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13"/>
  </p:notesMasterIdLst>
  <p:sldIdLst>
    <p:sldId id="256" r:id="rId6"/>
    <p:sldId id="1766" r:id="rId7"/>
    <p:sldId id="4720" r:id="rId8"/>
    <p:sldId id="258" r:id="rId9"/>
    <p:sldId id="4724" r:id="rId10"/>
    <p:sldId id="4725" r:id="rId11"/>
    <p:sldId id="4727" r:id="rId12"/>
    <p:sldId id="262" r:id="rId13"/>
    <p:sldId id="4731" r:id="rId14"/>
    <p:sldId id="4730" r:id="rId15"/>
    <p:sldId id="4726" r:id="rId16"/>
    <p:sldId id="257" r:id="rId17"/>
    <p:sldId id="4729" r:id="rId18"/>
    <p:sldId id="267" r:id="rId19"/>
    <p:sldId id="268" r:id="rId20"/>
    <p:sldId id="269" r:id="rId21"/>
    <p:sldId id="270" r:id="rId22"/>
    <p:sldId id="271" r:id="rId23"/>
    <p:sldId id="4732" r:id="rId24"/>
    <p:sldId id="272" r:id="rId25"/>
    <p:sldId id="4723" r:id="rId26"/>
    <p:sldId id="4715" r:id="rId27"/>
    <p:sldId id="4721" r:id="rId28"/>
    <p:sldId id="4719" r:id="rId29"/>
    <p:sldId id="4735" r:id="rId30"/>
    <p:sldId id="4752" r:id="rId31"/>
    <p:sldId id="4758" r:id="rId32"/>
    <p:sldId id="4748" r:id="rId33"/>
    <p:sldId id="4744" r:id="rId34"/>
    <p:sldId id="4733" r:id="rId35"/>
    <p:sldId id="4753" r:id="rId36"/>
    <p:sldId id="4754" r:id="rId37"/>
    <p:sldId id="4716" r:id="rId38"/>
    <p:sldId id="4747" r:id="rId39"/>
    <p:sldId id="4745" r:id="rId40"/>
    <p:sldId id="4734" r:id="rId41"/>
    <p:sldId id="4756" r:id="rId42"/>
    <p:sldId id="4755" r:id="rId43"/>
    <p:sldId id="4738" r:id="rId44"/>
    <p:sldId id="4746" r:id="rId45"/>
    <p:sldId id="4718" r:id="rId46"/>
    <p:sldId id="1772" r:id="rId47"/>
    <p:sldId id="1734" r:id="rId48"/>
    <p:sldId id="1773" r:id="rId49"/>
    <p:sldId id="1770" r:id="rId50"/>
    <p:sldId id="1775" r:id="rId51"/>
    <p:sldId id="1774" r:id="rId52"/>
    <p:sldId id="1776" r:id="rId53"/>
    <p:sldId id="1777" r:id="rId54"/>
    <p:sldId id="1778" r:id="rId55"/>
    <p:sldId id="1779" r:id="rId56"/>
    <p:sldId id="1781" r:id="rId57"/>
    <p:sldId id="1767" r:id="rId58"/>
    <p:sldId id="1782" r:id="rId59"/>
    <p:sldId id="1783" r:id="rId60"/>
    <p:sldId id="1784" r:id="rId61"/>
    <p:sldId id="1785" r:id="rId62"/>
    <p:sldId id="1786" r:id="rId63"/>
    <p:sldId id="1787" r:id="rId64"/>
    <p:sldId id="1788" r:id="rId65"/>
    <p:sldId id="1789" r:id="rId66"/>
    <p:sldId id="1790" r:id="rId67"/>
    <p:sldId id="1791" r:id="rId68"/>
    <p:sldId id="1792" r:id="rId69"/>
    <p:sldId id="1765" r:id="rId70"/>
    <p:sldId id="1793" r:id="rId71"/>
    <p:sldId id="1794" r:id="rId72"/>
    <p:sldId id="1795" r:id="rId73"/>
    <p:sldId id="1796" r:id="rId74"/>
    <p:sldId id="4675" r:id="rId75"/>
    <p:sldId id="4676" r:id="rId76"/>
    <p:sldId id="4677" r:id="rId77"/>
    <p:sldId id="4678" r:id="rId78"/>
    <p:sldId id="4679" r:id="rId79"/>
    <p:sldId id="4680" r:id="rId80"/>
    <p:sldId id="4681" r:id="rId81"/>
    <p:sldId id="4684" r:id="rId82"/>
    <p:sldId id="4682" r:id="rId83"/>
    <p:sldId id="4687" r:id="rId84"/>
    <p:sldId id="4688" r:id="rId85"/>
    <p:sldId id="4689" r:id="rId86"/>
    <p:sldId id="4691" r:id="rId87"/>
    <p:sldId id="4683" r:id="rId88"/>
    <p:sldId id="4685" r:id="rId89"/>
    <p:sldId id="4692" r:id="rId90"/>
    <p:sldId id="4693" r:id="rId91"/>
    <p:sldId id="4694" r:id="rId92"/>
    <p:sldId id="4695" r:id="rId93"/>
    <p:sldId id="4697" r:id="rId94"/>
    <p:sldId id="4696" r:id="rId95"/>
    <p:sldId id="4699" r:id="rId96"/>
    <p:sldId id="4700" r:id="rId97"/>
    <p:sldId id="4701" r:id="rId98"/>
    <p:sldId id="4702" r:id="rId99"/>
    <p:sldId id="4703" r:id="rId100"/>
    <p:sldId id="4704" r:id="rId101"/>
    <p:sldId id="4705" r:id="rId102"/>
    <p:sldId id="4707" r:id="rId103"/>
    <p:sldId id="4708" r:id="rId104"/>
    <p:sldId id="4709" r:id="rId105"/>
    <p:sldId id="4710" r:id="rId106"/>
    <p:sldId id="4706" r:id="rId107"/>
    <p:sldId id="4711" r:id="rId108"/>
    <p:sldId id="4712" r:id="rId109"/>
    <p:sldId id="4714" r:id="rId110"/>
    <p:sldId id="4713" r:id="rId111"/>
    <p:sldId id="259" r:id="rId1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BEAAAE9-5B3E-4512-9A98-F855458B4965}">
          <p14:sldIdLst>
            <p14:sldId id="256"/>
          </p14:sldIdLst>
        </p14:section>
        <p14:section name="Working with the INSPIRE Online Training Course" id="{FC03D57F-4F90-4812-BF9F-6C779721597D}">
          <p14:sldIdLst>
            <p14:sldId id="1766"/>
            <p14:sldId id="4720"/>
            <p14:sldId id="258"/>
            <p14:sldId id="4724"/>
            <p14:sldId id="4725"/>
            <p14:sldId id="4727"/>
            <p14:sldId id="262"/>
            <p14:sldId id="4731"/>
            <p14:sldId id="4730"/>
            <p14:sldId id="4726"/>
            <p14:sldId id="257"/>
            <p14:sldId id="4729"/>
            <p14:sldId id="267"/>
            <p14:sldId id="268"/>
            <p14:sldId id="269"/>
            <p14:sldId id="270"/>
            <p14:sldId id="271"/>
            <p14:sldId id="4732"/>
            <p14:sldId id="272"/>
            <p14:sldId id="4723"/>
          </p14:sldIdLst>
        </p14:section>
        <p14:section name="Understanding Creating Sustainable Productions and Operating Sustainable Venues for the Performing Arts" id="{5AFD2DF3-DCD1-48D7-A8EE-CDE28DEF0361}">
          <p14:sldIdLst>
            <p14:sldId id="4715"/>
            <p14:sldId id="4721"/>
            <p14:sldId id="4719"/>
            <p14:sldId id="4735"/>
            <p14:sldId id="4752"/>
            <p14:sldId id="4758"/>
            <p14:sldId id="4748"/>
            <p14:sldId id="4744"/>
            <p14:sldId id="4733"/>
            <p14:sldId id="4753"/>
            <p14:sldId id="4754"/>
            <p14:sldId id="4716"/>
            <p14:sldId id="4747"/>
            <p14:sldId id="4745"/>
            <p14:sldId id="4734"/>
            <p14:sldId id="4756"/>
            <p14:sldId id="4755"/>
            <p14:sldId id="4738"/>
            <p14:sldId id="4746"/>
          </p14:sldIdLst>
        </p14:section>
        <p14:section name="Harnessing Digital Tools in the Performing Arts" id="{1E8EE04E-ACC6-4021-A245-0CC893967FED}">
          <p14:sldIdLst>
            <p14:sldId id="4718"/>
            <p14:sldId id="1772"/>
            <p14:sldId id="1734"/>
            <p14:sldId id="1773"/>
            <p14:sldId id="1770"/>
            <p14:sldId id="1775"/>
            <p14:sldId id="1774"/>
            <p14:sldId id="1776"/>
            <p14:sldId id="1777"/>
            <p14:sldId id="1778"/>
            <p14:sldId id="1779"/>
            <p14:sldId id="1781"/>
            <p14:sldId id="1767"/>
            <p14:sldId id="1782"/>
            <p14:sldId id="1783"/>
            <p14:sldId id="1784"/>
            <p14:sldId id="1785"/>
            <p14:sldId id="1786"/>
            <p14:sldId id="1787"/>
            <p14:sldId id="1788"/>
            <p14:sldId id="1789"/>
            <p14:sldId id="1790"/>
            <p14:sldId id="1791"/>
            <p14:sldId id="1792"/>
          </p14:sldIdLst>
        </p14:section>
        <p14:section name="Empowering Entrepreneurial Pathways in the Performing Arts Sector" id="{EC3E8D2E-07F8-4966-A897-2909D78B35E2}">
          <p14:sldIdLst>
            <p14:sldId id="1765"/>
            <p14:sldId id="1793"/>
            <p14:sldId id="1794"/>
            <p14:sldId id="1795"/>
            <p14:sldId id="1796"/>
            <p14:sldId id="4675"/>
            <p14:sldId id="4676"/>
            <p14:sldId id="4677"/>
            <p14:sldId id="4678"/>
            <p14:sldId id="4679"/>
            <p14:sldId id="4680"/>
            <p14:sldId id="4681"/>
            <p14:sldId id="4684"/>
            <p14:sldId id="4682"/>
            <p14:sldId id="4687"/>
            <p14:sldId id="4688"/>
            <p14:sldId id="4689"/>
            <p14:sldId id="4691"/>
            <p14:sldId id="4683"/>
            <p14:sldId id="4685"/>
            <p14:sldId id="4692"/>
            <p14:sldId id="4693"/>
            <p14:sldId id="4694"/>
            <p14:sldId id="4695"/>
            <p14:sldId id="4697"/>
            <p14:sldId id="4696"/>
            <p14:sldId id="4699"/>
            <p14:sldId id="4700"/>
            <p14:sldId id="4701"/>
            <p14:sldId id="4702"/>
            <p14:sldId id="4703"/>
            <p14:sldId id="4704"/>
            <p14:sldId id="4705"/>
            <p14:sldId id="4707"/>
            <p14:sldId id="4708"/>
            <p14:sldId id="4709"/>
            <p14:sldId id="4710"/>
            <p14:sldId id="4706"/>
            <p14:sldId id="4711"/>
            <p14:sldId id="4712"/>
            <p14:sldId id="4714"/>
            <p14:sldId id="4713"/>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538AD-A546-2804-F62D-9454720DD9D4}" name="Anna  Cebrián Prats" initials="AC" userId="S::anna.cebrian@bakertilly.es::9cd35419-3515-45b2-af7b-48419186ad69" providerId="AD"/>
  <p188:author id="{6BAD28B7-1C62-F314-A039-9EAA4AA36B52}" name="Larry Busch" initials="LB" userId="5afec3604ed39bd6" providerId="Windows Live"/>
  <p188:author id="{69594AC3-910A-69DC-97BB-1ABB96001A47}" name="Noelia Seguer Avilés" initials="NA" userId="S::noelia.seguer@bakertilly.es::e5c35e0e-9ec7-4175-9b71-2ea623ab4974" providerId="AD"/>
  <p188:author id="{B2D076CB-96DD-6CAF-DC66-0F1017E0F119}" name="Rania Kantzou PI4SD" initials="RK" userId="b5afc8fa65d491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938"/>
    <a:srgbClr val="3F6031"/>
    <a:srgbClr val="04A6C2"/>
    <a:srgbClr val="EAF1DD"/>
    <a:srgbClr val="FF5353"/>
    <a:srgbClr val="F4F8EE"/>
    <a:srgbClr val="FCFDF9"/>
    <a:srgbClr val="2A4020"/>
    <a:srgbClr val="036D7F"/>
    <a:srgbClr val="3E6E2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4867" autoAdjust="0"/>
  </p:normalViewPr>
  <p:slideViewPr>
    <p:cSldViewPr snapToGrid="0">
      <p:cViewPr varScale="1">
        <p:scale>
          <a:sx n="26" d="100"/>
          <a:sy n="26" d="100"/>
        </p:scale>
        <p:origin x="335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bleStyles" Target="tableStyle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notesMaster" Target="notesMasters/notesMaster1.xml"/><Relationship Id="rId118" Type="http://schemas.microsoft.com/office/2018/10/relationships/authors" Target="author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10555-DFB7-46FE-80BE-CADFD695D23B}"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3307BE78-72EC-4E68-B950-C5A737418EEB}">
      <dgm:prSet/>
      <dgm:spPr>
        <a:solidFill>
          <a:srgbClr val="3F6031"/>
        </a:solidFill>
      </dgm:spPr>
      <dgm:t>
        <a:bodyPr/>
        <a:lstStyle/>
        <a:p>
          <a:r>
            <a:rPr lang="es-ES" noProof="0" dirty="0"/>
            <a:t>Aborda los retos medioambientales, digitales y económicos.</a:t>
          </a:r>
        </a:p>
      </dgm:t>
    </dgm:pt>
    <dgm:pt modelId="{3C2FC58A-D2C7-491E-A4C0-84B5B21BFB19}" type="parTrans" cxnId="{22EB623D-A91E-4E87-9170-1B5B57548FA3}">
      <dgm:prSet/>
      <dgm:spPr/>
      <dgm:t>
        <a:bodyPr/>
        <a:lstStyle/>
        <a:p>
          <a:endParaRPr lang="en-US"/>
        </a:p>
      </dgm:t>
    </dgm:pt>
    <dgm:pt modelId="{D0043DAF-DCB3-48C8-9691-89A121116E4B}" type="sibTrans" cxnId="{22EB623D-A91E-4E87-9170-1B5B57548FA3}">
      <dgm:prSet/>
      <dgm:spPr/>
      <dgm:t>
        <a:bodyPr/>
        <a:lstStyle/>
        <a:p>
          <a:endParaRPr lang="en-US"/>
        </a:p>
      </dgm:t>
    </dgm:pt>
    <dgm:pt modelId="{98C8823B-DAA6-47A8-9116-1A57E1BE1216}">
      <dgm:prSet/>
      <dgm:spPr>
        <a:solidFill>
          <a:srgbClr val="569938"/>
        </a:solidFill>
      </dgm:spPr>
      <dgm:t>
        <a:bodyPr/>
        <a:lstStyle/>
        <a:p>
          <a:r>
            <a:rPr lang="es-ES" noProof="0" dirty="0"/>
            <a:t>Une la teoría y la práctica.</a:t>
          </a:r>
        </a:p>
      </dgm:t>
    </dgm:pt>
    <dgm:pt modelId="{9AEFD061-F002-4FCF-A328-2CB7F5787262}" type="parTrans" cxnId="{5CCCD867-A743-4B1F-A746-9ADE8D7E0CE9}">
      <dgm:prSet/>
      <dgm:spPr/>
      <dgm:t>
        <a:bodyPr/>
        <a:lstStyle/>
        <a:p>
          <a:endParaRPr lang="en-US"/>
        </a:p>
      </dgm:t>
    </dgm:pt>
    <dgm:pt modelId="{2540306E-86BE-473A-8657-B19B7663C448}" type="sibTrans" cxnId="{5CCCD867-A743-4B1F-A746-9ADE8D7E0CE9}">
      <dgm:prSet/>
      <dgm:spPr/>
      <dgm:t>
        <a:bodyPr/>
        <a:lstStyle/>
        <a:p>
          <a:endParaRPr lang="en-US"/>
        </a:p>
      </dgm:t>
    </dgm:pt>
    <dgm:pt modelId="{16B6B3F2-B216-4214-9E88-B3E26420CF43}">
      <dgm:prSet/>
      <dgm:spPr>
        <a:solidFill>
          <a:srgbClr val="FF0000"/>
        </a:solidFill>
      </dgm:spPr>
      <dgm:t>
        <a:bodyPr/>
        <a:lstStyle/>
        <a:p>
          <a:r>
            <a:rPr lang="es-ES" noProof="0" dirty="0"/>
            <a:t>Fomenta la innovación y la resiliencia.</a:t>
          </a:r>
        </a:p>
      </dgm:t>
    </dgm:pt>
    <dgm:pt modelId="{8C838989-4535-4E17-B18E-188A907354DE}" type="parTrans" cxnId="{A19D153E-A9F0-4F02-ACD3-39492A0239AE}">
      <dgm:prSet/>
      <dgm:spPr/>
      <dgm:t>
        <a:bodyPr/>
        <a:lstStyle/>
        <a:p>
          <a:endParaRPr lang="en-US"/>
        </a:p>
      </dgm:t>
    </dgm:pt>
    <dgm:pt modelId="{99D231DB-4C9D-41AE-924C-1A0803D5EF93}" type="sibTrans" cxnId="{A19D153E-A9F0-4F02-ACD3-39492A0239AE}">
      <dgm:prSet/>
      <dgm:spPr/>
      <dgm:t>
        <a:bodyPr/>
        <a:lstStyle/>
        <a:p>
          <a:endParaRPr lang="en-US"/>
        </a:p>
      </dgm:t>
    </dgm:pt>
    <dgm:pt modelId="{16CD6DCD-29A2-4504-9BFC-C63FDD321FFA}" type="pres">
      <dgm:prSet presAssocID="{BEF10555-DFB7-46FE-80BE-CADFD695D23B}" presName="cycle" presStyleCnt="0">
        <dgm:presLayoutVars>
          <dgm:dir/>
          <dgm:resizeHandles val="exact"/>
        </dgm:presLayoutVars>
      </dgm:prSet>
      <dgm:spPr/>
    </dgm:pt>
    <dgm:pt modelId="{BE0C1F41-6AD1-4A67-96B7-6919EBD7C295}" type="pres">
      <dgm:prSet presAssocID="{3307BE78-72EC-4E68-B950-C5A737418EEB}" presName="node" presStyleLbl="node1" presStyleIdx="0" presStyleCnt="3">
        <dgm:presLayoutVars>
          <dgm:bulletEnabled val="1"/>
        </dgm:presLayoutVars>
      </dgm:prSet>
      <dgm:spPr/>
    </dgm:pt>
    <dgm:pt modelId="{89DADEBB-F0C0-4515-838B-87623F93DD43}" type="pres">
      <dgm:prSet presAssocID="{3307BE78-72EC-4E68-B950-C5A737418EEB}" presName="spNode" presStyleCnt="0"/>
      <dgm:spPr/>
    </dgm:pt>
    <dgm:pt modelId="{7EFF963D-EC13-462C-8B5B-424AA1715221}" type="pres">
      <dgm:prSet presAssocID="{D0043DAF-DCB3-48C8-9691-89A121116E4B}" presName="sibTrans" presStyleLbl="sibTrans1D1" presStyleIdx="0" presStyleCnt="3"/>
      <dgm:spPr/>
    </dgm:pt>
    <dgm:pt modelId="{933AA4A3-F9A7-433F-9815-770CAA043239}" type="pres">
      <dgm:prSet presAssocID="{98C8823B-DAA6-47A8-9116-1A57E1BE1216}" presName="node" presStyleLbl="node1" presStyleIdx="1" presStyleCnt="3">
        <dgm:presLayoutVars>
          <dgm:bulletEnabled val="1"/>
        </dgm:presLayoutVars>
      </dgm:prSet>
      <dgm:spPr/>
    </dgm:pt>
    <dgm:pt modelId="{374DAFD1-5479-419A-8F8F-68E5ABC80BD6}" type="pres">
      <dgm:prSet presAssocID="{98C8823B-DAA6-47A8-9116-1A57E1BE1216}" presName="spNode" presStyleCnt="0"/>
      <dgm:spPr/>
    </dgm:pt>
    <dgm:pt modelId="{88681366-CE21-4801-9D87-EC9BF1300D74}" type="pres">
      <dgm:prSet presAssocID="{2540306E-86BE-473A-8657-B19B7663C448}" presName="sibTrans" presStyleLbl="sibTrans1D1" presStyleIdx="1" presStyleCnt="3"/>
      <dgm:spPr/>
    </dgm:pt>
    <dgm:pt modelId="{7D059486-6455-41AC-B60B-271C2BECB35D}" type="pres">
      <dgm:prSet presAssocID="{16B6B3F2-B216-4214-9E88-B3E26420CF43}" presName="node" presStyleLbl="node1" presStyleIdx="2" presStyleCnt="3">
        <dgm:presLayoutVars>
          <dgm:bulletEnabled val="1"/>
        </dgm:presLayoutVars>
      </dgm:prSet>
      <dgm:spPr/>
    </dgm:pt>
    <dgm:pt modelId="{E6D5E147-6417-4951-8096-FBC6DD1DAB35}" type="pres">
      <dgm:prSet presAssocID="{16B6B3F2-B216-4214-9E88-B3E26420CF43}" presName="spNode" presStyleCnt="0"/>
      <dgm:spPr/>
    </dgm:pt>
    <dgm:pt modelId="{BF6DD38B-2383-49D0-B9D8-40906D6D44C5}" type="pres">
      <dgm:prSet presAssocID="{99D231DB-4C9D-41AE-924C-1A0803D5EF93}" presName="sibTrans" presStyleLbl="sibTrans1D1" presStyleIdx="2" presStyleCnt="3"/>
      <dgm:spPr/>
    </dgm:pt>
  </dgm:ptLst>
  <dgm:cxnLst>
    <dgm:cxn modelId="{D5534529-802E-4EFD-B6C1-3B3409462F51}" type="presOf" srcId="{2540306E-86BE-473A-8657-B19B7663C448}" destId="{88681366-CE21-4801-9D87-EC9BF1300D74}" srcOrd="0" destOrd="0" presId="urn:microsoft.com/office/officeart/2005/8/layout/cycle6"/>
    <dgm:cxn modelId="{D89E403D-0666-48B0-90C0-55C0EB9D5401}" type="presOf" srcId="{D0043DAF-DCB3-48C8-9691-89A121116E4B}" destId="{7EFF963D-EC13-462C-8B5B-424AA1715221}" srcOrd="0" destOrd="0" presId="urn:microsoft.com/office/officeart/2005/8/layout/cycle6"/>
    <dgm:cxn modelId="{22EB623D-A91E-4E87-9170-1B5B57548FA3}" srcId="{BEF10555-DFB7-46FE-80BE-CADFD695D23B}" destId="{3307BE78-72EC-4E68-B950-C5A737418EEB}" srcOrd="0" destOrd="0" parTransId="{3C2FC58A-D2C7-491E-A4C0-84B5B21BFB19}" sibTransId="{D0043DAF-DCB3-48C8-9691-89A121116E4B}"/>
    <dgm:cxn modelId="{A19D153E-A9F0-4F02-ACD3-39492A0239AE}" srcId="{BEF10555-DFB7-46FE-80BE-CADFD695D23B}" destId="{16B6B3F2-B216-4214-9E88-B3E26420CF43}" srcOrd="2" destOrd="0" parTransId="{8C838989-4535-4E17-B18E-188A907354DE}" sibTransId="{99D231DB-4C9D-41AE-924C-1A0803D5EF93}"/>
    <dgm:cxn modelId="{59BC2845-4ADE-474F-8250-CB006A43FCC4}" type="presOf" srcId="{99D231DB-4C9D-41AE-924C-1A0803D5EF93}" destId="{BF6DD38B-2383-49D0-B9D8-40906D6D44C5}" srcOrd="0" destOrd="0" presId="urn:microsoft.com/office/officeart/2005/8/layout/cycle6"/>
    <dgm:cxn modelId="{5CCCD867-A743-4B1F-A746-9ADE8D7E0CE9}" srcId="{BEF10555-DFB7-46FE-80BE-CADFD695D23B}" destId="{98C8823B-DAA6-47A8-9116-1A57E1BE1216}" srcOrd="1" destOrd="0" parTransId="{9AEFD061-F002-4FCF-A328-2CB7F5787262}" sibTransId="{2540306E-86BE-473A-8657-B19B7663C448}"/>
    <dgm:cxn modelId="{DD79434A-ABB8-428E-85E1-6AD2845029B2}" type="presOf" srcId="{BEF10555-DFB7-46FE-80BE-CADFD695D23B}" destId="{16CD6DCD-29A2-4504-9BFC-C63FDD321FFA}" srcOrd="0" destOrd="0" presId="urn:microsoft.com/office/officeart/2005/8/layout/cycle6"/>
    <dgm:cxn modelId="{B3341C5A-67A3-4516-B90D-496591F60ED1}" type="presOf" srcId="{16B6B3F2-B216-4214-9E88-B3E26420CF43}" destId="{7D059486-6455-41AC-B60B-271C2BECB35D}" srcOrd="0" destOrd="0" presId="urn:microsoft.com/office/officeart/2005/8/layout/cycle6"/>
    <dgm:cxn modelId="{9E775CCF-E750-47A6-9185-C456DE858ACC}" type="presOf" srcId="{98C8823B-DAA6-47A8-9116-1A57E1BE1216}" destId="{933AA4A3-F9A7-433F-9815-770CAA043239}" srcOrd="0" destOrd="0" presId="urn:microsoft.com/office/officeart/2005/8/layout/cycle6"/>
    <dgm:cxn modelId="{C1810DED-DCD0-4CB0-BB4F-865867DEECDD}" type="presOf" srcId="{3307BE78-72EC-4E68-B950-C5A737418EEB}" destId="{BE0C1F41-6AD1-4A67-96B7-6919EBD7C295}" srcOrd="0" destOrd="0" presId="urn:microsoft.com/office/officeart/2005/8/layout/cycle6"/>
    <dgm:cxn modelId="{166B2576-981C-43EA-92B7-74D7B9EE8269}" type="presParOf" srcId="{16CD6DCD-29A2-4504-9BFC-C63FDD321FFA}" destId="{BE0C1F41-6AD1-4A67-96B7-6919EBD7C295}" srcOrd="0" destOrd="0" presId="urn:microsoft.com/office/officeart/2005/8/layout/cycle6"/>
    <dgm:cxn modelId="{3C1A540A-3DB5-4ECB-A8FE-A3AB89A5BC96}" type="presParOf" srcId="{16CD6DCD-29A2-4504-9BFC-C63FDD321FFA}" destId="{89DADEBB-F0C0-4515-838B-87623F93DD43}" srcOrd="1" destOrd="0" presId="urn:microsoft.com/office/officeart/2005/8/layout/cycle6"/>
    <dgm:cxn modelId="{EB5FAE69-CD66-49C3-9B22-0871E09BCBBF}" type="presParOf" srcId="{16CD6DCD-29A2-4504-9BFC-C63FDD321FFA}" destId="{7EFF963D-EC13-462C-8B5B-424AA1715221}" srcOrd="2" destOrd="0" presId="urn:microsoft.com/office/officeart/2005/8/layout/cycle6"/>
    <dgm:cxn modelId="{1BC8C75E-DC29-4635-9996-651E646E0051}" type="presParOf" srcId="{16CD6DCD-29A2-4504-9BFC-C63FDD321FFA}" destId="{933AA4A3-F9A7-433F-9815-770CAA043239}" srcOrd="3" destOrd="0" presId="urn:microsoft.com/office/officeart/2005/8/layout/cycle6"/>
    <dgm:cxn modelId="{1FDD3B41-5FD0-4ADB-8BF5-892741156C8F}" type="presParOf" srcId="{16CD6DCD-29A2-4504-9BFC-C63FDD321FFA}" destId="{374DAFD1-5479-419A-8F8F-68E5ABC80BD6}" srcOrd="4" destOrd="0" presId="urn:microsoft.com/office/officeart/2005/8/layout/cycle6"/>
    <dgm:cxn modelId="{82FC6611-5982-4D9A-A358-A0642F5271EA}" type="presParOf" srcId="{16CD6DCD-29A2-4504-9BFC-C63FDD321FFA}" destId="{88681366-CE21-4801-9D87-EC9BF1300D74}" srcOrd="5" destOrd="0" presId="urn:microsoft.com/office/officeart/2005/8/layout/cycle6"/>
    <dgm:cxn modelId="{10F85C6F-B1E8-4C63-A97D-5E2F4B0472EF}" type="presParOf" srcId="{16CD6DCD-29A2-4504-9BFC-C63FDD321FFA}" destId="{7D059486-6455-41AC-B60B-271C2BECB35D}" srcOrd="6" destOrd="0" presId="urn:microsoft.com/office/officeart/2005/8/layout/cycle6"/>
    <dgm:cxn modelId="{9E88D46A-7504-41BD-956F-A5E019F37FF4}" type="presParOf" srcId="{16CD6DCD-29A2-4504-9BFC-C63FDD321FFA}" destId="{E6D5E147-6417-4951-8096-FBC6DD1DAB35}" srcOrd="7" destOrd="0" presId="urn:microsoft.com/office/officeart/2005/8/layout/cycle6"/>
    <dgm:cxn modelId="{0CED9864-7665-4DC2-BD1F-6269FE574E5B}" type="presParOf" srcId="{16CD6DCD-29A2-4504-9BFC-C63FDD321FFA}" destId="{BF6DD38B-2383-49D0-B9D8-40906D6D44C5}" srcOrd="8"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D4718-83DB-424E-8BDC-FE6C7C8132C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98DA249-5649-46CF-9162-E9566C5EE1D1}">
      <dgm:prSet custT="1"/>
      <dgm:spPr/>
      <dgm:t>
        <a:bodyPr/>
        <a:lstStyle/>
        <a:p>
          <a:pPr>
            <a:lnSpc>
              <a:spcPct val="100000"/>
            </a:lnSpc>
          </a:pPr>
          <a:r>
            <a:rPr lang="es-ES" sz="2800" noProof="0" dirty="0"/>
            <a:t>Diseñado como un curso profesional abierto en línea (VOOC).</a:t>
          </a:r>
        </a:p>
      </dgm:t>
    </dgm:pt>
    <dgm:pt modelId="{7C177F29-8158-49D0-A2E5-B6D71B147FF2}" type="parTrans" cxnId="{E37937E1-23D7-4A32-87C2-FBED4CB26A76}">
      <dgm:prSet/>
      <dgm:spPr/>
      <dgm:t>
        <a:bodyPr/>
        <a:lstStyle/>
        <a:p>
          <a:endParaRPr lang="en-US"/>
        </a:p>
      </dgm:t>
    </dgm:pt>
    <dgm:pt modelId="{A754B8E1-BB9B-49C3-A36C-E849A94FD2D3}" type="sibTrans" cxnId="{E37937E1-23D7-4A32-87C2-FBED4CB26A76}">
      <dgm:prSet/>
      <dgm:spPr/>
      <dgm:t>
        <a:bodyPr/>
        <a:lstStyle/>
        <a:p>
          <a:endParaRPr lang="en-US"/>
        </a:p>
      </dgm:t>
    </dgm:pt>
    <dgm:pt modelId="{D0D11B5D-F749-49B0-AAD7-EF3ECE7EBD3A}">
      <dgm:prSet custT="1"/>
      <dgm:spPr/>
      <dgm:t>
        <a:bodyPr/>
        <a:lstStyle/>
        <a:p>
          <a:pPr marL="0" lvl="0" indent="0" algn="ctr" defTabSz="1244600">
            <a:lnSpc>
              <a:spcPct val="100000"/>
            </a:lnSpc>
            <a:spcBef>
              <a:spcPct val="0"/>
            </a:spcBef>
            <a:spcAft>
              <a:spcPct val="35000"/>
            </a:spcAft>
            <a:buNone/>
          </a:pPr>
          <a:r>
            <a:rPr lang="es-ES" sz="2800" kern="1200" noProof="0" dirty="0">
              <a:solidFill>
                <a:prstClr val="black">
                  <a:hueOff val="0"/>
                  <a:satOff val="0"/>
                  <a:lumOff val="0"/>
                  <a:alphaOff val="0"/>
                </a:prstClr>
              </a:solidFill>
              <a:latin typeface="Calibri"/>
              <a:ea typeface="+mn-ea"/>
              <a:cs typeface="+mn-cs"/>
            </a:rPr>
            <a:t>Alineado con los marcos europeos y las </a:t>
          </a:r>
          <a:r>
            <a:rPr lang="es-ES" sz="2800" kern="1200" noProof="0" dirty="0" err="1">
              <a:solidFill>
                <a:prstClr val="black">
                  <a:hueOff val="0"/>
                  <a:satOff val="0"/>
                  <a:lumOff val="0"/>
                  <a:alphaOff val="0"/>
                </a:prstClr>
              </a:solidFill>
              <a:latin typeface="Calibri"/>
              <a:ea typeface="+mn-ea"/>
              <a:cs typeface="+mn-cs"/>
            </a:rPr>
            <a:t>microcredenciales</a:t>
          </a:r>
          <a:r>
            <a:rPr lang="es-ES" sz="2800" kern="1200" noProof="0" dirty="0">
              <a:solidFill>
                <a:prstClr val="black">
                  <a:hueOff val="0"/>
                  <a:satOff val="0"/>
                  <a:lumOff val="0"/>
                  <a:alphaOff val="0"/>
                </a:prstClr>
              </a:solidFill>
              <a:latin typeface="Calibri"/>
              <a:ea typeface="+mn-ea"/>
              <a:cs typeface="+mn-cs"/>
            </a:rPr>
            <a:t>.</a:t>
          </a:r>
        </a:p>
      </dgm:t>
    </dgm:pt>
    <dgm:pt modelId="{96B0C0AF-02B9-4B4F-B86E-B40A3DBA9EDC}" type="parTrans" cxnId="{AA0C4230-CD63-44EE-9EAD-D045E85999D8}">
      <dgm:prSet/>
      <dgm:spPr/>
      <dgm:t>
        <a:bodyPr/>
        <a:lstStyle/>
        <a:p>
          <a:endParaRPr lang="en-US"/>
        </a:p>
      </dgm:t>
    </dgm:pt>
    <dgm:pt modelId="{12DF50B8-A0BB-4051-A9BD-25E0D663CB84}" type="sibTrans" cxnId="{AA0C4230-CD63-44EE-9EAD-D045E85999D8}">
      <dgm:prSet/>
      <dgm:spPr/>
      <dgm:t>
        <a:bodyPr/>
        <a:lstStyle/>
        <a:p>
          <a:endParaRPr lang="en-US"/>
        </a:p>
      </dgm:t>
    </dgm:pt>
    <dgm:pt modelId="{686BE101-FBA7-4CB5-92DF-2620F5B86555}">
      <dgm:prSet custT="1"/>
      <dgm:spPr/>
      <dgm:t>
        <a:bodyPr/>
        <a:lstStyle/>
        <a:p>
          <a:pPr>
            <a:lnSpc>
              <a:spcPct val="100000"/>
            </a:lnSpc>
          </a:pPr>
          <a:r>
            <a:rPr lang="es-ES" sz="2800" noProof="0" dirty="0"/>
            <a:t>Cinco módulos que abordan la sostenibilidad, la digitalización, el espíritu emprendedor y la resiliencia.</a:t>
          </a:r>
        </a:p>
      </dgm:t>
    </dgm:pt>
    <dgm:pt modelId="{B595259E-3757-4169-978A-F54F3BF60B77}" type="parTrans" cxnId="{F0F7AC6D-33A6-4A56-89BB-15551493B770}">
      <dgm:prSet/>
      <dgm:spPr/>
      <dgm:t>
        <a:bodyPr/>
        <a:lstStyle/>
        <a:p>
          <a:endParaRPr lang="en-US"/>
        </a:p>
      </dgm:t>
    </dgm:pt>
    <dgm:pt modelId="{5C0477C0-4A1B-4B04-BE1F-A940056E9190}" type="sibTrans" cxnId="{F0F7AC6D-33A6-4A56-89BB-15551493B770}">
      <dgm:prSet/>
      <dgm:spPr/>
      <dgm:t>
        <a:bodyPr/>
        <a:lstStyle/>
        <a:p>
          <a:endParaRPr lang="en-US"/>
        </a:p>
      </dgm:t>
    </dgm:pt>
    <dgm:pt modelId="{25A4D9DA-036F-4BDF-ACCB-DC5D8D0A1C8C}" type="pres">
      <dgm:prSet presAssocID="{E7FD4718-83DB-424E-8BDC-FE6C7C8132C1}" presName="root" presStyleCnt="0">
        <dgm:presLayoutVars>
          <dgm:dir/>
          <dgm:resizeHandles val="exact"/>
        </dgm:presLayoutVars>
      </dgm:prSet>
      <dgm:spPr/>
    </dgm:pt>
    <dgm:pt modelId="{B55A7382-BFD7-400A-B047-302434556916}" type="pres">
      <dgm:prSet presAssocID="{998DA249-5649-46CF-9162-E9566C5EE1D1}" presName="compNode" presStyleCnt="0"/>
      <dgm:spPr/>
    </dgm:pt>
    <dgm:pt modelId="{78B8CE2D-0267-4429-AE52-757F62AE2548}" type="pres">
      <dgm:prSet presAssocID="{998DA249-5649-46CF-9162-E9566C5EE1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lassenzimmer"/>
        </a:ext>
      </dgm:extLst>
    </dgm:pt>
    <dgm:pt modelId="{E29A7DC3-6C4A-4457-A2EE-3F906E2855D9}" type="pres">
      <dgm:prSet presAssocID="{998DA249-5649-46CF-9162-E9566C5EE1D1}" presName="spaceRect" presStyleCnt="0"/>
      <dgm:spPr/>
    </dgm:pt>
    <dgm:pt modelId="{1D1144B4-9DBD-47AD-BC69-150A02A61E9F}" type="pres">
      <dgm:prSet presAssocID="{998DA249-5649-46CF-9162-E9566C5EE1D1}" presName="textRect" presStyleLbl="revTx" presStyleIdx="0" presStyleCnt="3">
        <dgm:presLayoutVars>
          <dgm:chMax val="1"/>
          <dgm:chPref val="1"/>
        </dgm:presLayoutVars>
      </dgm:prSet>
      <dgm:spPr/>
    </dgm:pt>
    <dgm:pt modelId="{0E4B6AAE-E3F9-474D-A6AB-C483D952B95B}" type="pres">
      <dgm:prSet presAssocID="{A754B8E1-BB9B-49C3-A36C-E849A94FD2D3}" presName="sibTrans" presStyleCnt="0"/>
      <dgm:spPr/>
    </dgm:pt>
    <dgm:pt modelId="{50294BE4-EA51-4003-8C3B-886B05C677B0}" type="pres">
      <dgm:prSet presAssocID="{D0D11B5D-F749-49B0-AAD7-EF3ECE7EBD3A}" presName="compNode" presStyleCnt="0"/>
      <dgm:spPr/>
    </dgm:pt>
    <dgm:pt modelId="{18B027CD-6725-4FC6-A3AC-E505905632FE}" type="pres">
      <dgm:prSet presAssocID="{D0D11B5D-F749-49B0-AAD7-EF3ECE7EBD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76024A1F-399A-45A6-A2EF-FB82D8A78AC2}" type="pres">
      <dgm:prSet presAssocID="{D0D11B5D-F749-49B0-AAD7-EF3ECE7EBD3A}" presName="spaceRect" presStyleCnt="0"/>
      <dgm:spPr/>
    </dgm:pt>
    <dgm:pt modelId="{CFBF1F5E-7019-468A-933D-6759720235A5}" type="pres">
      <dgm:prSet presAssocID="{D0D11B5D-F749-49B0-AAD7-EF3ECE7EBD3A}" presName="textRect" presStyleLbl="revTx" presStyleIdx="1" presStyleCnt="3">
        <dgm:presLayoutVars>
          <dgm:chMax val="1"/>
          <dgm:chPref val="1"/>
        </dgm:presLayoutVars>
      </dgm:prSet>
      <dgm:spPr/>
    </dgm:pt>
    <dgm:pt modelId="{2ED18A11-8185-4ECF-81A1-D9202B45C273}" type="pres">
      <dgm:prSet presAssocID="{12DF50B8-A0BB-4051-A9BD-25E0D663CB84}" presName="sibTrans" presStyleCnt="0"/>
      <dgm:spPr/>
    </dgm:pt>
    <dgm:pt modelId="{0E134E58-2F72-4C32-BBDE-B845B9E5E337}" type="pres">
      <dgm:prSet presAssocID="{686BE101-FBA7-4CB5-92DF-2620F5B86555}" presName="compNode" presStyleCnt="0"/>
      <dgm:spPr/>
    </dgm:pt>
    <dgm:pt modelId="{C3D9CA24-763B-4B84-9177-58668A4EEB1B}" type="pres">
      <dgm:prSet presAssocID="{686BE101-FBA7-4CB5-92DF-2620F5B865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chlag"/>
        </a:ext>
      </dgm:extLst>
    </dgm:pt>
    <dgm:pt modelId="{88C5A184-FFE9-42C2-B56C-480F3D5E2A70}" type="pres">
      <dgm:prSet presAssocID="{686BE101-FBA7-4CB5-92DF-2620F5B86555}" presName="spaceRect" presStyleCnt="0"/>
      <dgm:spPr/>
    </dgm:pt>
    <dgm:pt modelId="{84B95DC4-9275-4D30-B1D3-E16C9CE43040}" type="pres">
      <dgm:prSet presAssocID="{686BE101-FBA7-4CB5-92DF-2620F5B86555}" presName="textRect" presStyleLbl="revTx" presStyleIdx="2" presStyleCnt="3" custScaleX="108244">
        <dgm:presLayoutVars>
          <dgm:chMax val="1"/>
          <dgm:chPref val="1"/>
        </dgm:presLayoutVars>
      </dgm:prSet>
      <dgm:spPr/>
    </dgm:pt>
  </dgm:ptLst>
  <dgm:cxnLst>
    <dgm:cxn modelId="{816E1E26-9015-4447-AE14-8C6DA25F9A32}" type="presOf" srcId="{686BE101-FBA7-4CB5-92DF-2620F5B86555}" destId="{84B95DC4-9275-4D30-B1D3-E16C9CE43040}" srcOrd="0" destOrd="0" presId="urn:microsoft.com/office/officeart/2018/2/layout/IconLabelList"/>
    <dgm:cxn modelId="{AA0C4230-CD63-44EE-9EAD-D045E85999D8}" srcId="{E7FD4718-83DB-424E-8BDC-FE6C7C8132C1}" destId="{D0D11B5D-F749-49B0-AAD7-EF3ECE7EBD3A}" srcOrd="1" destOrd="0" parTransId="{96B0C0AF-02B9-4B4F-B86E-B40A3DBA9EDC}" sibTransId="{12DF50B8-A0BB-4051-A9BD-25E0D663CB84}"/>
    <dgm:cxn modelId="{259B195D-8D83-4470-AC18-86951ED00EDB}" type="presOf" srcId="{D0D11B5D-F749-49B0-AAD7-EF3ECE7EBD3A}" destId="{CFBF1F5E-7019-468A-933D-6759720235A5}" srcOrd="0" destOrd="0" presId="urn:microsoft.com/office/officeart/2018/2/layout/IconLabelList"/>
    <dgm:cxn modelId="{F0F7AC6D-33A6-4A56-89BB-15551493B770}" srcId="{E7FD4718-83DB-424E-8BDC-FE6C7C8132C1}" destId="{686BE101-FBA7-4CB5-92DF-2620F5B86555}" srcOrd="2" destOrd="0" parTransId="{B595259E-3757-4169-978A-F54F3BF60B77}" sibTransId="{5C0477C0-4A1B-4B04-BE1F-A940056E9190}"/>
    <dgm:cxn modelId="{878F7C76-6094-47D7-865C-6B1AEF7A4F8B}" type="presOf" srcId="{998DA249-5649-46CF-9162-E9566C5EE1D1}" destId="{1D1144B4-9DBD-47AD-BC69-150A02A61E9F}" srcOrd="0" destOrd="0" presId="urn:microsoft.com/office/officeart/2018/2/layout/IconLabelList"/>
    <dgm:cxn modelId="{01FAE0C3-BF38-4BB8-82C2-D13CBCCFE42C}" type="presOf" srcId="{E7FD4718-83DB-424E-8BDC-FE6C7C8132C1}" destId="{25A4D9DA-036F-4BDF-ACCB-DC5D8D0A1C8C}" srcOrd="0" destOrd="0" presId="urn:microsoft.com/office/officeart/2018/2/layout/IconLabelList"/>
    <dgm:cxn modelId="{E37937E1-23D7-4A32-87C2-FBED4CB26A76}" srcId="{E7FD4718-83DB-424E-8BDC-FE6C7C8132C1}" destId="{998DA249-5649-46CF-9162-E9566C5EE1D1}" srcOrd="0" destOrd="0" parTransId="{7C177F29-8158-49D0-A2E5-B6D71B147FF2}" sibTransId="{A754B8E1-BB9B-49C3-A36C-E849A94FD2D3}"/>
    <dgm:cxn modelId="{0207AB09-0439-476C-BA3F-B29DEEC5B777}" type="presParOf" srcId="{25A4D9DA-036F-4BDF-ACCB-DC5D8D0A1C8C}" destId="{B55A7382-BFD7-400A-B047-302434556916}" srcOrd="0" destOrd="0" presId="urn:microsoft.com/office/officeart/2018/2/layout/IconLabelList"/>
    <dgm:cxn modelId="{26EAB4D7-2045-41D9-82C2-E8DFD724A6AF}" type="presParOf" srcId="{B55A7382-BFD7-400A-B047-302434556916}" destId="{78B8CE2D-0267-4429-AE52-757F62AE2548}" srcOrd="0" destOrd="0" presId="urn:microsoft.com/office/officeart/2018/2/layout/IconLabelList"/>
    <dgm:cxn modelId="{6FDE026B-1343-432C-9728-B28284E44CE7}" type="presParOf" srcId="{B55A7382-BFD7-400A-B047-302434556916}" destId="{E29A7DC3-6C4A-4457-A2EE-3F906E2855D9}" srcOrd="1" destOrd="0" presId="urn:microsoft.com/office/officeart/2018/2/layout/IconLabelList"/>
    <dgm:cxn modelId="{165340E9-C441-40E3-9D82-B858D8240484}" type="presParOf" srcId="{B55A7382-BFD7-400A-B047-302434556916}" destId="{1D1144B4-9DBD-47AD-BC69-150A02A61E9F}" srcOrd="2" destOrd="0" presId="urn:microsoft.com/office/officeart/2018/2/layout/IconLabelList"/>
    <dgm:cxn modelId="{E44C7B98-A596-4A1D-B6F6-B9E3B3919A94}" type="presParOf" srcId="{25A4D9DA-036F-4BDF-ACCB-DC5D8D0A1C8C}" destId="{0E4B6AAE-E3F9-474D-A6AB-C483D952B95B}" srcOrd="1" destOrd="0" presId="urn:microsoft.com/office/officeart/2018/2/layout/IconLabelList"/>
    <dgm:cxn modelId="{18143829-31EE-478F-8C41-26B601964B13}" type="presParOf" srcId="{25A4D9DA-036F-4BDF-ACCB-DC5D8D0A1C8C}" destId="{50294BE4-EA51-4003-8C3B-886B05C677B0}" srcOrd="2" destOrd="0" presId="urn:microsoft.com/office/officeart/2018/2/layout/IconLabelList"/>
    <dgm:cxn modelId="{5D2A0489-5FA1-4F33-9531-1E750FA63EE5}" type="presParOf" srcId="{50294BE4-EA51-4003-8C3B-886B05C677B0}" destId="{18B027CD-6725-4FC6-A3AC-E505905632FE}" srcOrd="0" destOrd="0" presId="urn:microsoft.com/office/officeart/2018/2/layout/IconLabelList"/>
    <dgm:cxn modelId="{7B3B330B-0647-4AB6-BA4E-5CA07FD81C8E}" type="presParOf" srcId="{50294BE4-EA51-4003-8C3B-886B05C677B0}" destId="{76024A1F-399A-45A6-A2EF-FB82D8A78AC2}" srcOrd="1" destOrd="0" presId="urn:microsoft.com/office/officeart/2018/2/layout/IconLabelList"/>
    <dgm:cxn modelId="{2475AFD4-2DE2-446B-9252-E775FD799EF2}" type="presParOf" srcId="{50294BE4-EA51-4003-8C3B-886B05C677B0}" destId="{CFBF1F5E-7019-468A-933D-6759720235A5}" srcOrd="2" destOrd="0" presId="urn:microsoft.com/office/officeart/2018/2/layout/IconLabelList"/>
    <dgm:cxn modelId="{B2801E58-F696-4B13-BDE6-13339FCEA330}" type="presParOf" srcId="{25A4D9DA-036F-4BDF-ACCB-DC5D8D0A1C8C}" destId="{2ED18A11-8185-4ECF-81A1-D9202B45C273}" srcOrd="3" destOrd="0" presId="urn:microsoft.com/office/officeart/2018/2/layout/IconLabelList"/>
    <dgm:cxn modelId="{AB01CD28-0087-4215-962C-E50EC9B69199}" type="presParOf" srcId="{25A4D9DA-036F-4BDF-ACCB-DC5D8D0A1C8C}" destId="{0E134E58-2F72-4C32-BBDE-B845B9E5E337}" srcOrd="4" destOrd="0" presId="urn:microsoft.com/office/officeart/2018/2/layout/IconLabelList"/>
    <dgm:cxn modelId="{E0BED95D-463F-4995-966F-F9184C105D00}" type="presParOf" srcId="{0E134E58-2F72-4C32-BBDE-B845B9E5E337}" destId="{C3D9CA24-763B-4B84-9177-58668A4EEB1B}" srcOrd="0" destOrd="0" presId="urn:microsoft.com/office/officeart/2018/2/layout/IconLabelList"/>
    <dgm:cxn modelId="{FEE08907-E52C-4E08-8082-69E5219D4063}" type="presParOf" srcId="{0E134E58-2F72-4C32-BBDE-B845B9E5E337}" destId="{88C5A184-FFE9-42C2-B56C-480F3D5E2A70}" srcOrd="1" destOrd="0" presId="urn:microsoft.com/office/officeart/2018/2/layout/IconLabelList"/>
    <dgm:cxn modelId="{D9E78610-1008-47F3-A03E-366234172533}" type="presParOf" srcId="{0E134E58-2F72-4C32-BBDE-B845B9E5E337}" destId="{84B95DC4-9275-4D30-B1D3-E16C9CE430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4319D-9526-4929-8470-A729DE4A7E4F}"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de-AT"/>
        </a:p>
      </dgm:t>
    </dgm:pt>
    <dgm:pt modelId="{7EDD9EA1-948D-4845-8E77-5F6A9856F474}">
      <dgm:prSet phldrT="[Text]"/>
      <dgm:spPr>
        <a:solidFill>
          <a:srgbClr val="569838"/>
        </a:solidFill>
      </dgm:spPr>
      <dgm:t>
        <a:bodyPr/>
        <a:lstStyle/>
        <a:p>
          <a:r>
            <a:rPr lang="es-ES" b="1" u="none" noProof="0" dirty="0"/>
            <a:t>Módulo 1:  </a:t>
          </a:r>
          <a:br>
            <a:rPr lang="es-ES" b="1" u="none" noProof="0" dirty="0"/>
          </a:br>
          <a:r>
            <a:rPr lang="es-ES" b="0" u="none" noProof="0" dirty="0"/>
            <a:t>Sostenibilidad en el sector de las artes escénicas </a:t>
          </a:r>
        </a:p>
      </dgm:t>
    </dgm:pt>
    <dgm:pt modelId="{3B0B7854-BB56-4852-B24F-3D4DF672BB0D}" type="parTrans" cxnId="{414CB28C-B562-4D1D-BD4F-BAF1CAC24441}">
      <dgm:prSet/>
      <dgm:spPr/>
      <dgm:t>
        <a:bodyPr/>
        <a:lstStyle/>
        <a:p>
          <a:endParaRPr lang="de-AT"/>
        </a:p>
      </dgm:t>
    </dgm:pt>
    <dgm:pt modelId="{B56B374B-48A2-4959-8F23-D974BAE0D4F1}" type="sibTrans" cxnId="{414CB28C-B562-4D1D-BD4F-BAF1CAC24441}">
      <dgm:prSet/>
      <dgm:spPr/>
      <dgm:t>
        <a:bodyPr/>
        <a:lstStyle/>
        <a:p>
          <a:endParaRPr lang="de-AT"/>
        </a:p>
      </dgm:t>
    </dgm:pt>
    <dgm:pt modelId="{7AACD464-9DE5-48AF-B78D-01FB8E1046C9}">
      <dgm:prSet phldrT="[Text]"/>
      <dgm:spPr>
        <a:solidFill>
          <a:srgbClr val="569838"/>
        </a:solidFill>
      </dgm:spPr>
      <dgm:t>
        <a:bodyPr/>
        <a:lstStyle/>
        <a:p>
          <a:r>
            <a:rPr lang="es-ES" b="1" u="none" noProof="0" dirty="0"/>
            <a:t>Módulo 2: </a:t>
          </a:r>
          <a:br>
            <a:rPr lang="es-ES" b="1" u="none" noProof="0" dirty="0"/>
          </a:br>
          <a:r>
            <a:rPr lang="es-ES" b="0" u="none" noProof="0" dirty="0"/>
            <a:t>Creación de producciones sostenibles y gestión de espacios sostenibles para las artes escénicas</a:t>
          </a:r>
        </a:p>
      </dgm:t>
    </dgm:pt>
    <dgm:pt modelId="{2ECA43A8-72B4-4982-8AE2-F92BE8FFB615}" type="parTrans" cxnId="{09CEFCF1-B773-4D03-97D6-908A28947925}">
      <dgm:prSet/>
      <dgm:spPr/>
      <dgm:t>
        <a:bodyPr/>
        <a:lstStyle/>
        <a:p>
          <a:endParaRPr lang="de-AT"/>
        </a:p>
      </dgm:t>
    </dgm:pt>
    <dgm:pt modelId="{94FED0D1-7914-47EF-89A2-555363294DE1}" type="sibTrans" cxnId="{09CEFCF1-B773-4D03-97D6-908A28947925}">
      <dgm:prSet/>
      <dgm:spPr/>
      <dgm:t>
        <a:bodyPr/>
        <a:lstStyle/>
        <a:p>
          <a:endParaRPr lang="de-AT"/>
        </a:p>
      </dgm:t>
    </dgm:pt>
    <dgm:pt modelId="{B65F39DB-4C48-41AF-8DDA-214CAFB8E025}">
      <dgm:prSet phldrT="[Text]"/>
      <dgm:spPr>
        <a:solidFill>
          <a:srgbClr val="569838"/>
        </a:solidFill>
      </dgm:spPr>
      <dgm:t>
        <a:bodyPr/>
        <a:lstStyle/>
        <a:p>
          <a:r>
            <a:rPr lang="es-ES" b="1" u="none" noProof="0" dirty="0"/>
            <a:t>Módulo 3: </a:t>
          </a:r>
          <a:br>
            <a:rPr lang="es-ES" b="1" u="none" noProof="0" dirty="0"/>
          </a:br>
          <a:r>
            <a:rPr lang="es-ES" b="0" u="none" noProof="0" dirty="0"/>
            <a:t>Digitalización del sector de las artes escénicas</a:t>
          </a:r>
        </a:p>
      </dgm:t>
    </dgm:pt>
    <dgm:pt modelId="{FDA0FB9D-2CF2-474E-8328-4A6EEBB27418}" type="parTrans" cxnId="{A5057045-DBAC-414F-8061-60CD3593E760}">
      <dgm:prSet/>
      <dgm:spPr/>
      <dgm:t>
        <a:bodyPr/>
        <a:lstStyle/>
        <a:p>
          <a:endParaRPr lang="de-AT"/>
        </a:p>
      </dgm:t>
    </dgm:pt>
    <dgm:pt modelId="{2B949863-3F98-4131-9473-8E51284975C0}" type="sibTrans" cxnId="{A5057045-DBAC-414F-8061-60CD3593E760}">
      <dgm:prSet/>
      <dgm:spPr/>
      <dgm:t>
        <a:bodyPr/>
        <a:lstStyle/>
        <a:p>
          <a:endParaRPr lang="de-AT"/>
        </a:p>
      </dgm:t>
    </dgm:pt>
    <dgm:pt modelId="{DE8A739D-EAEF-4E8A-8B4C-B5073DC23B86}">
      <dgm:prSet phldrT="[Text]"/>
      <dgm:spPr>
        <a:solidFill>
          <a:srgbClr val="569838"/>
        </a:solidFill>
      </dgm:spPr>
      <dgm:t>
        <a:bodyPr/>
        <a:lstStyle/>
        <a:p>
          <a:pPr rtl="0"/>
          <a:r>
            <a:rPr lang="es-ES" b="1" u="none" noProof="0" dirty="0"/>
            <a:t>Módulo 4: </a:t>
          </a:r>
          <a:br>
            <a:rPr lang="es-ES" b="1" u="none" noProof="0" dirty="0"/>
          </a:br>
          <a:r>
            <a:rPr lang="es-ES" b="0" u="none" noProof="0" dirty="0">
              <a:latin typeface="Calibri"/>
            </a:rPr>
            <a:t>Competencias empresariales</a:t>
          </a:r>
          <a:r>
            <a:rPr lang="es-ES" b="0" u="none" noProof="0" dirty="0"/>
            <a:t> esenciales para el sector de las artes escénicas </a:t>
          </a:r>
        </a:p>
      </dgm:t>
    </dgm:pt>
    <dgm:pt modelId="{C283D9C2-AEDC-4F2A-ADC6-D612D82D5C6A}" type="parTrans" cxnId="{94B616F6-5562-495C-A827-3A9AE046AD1A}">
      <dgm:prSet/>
      <dgm:spPr/>
      <dgm:t>
        <a:bodyPr/>
        <a:lstStyle/>
        <a:p>
          <a:endParaRPr lang="de-AT"/>
        </a:p>
      </dgm:t>
    </dgm:pt>
    <dgm:pt modelId="{19DE3847-FC65-409A-B9D9-4226FB885CFF}" type="sibTrans" cxnId="{94B616F6-5562-495C-A827-3A9AE046AD1A}">
      <dgm:prSet/>
      <dgm:spPr/>
      <dgm:t>
        <a:bodyPr/>
        <a:lstStyle/>
        <a:p>
          <a:endParaRPr lang="de-AT"/>
        </a:p>
      </dgm:t>
    </dgm:pt>
    <dgm:pt modelId="{4A3AA8AB-42F2-42E9-88E9-9F777DBD7B06}">
      <dgm:prSet phldrT="[Text]"/>
      <dgm:spPr>
        <a:solidFill>
          <a:srgbClr val="569838"/>
        </a:solidFill>
      </dgm:spPr>
      <dgm:t>
        <a:bodyPr/>
        <a:lstStyle/>
        <a:p>
          <a:r>
            <a:rPr lang="es-ES" b="1" u="none" noProof="0" dirty="0"/>
            <a:t>Módulo 5: </a:t>
          </a:r>
          <a:br>
            <a:rPr lang="es-ES" b="1" u="none" noProof="0" dirty="0"/>
          </a:br>
          <a:r>
            <a:rPr lang="es-ES" b="0" u="none" noProof="0" dirty="0">
              <a:latin typeface="Calibri"/>
            </a:rPr>
            <a:t>Competencias</a:t>
          </a:r>
          <a:r>
            <a:rPr lang="es-ES" b="0" u="none" noProof="0" dirty="0"/>
            <a:t> esenciales de gestión de personas y resiliencia para el sector de las artes escénicas</a:t>
          </a:r>
        </a:p>
      </dgm:t>
    </dgm:pt>
    <dgm:pt modelId="{E63DEC74-554D-4A4D-A36B-96F09241DCA9}" type="parTrans" cxnId="{FB85A0D5-FCED-4E71-87ED-001942BC2015}">
      <dgm:prSet/>
      <dgm:spPr/>
      <dgm:t>
        <a:bodyPr/>
        <a:lstStyle/>
        <a:p>
          <a:endParaRPr lang="de-AT"/>
        </a:p>
      </dgm:t>
    </dgm:pt>
    <dgm:pt modelId="{F7C509BC-59B2-4E31-B476-11EB6F777CCC}" type="sibTrans" cxnId="{FB85A0D5-FCED-4E71-87ED-001942BC2015}">
      <dgm:prSet/>
      <dgm:spPr/>
      <dgm:t>
        <a:bodyPr/>
        <a:lstStyle/>
        <a:p>
          <a:endParaRPr lang="de-AT"/>
        </a:p>
      </dgm:t>
    </dgm:pt>
    <dgm:pt modelId="{B3F7E5D8-3D07-4C6A-A272-833FDB9A9BC2}" type="pres">
      <dgm:prSet presAssocID="{B214319D-9526-4929-8470-A729DE4A7E4F}" presName="linear" presStyleCnt="0">
        <dgm:presLayoutVars>
          <dgm:dir/>
          <dgm:resizeHandles val="exact"/>
        </dgm:presLayoutVars>
      </dgm:prSet>
      <dgm:spPr/>
    </dgm:pt>
    <dgm:pt modelId="{A6913854-1C57-4AF6-9FF0-0EB1C3A7872D}" type="pres">
      <dgm:prSet presAssocID="{7EDD9EA1-948D-4845-8E77-5F6A9856F474}" presName="comp" presStyleCnt="0"/>
      <dgm:spPr/>
    </dgm:pt>
    <dgm:pt modelId="{58A21865-1B5A-49D8-9774-5F4AD69CAE08}" type="pres">
      <dgm:prSet presAssocID="{7EDD9EA1-948D-4845-8E77-5F6A9856F474}" presName="box" presStyleLbl="node1" presStyleIdx="0" presStyleCnt="5" custLinFactNeighborX="342" custLinFactNeighborY="-747"/>
      <dgm:spPr/>
    </dgm:pt>
    <dgm:pt modelId="{D14CF00F-3390-4762-AA35-A0F8B39C9ED0}" type="pres">
      <dgm:prSet presAssocID="{7EDD9EA1-948D-4845-8E77-5F6A9856F474}"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323FC5B-DFB7-45D1-BAAF-31718B23789E}" type="pres">
      <dgm:prSet presAssocID="{7EDD9EA1-948D-4845-8E77-5F6A9856F474}" presName="text" presStyleLbl="node1" presStyleIdx="0" presStyleCnt="5">
        <dgm:presLayoutVars>
          <dgm:bulletEnabled val="1"/>
        </dgm:presLayoutVars>
      </dgm:prSet>
      <dgm:spPr/>
    </dgm:pt>
    <dgm:pt modelId="{0CF8CC36-6384-4EB2-AFB8-010A9D5EFCC3}" type="pres">
      <dgm:prSet presAssocID="{B56B374B-48A2-4959-8F23-D974BAE0D4F1}" presName="spacer" presStyleCnt="0"/>
      <dgm:spPr/>
    </dgm:pt>
    <dgm:pt modelId="{D79E8C0F-3423-4E00-9B0E-40BD26FFF8E7}" type="pres">
      <dgm:prSet presAssocID="{7AACD464-9DE5-48AF-B78D-01FB8E1046C9}" presName="comp" presStyleCnt="0"/>
      <dgm:spPr/>
    </dgm:pt>
    <dgm:pt modelId="{A51F2D42-3A05-4E89-9D5E-43D39A2EFA5E}" type="pres">
      <dgm:prSet presAssocID="{7AACD464-9DE5-48AF-B78D-01FB8E1046C9}" presName="box" presStyleLbl="node1" presStyleIdx="1" presStyleCnt="5"/>
      <dgm:spPr/>
    </dgm:pt>
    <dgm:pt modelId="{4F9F3A41-0D39-4B6F-A6EE-107A802888D0}" type="pres">
      <dgm:prSet presAssocID="{7AACD464-9DE5-48AF-B78D-01FB8E1046C9}" presName="img"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B025B656-AFA7-41C8-B9B6-9FBFC26439F8}" type="pres">
      <dgm:prSet presAssocID="{7AACD464-9DE5-48AF-B78D-01FB8E1046C9}" presName="text" presStyleLbl="node1" presStyleIdx="1" presStyleCnt="5">
        <dgm:presLayoutVars>
          <dgm:bulletEnabled val="1"/>
        </dgm:presLayoutVars>
      </dgm:prSet>
      <dgm:spPr/>
    </dgm:pt>
    <dgm:pt modelId="{9D76A517-57A1-4C7C-A8DC-B60B683FA554}" type="pres">
      <dgm:prSet presAssocID="{94FED0D1-7914-47EF-89A2-555363294DE1}" presName="spacer" presStyleCnt="0"/>
      <dgm:spPr/>
    </dgm:pt>
    <dgm:pt modelId="{C548F3DC-6E9D-4647-BBB5-1C131C886CA2}" type="pres">
      <dgm:prSet presAssocID="{B65F39DB-4C48-41AF-8DDA-214CAFB8E025}" presName="comp" presStyleCnt="0"/>
      <dgm:spPr/>
    </dgm:pt>
    <dgm:pt modelId="{8B70B3D1-AE8A-4195-91D7-6C3C62AE8F4D}" type="pres">
      <dgm:prSet presAssocID="{B65F39DB-4C48-41AF-8DDA-214CAFB8E025}" presName="box" presStyleLbl="node1" presStyleIdx="2" presStyleCnt="5"/>
      <dgm:spPr/>
    </dgm:pt>
    <dgm:pt modelId="{7456D02E-7E81-4C77-B09F-509B6260DEA0}" type="pres">
      <dgm:prSet presAssocID="{B65F39DB-4C48-41AF-8DDA-214CAFB8E025}" presName="img"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AE5F67C-1407-402A-9C9F-4D07127FD9F0}" type="pres">
      <dgm:prSet presAssocID="{B65F39DB-4C48-41AF-8DDA-214CAFB8E025}" presName="text" presStyleLbl="node1" presStyleIdx="2" presStyleCnt="5">
        <dgm:presLayoutVars>
          <dgm:bulletEnabled val="1"/>
        </dgm:presLayoutVars>
      </dgm:prSet>
      <dgm:spPr/>
    </dgm:pt>
    <dgm:pt modelId="{AF268E29-E738-4B5F-95C9-E4275E81158A}" type="pres">
      <dgm:prSet presAssocID="{2B949863-3F98-4131-9473-8E51284975C0}" presName="spacer" presStyleCnt="0"/>
      <dgm:spPr/>
    </dgm:pt>
    <dgm:pt modelId="{F0E3D483-5B93-4283-8BF7-6FA6C875876B}" type="pres">
      <dgm:prSet presAssocID="{DE8A739D-EAEF-4E8A-8B4C-B5073DC23B86}" presName="comp" presStyleCnt="0"/>
      <dgm:spPr/>
    </dgm:pt>
    <dgm:pt modelId="{04E8D4B9-7D4E-4D18-8694-1FA133A15584}" type="pres">
      <dgm:prSet presAssocID="{DE8A739D-EAEF-4E8A-8B4C-B5073DC23B86}" presName="box" presStyleLbl="node1" presStyleIdx="3" presStyleCnt="5"/>
      <dgm:spPr/>
    </dgm:pt>
    <dgm:pt modelId="{58F2C426-1D75-43FF-A3AB-B0B6D2BA0802}" type="pres">
      <dgm:prSet presAssocID="{DE8A739D-EAEF-4E8A-8B4C-B5073DC23B86}" presName="img"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945FE71-018D-461E-A2CC-3D5B8B02EE84}" type="pres">
      <dgm:prSet presAssocID="{DE8A739D-EAEF-4E8A-8B4C-B5073DC23B86}" presName="text" presStyleLbl="node1" presStyleIdx="3" presStyleCnt="5">
        <dgm:presLayoutVars>
          <dgm:bulletEnabled val="1"/>
        </dgm:presLayoutVars>
      </dgm:prSet>
      <dgm:spPr/>
    </dgm:pt>
    <dgm:pt modelId="{AEBE9E26-989D-44CE-8DEC-97C402B17DEF}" type="pres">
      <dgm:prSet presAssocID="{19DE3847-FC65-409A-B9D9-4226FB885CFF}" presName="spacer" presStyleCnt="0"/>
      <dgm:spPr/>
    </dgm:pt>
    <dgm:pt modelId="{39A8750E-636D-4392-8FFD-F652CCDEC085}" type="pres">
      <dgm:prSet presAssocID="{4A3AA8AB-42F2-42E9-88E9-9F777DBD7B06}" presName="comp" presStyleCnt="0"/>
      <dgm:spPr/>
    </dgm:pt>
    <dgm:pt modelId="{4042E25F-B481-499C-A374-D9389AF5171B}" type="pres">
      <dgm:prSet presAssocID="{4A3AA8AB-42F2-42E9-88E9-9F777DBD7B06}" presName="box" presStyleLbl="node1" presStyleIdx="4" presStyleCnt="5"/>
      <dgm:spPr/>
    </dgm:pt>
    <dgm:pt modelId="{E856BD99-8AC7-4F27-AB2D-0D68F88833D1}" type="pres">
      <dgm:prSet presAssocID="{4A3AA8AB-42F2-42E9-88E9-9F777DBD7B06}"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882742E-DE02-4EC1-8D3B-EA9391A90956}" type="pres">
      <dgm:prSet presAssocID="{4A3AA8AB-42F2-42E9-88E9-9F777DBD7B06}" presName="text" presStyleLbl="node1" presStyleIdx="4" presStyleCnt="5">
        <dgm:presLayoutVars>
          <dgm:bulletEnabled val="1"/>
        </dgm:presLayoutVars>
      </dgm:prSet>
      <dgm:spPr/>
    </dgm:pt>
  </dgm:ptLst>
  <dgm:cxnLst>
    <dgm:cxn modelId="{E0D0C70B-F140-41DC-8818-2272FD88472A}" type="presOf" srcId="{B214319D-9526-4929-8470-A729DE4A7E4F}" destId="{B3F7E5D8-3D07-4C6A-A272-833FDB9A9BC2}" srcOrd="0" destOrd="0" presId="urn:microsoft.com/office/officeart/2005/8/layout/vList4"/>
    <dgm:cxn modelId="{A1F9470F-FE76-4053-A0EA-2EDEE0A7B996}" type="presOf" srcId="{7EDD9EA1-948D-4845-8E77-5F6A9856F474}" destId="{58A21865-1B5A-49D8-9774-5F4AD69CAE08}" srcOrd="0" destOrd="0" presId="urn:microsoft.com/office/officeart/2005/8/layout/vList4"/>
    <dgm:cxn modelId="{A5057045-DBAC-414F-8061-60CD3593E760}" srcId="{B214319D-9526-4929-8470-A729DE4A7E4F}" destId="{B65F39DB-4C48-41AF-8DDA-214CAFB8E025}" srcOrd="2" destOrd="0" parTransId="{FDA0FB9D-2CF2-474E-8328-4A6EEBB27418}" sibTransId="{2B949863-3F98-4131-9473-8E51284975C0}"/>
    <dgm:cxn modelId="{66E2DE6C-6827-4904-9B70-7D8753007C44}" type="presOf" srcId="{7EDD9EA1-948D-4845-8E77-5F6A9856F474}" destId="{8323FC5B-DFB7-45D1-BAAF-31718B23789E}" srcOrd="1" destOrd="0" presId="urn:microsoft.com/office/officeart/2005/8/layout/vList4"/>
    <dgm:cxn modelId="{0FF4FF6D-EFAB-4DD5-8D4F-19469CACBD3C}" type="presOf" srcId="{4A3AA8AB-42F2-42E9-88E9-9F777DBD7B06}" destId="{0882742E-DE02-4EC1-8D3B-EA9391A90956}" srcOrd="1" destOrd="0" presId="urn:microsoft.com/office/officeart/2005/8/layout/vList4"/>
    <dgm:cxn modelId="{47350059-98F8-446E-93A1-0CE2295B9A20}" type="presOf" srcId="{4A3AA8AB-42F2-42E9-88E9-9F777DBD7B06}" destId="{4042E25F-B481-499C-A374-D9389AF5171B}" srcOrd="0" destOrd="0" presId="urn:microsoft.com/office/officeart/2005/8/layout/vList4"/>
    <dgm:cxn modelId="{EAD0BF7F-A420-4911-97CD-D349AAFFF1E3}" type="presOf" srcId="{7AACD464-9DE5-48AF-B78D-01FB8E1046C9}" destId="{A51F2D42-3A05-4E89-9D5E-43D39A2EFA5E}" srcOrd="0" destOrd="0" presId="urn:microsoft.com/office/officeart/2005/8/layout/vList4"/>
    <dgm:cxn modelId="{5DDFAB87-FEC2-4449-A7B3-DAE6B8C7CD95}" type="presOf" srcId="{7AACD464-9DE5-48AF-B78D-01FB8E1046C9}" destId="{B025B656-AFA7-41C8-B9B6-9FBFC26439F8}" srcOrd="1" destOrd="0" presId="urn:microsoft.com/office/officeart/2005/8/layout/vList4"/>
    <dgm:cxn modelId="{414CB28C-B562-4D1D-BD4F-BAF1CAC24441}" srcId="{B214319D-9526-4929-8470-A729DE4A7E4F}" destId="{7EDD9EA1-948D-4845-8E77-5F6A9856F474}" srcOrd="0" destOrd="0" parTransId="{3B0B7854-BB56-4852-B24F-3D4DF672BB0D}" sibTransId="{B56B374B-48A2-4959-8F23-D974BAE0D4F1}"/>
    <dgm:cxn modelId="{39993191-7DAE-4C7C-A4B6-EDBF5A512C5D}" type="presOf" srcId="{B65F39DB-4C48-41AF-8DDA-214CAFB8E025}" destId="{9AE5F67C-1407-402A-9C9F-4D07127FD9F0}" srcOrd="1" destOrd="0" presId="urn:microsoft.com/office/officeart/2005/8/layout/vList4"/>
    <dgm:cxn modelId="{8DE3BCA9-DCAA-4C00-AF74-174E3219C051}" type="presOf" srcId="{B65F39DB-4C48-41AF-8DDA-214CAFB8E025}" destId="{8B70B3D1-AE8A-4195-91D7-6C3C62AE8F4D}" srcOrd="0" destOrd="0" presId="urn:microsoft.com/office/officeart/2005/8/layout/vList4"/>
    <dgm:cxn modelId="{FB85A0D5-FCED-4E71-87ED-001942BC2015}" srcId="{B214319D-9526-4929-8470-A729DE4A7E4F}" destId="{4A3AA8AB-42F2-42E9-88E9-9F777DBD7B06}" srcOrd="4" destOrd="0" parTransId="{E63DEC74-554D-4A4D-A36B-96F09241DCA9}" sibTransId="{F7C509BC-59B2-4E31-B476-11EB6F777CCC}"/>
    <dgm:cxn modelId="{2C9286DC-3790-433A-B5A5-3A6A7504676B}" type="presOf" srcId="{DE8A739D-EAEF-4E8A-8B4C-B5073DC23B86}" destId="{04E8D4B9-7D4E-4D18-8694-1FA133A15584}" srcOrd="0" destOrd="0" presId="urn:microsoft.com/office/officeart/2005/8/layout/vList4"/>
    <dgm:cxn modelId="{C2640ADD-0091-458B-99A3-C1BA936D5644}" type="presOf" srcId="{DE8A739D-EAEF-4E8A-8B4C-B5073DC23B86}" destId="{1945FE71-018D-461E-A2CC-3D5B8B02EE84}" srcOrd="1" destOrd="0" presId="urn:microsoft.com/office/officeart/2005/8/layout/vList4"/>
    <dgm:cxn modelId="{09CEFCF1-B773-4D03-97D6-908A28947925}" srcId="{B214319D-9526-4929-8470-A729DE4A7E4F}" destId="{7AACD464-9DE5-48AF-B78D-01FB8E1046C9}" srcOrd="1" destOrd="0" parTransId="{2ECA43A8-72B4-4982-8AE2-F92BE8FFB615}" sibTransId="{94FED0D1-7914-47EF-89A2-555363294DE1}"/>
    <dgm:cxn modelId="{94B616F6-5562-495C-A827-3A9AE046AD1A}" srcId="{B214319D-9526-4929-8470-A729DE4A7E4F}" destId="{DE8A739D-EAEF-4E8A-8B4C-B5073DC23B86}" srcOrd="3" destOrd="0" parTransId="{C283D9C2-AEDC-4F2A-ADC6-D612D82D5C6A}" sibTransId="{19DE3847-FC65-409A-B9D9-4226FB885CFF}"/>
    <dgm:cxn modelId="{032344CB-897F-4C18-A499-30A986AF584E}" type="presParOf" srcId="{B3F7E5D8-3D07-4C6A-A272-833FDB9A9BC2}" destId="{A6913854-1C57-4AF6-9FF0-0EB1C3A7872D}" srcOrd="0" destOrd="0" presId="urn:microsoft.com/office/officeart/2005/8/layout/vList4"/>
    <dgm:cxn modelId="{E16B0B7F-C455-4988-86BD-E283AD3ABFF8}" type="presParOf" srcId="{A6913854-1C57-4AF6-9FF0-0EB1C3A7872D}" destId="{58A21865-1B5A-49D8-9774-5F4AD69CAE08}" srcOrd="0" destOrd="0" presId="urn:microsoft.com/office/officeart/2005/8/layout/vList4"/>
    <dgm:cxn modelId="{3D1D0EDD-E1DA-4E81-ACBB-7FBDAEE3B77B}" type="presParOf" srcId="{A6913854-1C57-4AF6-9FF0-0EB1C3A7872D}" destId="{D14CF00F-3390-4762-AA35-A0F8B39C9ED0}" srcOrd="1" destOrd="0" presId="urn:microsoft.com/office/officeart/2005/8/layout/vList4"/>
    <dgm:cxn modelId="{A8736177-6C98-4EF4-BF3D-D11B6045A33C}" type="presParOf" srcId="{A6913854-1C57-4AF6-9FF0-0EB1C3A7872D}" destId="{8323FC5B-DFB7-45D1-BAAF-31718B23789E}" srcOrd="2" destOrd="0" presId="urn:microsoft.com/office/officeart/2005/8/layout/vList4"/>
    <dgm:cxn modelId="{6CE33D19-68FB-4537-A05D-A3DAAE0F1861}" type="presParOf" srcId="{B3F7E5D8-3D07-4C6A-A272-833FDB9A9BC2}" destId="{0CF8CC36-6384-4EB2-AFB8-010A9D5EFCC3}" srcOrd="1" destOrd="0" presId="urn:microsoft.com/office/officeart/2005/8/layout/vList4"/>
    <dgm:cxn modelId="{5D285C35-778D-4AC2-AA8F-A607BFE2981C}" type="presParOf" srcId="{B3F7E5D8-3D07-4C6A-A272-833FDB9A9BC2}" destId="{D79E8C0F-3423-4E00-9B0E-40BD26FFF8E7}" srcOrd="2" destOrd="0" presId="urn:microsoft.com/office/officeart/2005/8/layout/vList4"/>
    <dgm:cxn modelId="{D75EA83A-5EBF-495A-AB6C-847E08A9F19D}" type="presParOf" srcId="{D79E8C0F-3423-4E00-9B0E-40BD26FFF8E7}" destId="{A51F2D42-3A05-4E89-9D5E-43D39A2EFA5E}" srcOrd="0" destOrd="0" presId="urn:microsoft.com/office/officeart/2005/8/layout/vList4"/>
    <dgm:cxn modelId="{4F64CC85-E781-4918-BBF2-8FAC63651A2B}" type="presParOf" srcId="{D79E8C0F-3423-4E00-9B0E-40BD26FFF8E7}" destId="{4F9F3A41-0D39-4B6F-A6EE-107A802888D0}" srcOrd="1" destOrd="0" presId="urn:microsoft.com/office/officeart/2005/8/layout/vList4"/>
    <dgm:cxn modelId="{7F8BD5D4-D416-43C6-9E1E-BC9011A40649}" type="presParOf" srcId="{D79E8C0F-3423-4E00-9B0E-40BD26FFF8E7}" destId="{B025B656-AFA7-41C8-B9B6-9FBFC26439F8}" srcOrd="2" destOrd="0" presId="urn:microsoft.com/office/officeart/2005/8/layout/vList4"/>
    <dgm:cxn modelId="{695F1C19-1AFE-4D43-A13D-6EF6CC780577}" type="presParOf" srcId="{B3F7E5D8-3D07-4C6A-A272-833FDB9A9BC2}" destId="{9D76A517-57A1-4C7C-A8DC-B60B683FA554}" srcOrd="3" destOrd="0" presId="urn:microsoft.com/office/officeart/2005/8/layout/vList4"/>
    <dgm:cxn modelId="{E2AC76F6-9B9E-4BD5-996F-1DCC3219019E}" type="presParOf" srcId="{B3F7E5D8-3D07-4C6A-A272-833FDB9A9BC2}" destId="{C548F3DC-6E9D-4647-BBB5-1C131C886CA2}" srcOrd="4" destOrd="0" presId="urn:microsoft.com/office/officeart/2005/8/layout/vList4"/>
    <dgm:cxn modelId="{5AEDC1D3-3A55-4C22-A074-33820804D1E8}" type="presParOf" srcId="{C548F3DC-6E9D-4647-BBB5-1C131C886CA2}" destId="{8B70B3D1-AE8A-4195-91D7-6C3C62AE8F4D}" srcOrd="0" destOrd="0" presId="urn:microsoft.com/office/officeart/2005/8/layout/vList4"/>
    <dgm:cxn modelId="{9912736A-14DE-41B1-8F78-67C1EACFE91E}" type="presParOf" srcId="{C548F3DC-6E9D-4647-BBB5-1C131C886CA2}" destId="{7456D02E-7E81-4C77-B09F-509B6260DEA0}" srcOrd="1" destOrd="0" presId="urn:microsoft.com/office/officeart/2005/8/layout/vList4"/>
    <dgm:cxn modelId="{9D6C3B89-4A44-43AF-8700-E373A1D71B91}" type="presParOf" srcId="{C548F3DC-6E9D-4647-BBB5-1C131C886CA2}" destId="{9AE5F67C-1407-402A-9C9F-4D07127FD9F0}" srcOrd="2" destOrd="0" presId="urn:microsoft.com/office/officeart/2005/8/layout/vList4"/>
    <dgm:cxn modelId="{D7910DB1-7790-4814-B74C-B6DD26A0E236}" type="presParOf" srcId="{B3F7E5D8-3D07-4C6A-A272-833FDB9A9BC2}" destId="{AF268E29-E738-4B5F-95C9-E4275E81158A}" srcOrd="5" destOrd="0" presId="urn:microsoft.com/office/officeart/2005/8/layout/vList4"/>
    <dgm:cxn modelId="{F374D65D-B2DA-454B-B32B-6F3C3F5F346B}" type="presParOf" srcId="{B3F7E5D8-3D07-4C6A-A272-833FDB9A9BC2}" destId="{F0E3D483-5B93-4283-8BF7-6FA6C875876B}" srcOrd="6" destOrd="0" presId="urn:microsoft.com/office/officeart/2005/8/layout/vList4"/>
    <dgm:cxn modelId="{A23274BE-17B6-41A6-BBED-8F08F519C31A}" type="presParOf" srcId="{F0E3D483-5B93-4283-8BF7-6FA6C875876B}" destId="{04E8D4B9-7D4E-4D18-8694-1FA133A15584}" srcOrd="0" destOrd="0" presId="urn:microsoft.com/office/officeart/2005/8/layout/vList4"/>
    <dgm:cxn modelId="{785E2B1F-374D-4E15-BC15-BC90DA4A8077}" type="presParOf" srcId="{F0E3D483-5B93-4283-8BF7-6FA6C875876B}" destId="{58F2C426-1D75-43FF-A3AB-B0B6D2BA0802}" srcOrd="1" destOrd="0" presId="urn:microsoft.com/office/officeart/2005/8/layout/vList4"/>
    <dgm:cxn modelId="{8F98B9FF-D038-4DE3-A92B-D4EF6A540DDF}" type="presParOf" srcId="{F0E3D483-5B93-4283-8BF7-6FA6C875876B}" destId="{1945FE71-018D-461E-A2CC-3D5B8B02EE84}" srcOrd="2" destOrd="0" presId="urn:microsoft.com/office/officeart/2005/8/layout/vList4"/>
    <dgm:cxn modelId="{5E320094-0B0B-4BEA-AB40-078848C2B297}" type="presParOf" srcId="{B3F7E5D8-3D07-4C6A-A272-833FDB9A9BC2}" destId="{AEBE9E26-989D-44CE-8DEC-97C402B17DEF}" srcOrd="7" destOrd="0" presId="urn:microsoft.com/office/officeart/2005/8/layout/vList4"/>
    <dgm:cxn modelId="{E3346B98-A8E1-4F6F-99EE-4EF024DA2E49}" type="presParOf" srcId="{B3F7E5D8-3D07-4C6A-A272-833FDB9A9BC2}" destId="{39A8750E-636D-4392-8FFD-F652CCDEC085}" srcOrd="8" destOrd="0" presId="urn:microsoft.com/office/officeart/2005/8/layout/vList4"/>
    <dgm:cxn modelId="{7EB08F6F-63A1-4E31-9193-5758D15883FA}" type="presParOf" srcId="{39A8750E-636D-4392-8FFD-F652CCDEC085}" destId="{4042E25F-B481-499C-A374-D9389AF5171B}" srcOrd="0" destOrd="0" presId="urn:microsoft.com/office/officeart/2005/8/layout/vList4"/>
    <dgm:cxn modelId="{F35E40B9-1E4D-4CB1-B6E0-DC22885D92E6}" type="presParOf" srcId="{39A8750E-636D-4392-8FFD-F652CCDEC085}" destId="{E856BD99-8AC7-4F27-AB2D-0D68F88833D1}" srcOrd="1" destOrd="0" presId="urn:microsoft.com/office/officeart/2005/8/layout/vList4"/>
    <dgm:cxn modelId="{BA678AAC-D60A-4A40-90F8-B455C9178BA9}" type="presParOf" srcId="{39A8750E-636D-4392-8FFD-F652CCDEC085}" destId="{0882742E-DE02-4EC1-8D3B-EA9391A9095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6D4B8-7863-46C5-ADD0-9F0B19FC5F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AT"/>
        </a:p>
      </dgm:t>
    </dgm:pt>
    <dgm:pt modelId="{9DEBBD21-8F7D-4C79-8732-D95059D9872F}">
      <dgm:prSet phldrT="[Text]" custT="1"/>
      <dgm:spPr>
        <a:solidFill>
          <a:srgbClr val="3F6031"/>
        </a:solidFill>
      </dgm:spPr>
      <dgm:t>
        <a:bodyPr/>
        <a:lstStyle/>
        <a:p>
          <a:r>
            <a:rPr lang="es-ES" sz="3200" b="1" noProof="0" dirty="0"/>
            <a:t>Módulos</a:t>
          </a:r>
        </a:p>
        <a:p>
          <a:r>
            <a:rPr lang="es-ES" sz="2000" noProof="0" dirty="0"/>
            <a:t>5 módulos clave</a:t>
          </a:r>
        </a:p>
      </dgm:t>
    </dgm:pt>
    <dgm:pt modelId="{76EC4E57-F29C-4D26-BE2E-9B8CF9214954}" type="parTrans" cxnId="{9AC4D555-9588-4C64-A975-B4F18653B93D}">
      <dgm:prSet/>
      <dgm:spPr/>
      <dgm:t>
        <a:bodyPr/>
        <a:lstStyle/>
        <a:p>
          <a:endParaRPr lang="de-AT"/>
        </a:p>
      </dgm:t>
    </dgm:pt>
    <dgm:pt modelId="{FB458C4A-04B4-4F6C-9B20-24451F8F3FBF}" type="sibTrans" cxnId="{9AC4D555-9588-4C64-A975-B4F18653B93D}">
      <dgm:prSet/>
      <dgm:spPr/>
      <dgm:t>
        <a:bodyPr/>
        <a:lstStyle/>
        <a:p>
          <a:endParaRPr lang="de-AT"/>
        </a:p>
      </dgm:t>
    </dgm:pt>
    <dgm:pt modelId="{0F231B10-B826-4892-9CBD-DC613CC2E53E}">
      <dgm:prSet phldrT="[Text]" custT="1"/>
      <dgm:spPr>
        <a:solidFill>
          <a:srgbClr val="3F6031"/>
        </a:solidFill>
      </dgm:spPr>
      <dgm:t>
        <a:bodyPr/>
        <a:lstStyle/>
        <a:p>
          <a:pPr marL="0" lvl="0" indent="0" algn="ctr" defTabSz="1422400">
            <a:lnSpc>
              <a:spcPct val="90000"/>
            </a:lnSpc>
            <a:spcBef>
              <a:spcPct val="0"/>
            </a:spcBef>
            <a:spcAft>
              <a:spcPct val="35000"/>
            </a:spcAft>
            <a:buNone/>
          </a:pPr>
          <a:r>
            <a:rPr lang="es-ES" sz="2800" b="1" kern="1200" noProof="0" dirty="0">
              <a:solidFill>
                <a:prstClr val="white"/>
              </a:solidFill>
              <a:latin typeface="Aptos" panose="02110004020202020204"/>
              <a:ea typeface="+mn-ea"/>
              <a:cs typeface="+mn-cs"/>
            </a:rPr>
            <a:t>Unidades</a:t>
          </a:r>
        </a:p>
        <a:p>
          <a:pPr marL="0" lvl="0" algn="ctr" defTabSz="711200">
            <a:lnSpc>
              <a:spcPct val="90000"/>
            </a:lnSpc>
            <a:spcBef>
              <a:spcPct val="0"/>
            </a:spcBef>
            <a:spcAft>
              <a:spcPct val="35000"/>
            </a:spcAft>
            <a:buNone/>
          </a:pPr>
          <a:r>
            <a:rPr lang="es-ES" sz="1400" kern="1200" noProof="0" dirty="0"/>
            <a:t> </a:t>
          </a:r>
          <a:r>
            <a:rPr lang="es-ES" sz="1600" kern="1200" noProof="0" dirty="0"/>
            <a:t>Elementos básicos de las lecciones, organizados para estar interconectados y representar conjuntamente el tema de la lección. </a:t>
          </a:r>
          <a:endParaRPr lang="es-ES" sz="1400" kern="1200" noProof="0" dirty="0"/>
        </a:p>
      </dgm:t>
    </dgm:pt>
    <dgm:pt modelId="{24C458B0-9D19-4690-A439-52387551381A}" type="parTrans" cxnId="{22E6EFBA-E4F9-457E-868D-80564E97A8D2}">
      <dgm:prSet/>
      <dgm:spPr/>
      <dgm:t>
        <a:bodyPr/>
        <a:lstStyle/>
        <a:p>
          <a:endParaRPr lang="de-AT"/>
        </a:p>
      </dgm:t>
    </dgm:pt>
    <dgm:pt modelId="{C154CA20-9374-49C1-9BFE-825CEE2A1EEA}" type="sibTrans" cxnId="{22E6EFBA-E4F9-457E-868D-80564E97A8D2}">
      <dgm:prSet/>
      <dgm:spPr/>
      <dgm:t>
        <a:bodyPr/>
        <a:lstStyle/>
        <a:p>
          <a:endParaRPr lang="de-AT"/>
        </a:p>
      </dgm:t>
    </dgm:pt>
    <dgm:pt modelId="{E5A5FFD1-93E3-4790-B1BC-B2E8000E9F8F}">
      <dgm:prSet phldrT="[Text]" custT="1"/>
      <dgm:spPr>
        <a:solidFill>
          <a:srgbClr val="3F6031"/>
        </a:solidFill>
      </dgm:spPr>
      <dgm:t>
        <a:bodyPr/>
        <a:lstStyle/>
        <a:p>
          <a:pPr marL="0" lvl="0" indent="0" algn="ctr" defTabSz="1422400">
            <a:lnSpc>
              <a:spcPct val="90000"/>
            </a:lnSpc>
            <a:spcBef>
              <a:spcPct val="0"/>
            </a:spcBef>
            <a:spcAft>
              <a:spcPct val="35000"/>
            </a:spcAft>
            <a:buNone/>
          </a:pPr>
          <a:r>
            <a:rPr lang="es-ES" sz="2400" b="1" kern="1200" noProof="0" dirty="0">
              <a:solidFill>
                <a:prstClr val="white"/>
              </a:solidFill>
              <a:latin typeface="Aptos" panose="02110004020202020204"/>
              <a:ea typeface="+mn-ea"/>
              <a:cs typeface="+mn-cs"/>
            </a:rPr>
            <a:t>Componentes</a:t>
          </a:r>
        </a:p>
        <a:p>
          <a:pPr marL="0" lvl="0" algn="ctr" defTabSz="711200">
            <a:lnSpc>
              <a:spcPct val="90000"/>
            </a:lnSpc>
            <a:spcBef>
              <a:spcPct val="0"/>
            </a:spcBef>
            <a:spcAft>
              <a:spcPct val="35000"/>
            </a:spcAft>
            <a:buNone/>
          </a:pPr>
          <a:r>
            <a:rPr lang="es-ES" sz="1400" kern="1200" noProof="0" dirty="0"/>
            <a:t> </a:t>
          </a:r>
          <a:r>
            <a:rPr lang="es-ES" sz="1600" kern="1200" noProof="0" dirty="0"/>
            <a:t>Elementos básicos de las lecciones, organizados para estar interconectados y representar conjuntamente el tema de la lección. </a:t>
          </a:r>
        </a:p>
      </dgm:t>
    </dgm:pt>
    <dgm:pt modelId="{96B4036A-F484-418B-8DC1-B680C1036A4A}" type="parTrans" cxnId="{DAF8CCA1-318C-4411-8FA4-B65EC19094CA}">
      <dgm:prSet/>
      <dgm:spPr/>
      <dgm:t>
        <a:bodyPr/>
        <a:lstStyle/>
        <a:p>
          <a:endParaRPr lang="de-AT"/>
        </a:p>
      </dgm:t>
    </dgm:pt>
    <dgm:pt modelId="{26D96EC6-87FA-4B2B-99F9-AA57848B32C3}" type="sibTrans" cxnId="{DAF8CCA1-318C-4411-8FA4-B65EC19094CA}">
      <dgm:prSet/>
      <dgm:spPr/>
      <dgm:t>
        <a:bodyPr/>
        <a:lstStyle/>
        <a:p>
          <a:endParaRPr lang="de-AT"/>
        </a:p>
      </dgm:t>
    </dgm:pt>
    <dgm:pt modelId="{446F78AC-48F9-4404-A846-C810FCA0C7E8}">
      <dgm:prSet phldrT="[Text]" custT="1"/>
      <dgm:spPr>
        <a:solidFill>
          <a:srgbClr val="3F6031"/>
        </a:solidFill>
      </dgm:spPr>
      <dgm:t>
        <a:bodyPr/>
        <a:lstStyle/>
        <a:p>
          <a:pPr marL="0" lvl="0" indent="0" algn="ctr" defTabSz="1422400">
            <a:lnSpc>
              <a:spcPct val="90000"/>
            </a:lnSpc>
            <a:spcBef>
              <a:spcPct val="0"/>
            </a:spcBef>
            <a:spcAft>
              <a:spcPct val="35000"/>
            </a:spcAft>
            <a:buNone/>
          </a:pPr>
          <a:r>
            <a:rPr lang="es-ES" sz="3200" b="1" kern="1200" noProof="0" dirty="0">
              <a:solidFill>
                <a:prstClr val="white"/>
              </a:solidFill>
              <a:latin typeface="Aptos" panose="02110004020202020204"/>
              <a:ea typeface="+mn-ea"/>
              <a:cs typeface="+mn-cs"/>
            </a:rPr>
            <a:t>Lecciones</a:t>
          </a:r>
        </a:p>
        <a:p>
          <a:pPr marL="0" lvl="0" algn="ctr" defTabSz="711200">
            <a:lnSpc>
              <a:spcPct val="90000"/>
            </a:lnSpc>
            <a:spcBef>
              <a:spcPct val="0"/>
            </a:spcBef>
            <a:spcAft>
              <a:spcPct val="35000"/>
            </a:spcAft>
            <a:buNone/>
          </a:pPr>
          <a:r>
            <a:rPr lang="es-ES" sz="1800" kern="1200" noProof="0" dirty="0"/>
            <a:t>Cada módulo tiene </a:t>
          </a:r>
          <a:br>
            <a:rPr lang="es-ES" sz="1800" kern="1200" noProof="0" dirty="0"/>
          </a:br>
          <a:r>
            <a:rPr lang="es-ES" sz="1800" kern="1200" noProof="0" dirty="0"/>
            <a:t>7-8 lecciones orientadas a temas concretos. </a:t>
          </a:r>
        </a:p>
      </dgm:t>
    </dgm:pt>
    <dgm:pt modelId="{5972B013-A00F-40FE-BCA6-C12769B22FB4}" type="sibTrans" cxnId="{0BA70B80-7FED-46B3-8514-B1B6A340E556}">
      <dgm:prSet/>
      <dgm:spPr/>
      <dgm:t>
        <a:bodyPr/>
        <a:lstStyle/>
        <a:p>
          <a:endParaRPr lang="de-AT"/>
        </a:p>
      </dgm:t>
    </dgm:pt>
    <dgm:pt modelId="{1B619F68-80BC-4EFF-B4C6-DF9905AC37B4}" type="parTrans" cxnId="{0BA70B80-7FED-46B3-8514-B1B6A340E556}">
      <dgm:prSet/>
      <dgm:spPr/>
      <dgm:t>
        <a:bodyPr/>
        <a:lstStyle/>
        <a:p>
          <a:endParaRPr lang="de-AT"/>
        </a:p>
      </dgm:t>
    </dgm:pt>
    <dgm:pt modelId="{F820BAF9-F0D1-4046-9A92-30DE60B8C0C2}" type="pres">
      <dgm:prSet presAssocID="{9AD6D4B8-7863-46C5-ADD0-9F0B19FC5F1F}" presName="CompostProcess" presStyleCnt="0">
        <dgm:presLayoutVars>
          <dgm:dir/>
          <dgm:resizeHandles val="exact"/>
        </dgm:presLayoutVars>
      </dgm:prSet>
      <dgm:spPr/>
    </dgm:pt>
    <dgm:pt modelId="{EF215A76-F20A-4DDC-8613-C0D917A2DDBF}" type="pres">
      <dgm:prSet presAssocID="{9AD6D4B8-7863-46C5-ADD0-9F0B19FC5F1F}" presName="arrow" presStyleLbl="bgShp" presStyleIdx="0" presStyleCnt="1"/>
      <dgm:spPr>
        <a:solidFill>
          <a:srgbClr val="EAF1DD"/>
        </a:solidFill>
      </dgm:spPr>
    </dgm:pt>
    <dgm:pt modelId="{CD73996D-BABF-429F-B00C-22301CEF24A7}" type="pres">
      <dgm:prSet presAssocID="{9AD6D4B8-7863-46C5-ADD0-9F0B19FC5F1F}" presName="linearProcess" presStyleCnt="0"/>
      <dgm:spPr/>
    </dgm:pt>
    <dgm:pt modelId="{C556FA26-6E66-42A5-BCA7-58EBF9619A6F}" type="pres">
      <dgm:prSet presAssocID="{9DEBBD21-8F7D-4C79-8732-D95059D9872F}" presName="textNode" presStyleLbl="node1" presStyleIdx="0" presStyleCnt="4">
        <dgm:presLayoutVars>
          <dgm:bulletEnabled val="1"/>
        </dgm:presLayoutVars>
      </dgm:prSet>
      <dgm:spPr/>
    </dgm:pt>
    <dgm:pt modelId="{0CBB6AE0-C9DC-4A88-AD79-49888F399F8D}" type="pres">
      <dgm:prSet presAssocID="{FB458C4A-04B4-4F6C-9B20-24451F8F3FBF}" presName="sibTrans" presStyleCnt="0"/>
      <dgm:spPr/>
    </dgm:pt>
    <dgm:pt modelId="{643D8843-5DEE-455E-95E9-B0E05275A6E8}" type="pres">
      <dgm:prSet presAssocID="{446F78AC-48F9-4404-A846-C810FCA0C7E8}" presName="textNode" presStyleLbl="node1" presStyleIdx="1" presStyleCnt="4">
        <dgm:presLayoutVars>
          <dgm:bulletEnabled val="1"/>
        </dgm:presLayoutVars>
      </dgm:prSet>
      <dgm:spPr/>
    </dgm:pt>
    <dgm:pt modelId="{984C3513-6A84-487B-8D25-3BDBEDD3004E}" type="pres">
      <dgm:prSet presAssocID="{5972B013-A00F-40FE-BCA6-C12769B22FB4}" presName="sibTrans" presStyleCnt="0"/>
      <dgm:spPr/>
    </dgm:pt>
    <dgm:pt modelId="{34589B4E-9DCE-4CEC-9CDB-2CC24CE4655B}" type="pres">
      <dgm:prSet presAssocID="{0F231B10-B826-4892-9CBD-DC613CC2E53E}" presName="textNode" presStyleLbl="node1" presStyleIdx="2" presStyleCnt="4">
        <dgm:presLayoutVars>
          <dgm:bulletEnabled val="1"/>
        </dgm:presLayoutVars>
      </dgm:prSet>
      <dgm:spPr/>
    </dgm:pt>
    <dgm:pt modelId="{DB3FB9BB-5E2D-4232-8C49-49A965DDF6AF}" type="pres">
      <dgm:prSet presAssocID="{C154CA20-9374-49C1-9BFE-825CEE2A1EEA}" presName="sibTrans" presStyleCnt="0"/>
      <dgm:spPr/>
    </dgm:pt>
    <dgm:pt modelId="{0B1735EB-66B4-4B6E-9BBC-5D8A8FA3E00E}" type="pres">
      <dgm:prSet presAssocID="{E5A5FFD1-93E3-4790-B1BC-B2E8000E9F8F}" presName="textNode" presStyleLbl="node1" presStyleIdx="3" presStyleCnt="4">
        <dgm:presLayoutVars>
          <dgm:bulletEnabled val="1"/>
        </dgm:presLayoutVars>
      </dgm:prSet>
      <dgm:spPr/>
    </dgm:pt>
  </dgm:ptLst>
  <dgm:cxnLst>
    <dgm:cxn modelId="{203D6725-B748-496F-932F-F2B249013766}" type="presOf" srcId="{446F78AC-48F9-4404-A846-C810FCA0C7E8}" destId="{643D8843-5DEE-455E-95E9-B0E05275A6E8}" srcOrd="0" destOrd="0" presId="urn:microsoft.com/office/officeart/2005/8/layout/hProcess9"/>
    <dgm:cxn modelId="{C3D95840-5C2C-41C5-B9C9-B55D014B0C7C}" type="presOf" srcId="{0F231B10-B826-4892-9CBD-DC613CC2E53E}" destId="{34589B4E-9DCE-4CEC-9CDB-2CC24CE4655B}" srcOrd="0" destOrd="0" presId="urn:microsoft.com/office/officeart/2005/8/layout/hProcess9"/>
    <dgm:cxn modelId="{D866B948-EF52-4F61-A899-8E8CB44EF228}" type="presOf" srcId="{E5A5FFD1-93E3-4790-B1BC-B2E8000E9F8F}" destId="{0B1735EB-66B4-4B6E-9BBC-5D8A8FA3E00E}" srcOrd="0" destOrd="0" presId="urn:microsoft.com/office/officeart/2005/8/layout/hProcess9"/>
    <dgm:cxn modelId="{B937076B-102D-44AA-B9C7-6CFD561640B5}" type="presOf" srcId="{9DEBBD21-8F7D-4C79-8732-D95059D9872F}" destId="{C556FA26-6E66-42A5-BCA7-58EBF9619A6F}" srcOrd="0" destOrd="0" presId="urn:microsoft.com/office/officeart/2005/8/layout/hProcess9"/>
    <dgm:cxn modelId="{9AC4D555-9588-4C64-A975-B4F18653B93D}" srcId="{9AD6D4B8-7863-46C5-ADD0-9F0B19FC5F1F}" destId="{9DEBBD21-8F7D-4C79-8732-D95059D9872F}" srcOrd="0" destOrd="0" parTransId="{76EC4E57-F29C-4D26-BE2E-9B8CF9214954}" sibTransId="{FB458C4A-04B4-4F6C-9B20-24451F8F3FBF}"/>
    <dgm:cxn modelId="{0BA70B80-7FED-46B3-8514-B1B6A340E556}" srcId="{9AD6D4B8-7863-46C5-ADD0-9F0B19FC5F1F}" destId="{446F78AC-48F9-4404-A846-C810FCA0C7E8}" srcOrd="1" destOrd="0" parTransId="{1B619F68-80BC-4EFF-B4C6-DF9905AC37B4}" sibTransId="{5972B013-A00F-40FE-BCA6-C12769B22FB4}"/>
    <dgm:cxn modelId="{E3B97182-A4A8-4C2C-A570-0549852CF4DC}" type="presOf" srcId="{9AD6D4B8-7863-46C5-ADD0-9F0B19FC5F1F}" destId="{F820BAF9-F0D1-4046-9A92-30DE60B8C0C2}" srcOrd="0" destOrd="0" presId="urn:microsoft.com/office/officeart/2005/8/layout/hProcess9"/>
    <dgm:cxn modelId="{DAF8CCA1-318C-4411-8FA4-B65EC19094CA}" srcId="{9AD6D4B8-7863-46C5-ADD0-9F0B19FC5F1F}" destId="{E5A5FFD1-93E3-4790-B1BC-B2E8000E9F8F}" srcOrd="3" destOrd="0" parTransId="{96B4036A-F484-418B-8DC1-B680C1036A4A}" sibTransId="{26D96EC6-87FA-4B2B-99F9-AA57848B32C3}"/>
    <dgm:cxn modelId="{22E6EFBA-E4F9-457E-868D-80564E97A8D2}" srcId="{9AD6D4B8-7863-46C5-ADD0-9F0B19FC5F1F}" destId="{0F231B10-B826-4892-9CBD-DC613CC2E53E}" srcOrd="2" destOrd="0" parTransId="{24C458B0-9D19-4690-A439-52387551381A}" sibTransId="{C154CA20-9374-49C1-9BFE-825CEE2A1EEA}"/>
    <dgm:cxn modelId="{846970CE-B67D-451D-BAE9-4170AE1DC7C3}" type="presParOf" srcId="{F820BAF9-F0D1-4046-9A92-30DE60B8C0C2}" destId="{EF215A76-F20A-4DDC-8613-C0D917A2DDBF}" srcOrd="0" destOrd="0" presId="urn:microsoft.com/office/officeart/2005/8/layout/hProcess9"/>
    <dgm:cxn modelId="{963B909B-9D72-49BD-8378-964451BE8627}" type="presParOf" srcId="{F820BAF9-F0D1-4046-9A92-30DE60B8C0C2}" destId="{CD73996D-BABF-429F-B00C-22301CEF24A7}" srcOrd="1" destOrd="0" presId="urn:microsoft.com/office/officeart/2005/8/layout/hProcess9"/>
    <dgm:cxn modelId="{AE404823-5DF2-4922-A8AF-AA4FA99B03A2}" type="presParOf" srcId="{CD73996D-BABF-429F-B00C-22301CEF24A7}" destId="{C556FA26-6E66-42A5-BCA7-58EBF9619A6F}" srcOrd="0" destOrd="0" presId="urn:microsoft.com/office/officeart/2005/8/layout/hProcess9"/>
    <dgm:cxn modelId="{C0C20169-54BF-4D27-9E59-B80D473897CB}" type="presParOf" srcId="{CD73996D-BABF-429F-B00C-22301CEF24A7}" destId="{0CBB6AE0-C9DC-4A88-AD79-49888F399F8D}" srcOrd="1" destOrd="0" presId="urn:microsoft.com/office/officeart/2005/8/layout/hProcess9"/>
    <dgm:cxn modelId="{58C67682-C184-48FE-807A-DFC6C3E9C84C}" type="presParOf" srcId="{CD73996D-BABF-429F-B00C-22301CEF24A7}" destId="{643D8843-5DEE-455E-95E9-B0E05275A6E8}" srcOrd="2" destOrd="0" presId="urn:microsoft.com/office/officeart/2005/8/layout/hProcess9"/>
    <dgm:cxn modelId="{5589D0F6-56C6-4A1F-B89E-C4DCA83AFB81}" type="presParOf" srcId="{CD73996D-BABF-429F-B00C-22301CEF24A7}" destId="{984C3513-6A84-487B-8D25-3BDBEDD3004E}" srcOrd="3" destOrd="0" presId="urn:microsoft.com/office/officeart/2005/8/layout/hProcess9"/>
    <dgm:cxn modelId="{B40DDAE9-6B71-45E9-8164-65291D1F1CB6}" type="presParOf" srcId="{CD73996D-BABF-429F-B00C-22301CEF24A7}" destId="{34589B4E-9DCE-4CEC-9CDB-2CC24CE4655B}" srcOrd="4" destOrd="0" presId="urn:microsoft.com/office/officeart/2005/8/layout/hProcess9"/>
    <dgm:cxn modelId="{AE4AB275-E6DA-4123-922A-4B0A5376BD10}" type="presParOf" srcId="{CD73996D-BABF-429F-B00C-22301CEF24A7}" destId="{DB3FB9BB-5E2D-4232-8C49-49A965DDF6AF}" srcOrd="5" destOrd="0" presId="urn:microsoft.com/office/officeart/2005/8/layout/hProcess9"/>
    <dgm:cxn modelId="{29FAD906-4D9C-48DC-8B85-5986F68B3C11}" type="presParOf" srcId="{CD73996D-BABF-429F-B00C-22301CEF24A7}" destId="{0B1735EB-66B4-4B6E-9BBC-5D8A8FA3E00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63786-6939-4E7E-BD07-9C008CF51DBE}" type="doc">
      <dgm:prSet loTypeId="urn:microsoft.com/office/officeart/2005/8/layout/cycle2" loCatId="cycle" qsTypeId="urn:microsoft.com/office/officeart/2005/8/quickstyle/simple2" qsCatId="simple" csTypeId="urn:microsoft.com/office/officeart/2005/8/colors/accent3_2" csCatId="accent3" phldr="1"/>
      <dgm:spPr/>
      <dgm:t>
        <a:bodyPr/>
        <a:lstStyle/>
        <a:p>
          <a:endParaRPr lang="de-AT"/>
        </a:p>
      </dgm:t>
    </dgm:pt>
    <dgm:pt modelId="{82837B32-3157-4136-AC99-0224F44511E0}">
      <dgm:prSet phldrT="[Text]" custT="1"/>
      <dgm:spPr/>
      <dgm:t>
        <a:bodyPr/>
        <a:lstStyle/>
        <a:p>
          <a:r>
            <a:rPr lang="es-ES" sz="1600" noProof="0" dirty="0">
              <a:solidFill>
                <a:schemeClr val="tx1"/>
              </a:solidFill>
            </a:rPr>
            <a:t>Invitación  y socios</a:t>
          </a:r>
        </a:p>
      </dgm:t>
    </dgm:pt>
    <dgm:pt modelId="{6E7B13F2-1A1D-41B8-A442-0391F550AA7A}" type="parTrans" cxnId="{4334D2EB-9272-46DA-A8A1-656A8776440E}">
      <dgm:prSet/>
      <dgm:spPr/>
      <dgm:t>
        <a:bodyPr/>
        <a:lstStyle/>
        <a:p>
          <a:endParaRPr lang="de-AT"/>
        </a:p>
      </dgm:t>
    </dgm:pt>
    <dgm:pt modelId="{1413F651-6EE6-431D-9FBF-C867DC2B10B8}" type="sibTrans" cxnId="{4334D2EB-9272-46DA-A8A1-656A8776440E}">
      <dgm:prSet/>
      <dgm:spPr/>
      <dgm:t>
        <a:bodyPr/>
        <a:lstStyle/>
        <a:p>
          <a:endParaRPr lang="en-GB" noProof="0"/>
        </a:p>
      </dgm:t>
    </dgm:pt>
    <dgm:pt modelId="{B11E88BF-A7AD-4FBF-BFAE-0324DA341E37}">
      <dgm:prSet phldrT="[Text]" custT="1"/>
      <dgm:spPr/>
      <dgm:t>
        <a:bodyPr/>
        <a:lstStyle/>
        <a:p>
          <a:r>
            <a:rPr lang="es-ES" sz="1600" noProof="0" dirty="0">
              <a:solidFill>
                <a:schemeClr val="tx1"/>
              </a:solidFill>
            </a:rPr>
            <a:t>Presupuesto y  calendario</a:t>
          </a:r>
        </a:p>
      </dgm:t>
    </dgm:pt>
    <dgm:pt modelId="{FCC09AC0-8496-41CC-B0E1-099FDD74534F}" type="parTrans" cxnId="{CC339759-7EF2-40F9-9174-A6752A0DEBFA}">
      <dgm:prSet/>
      <dgm:spPr/>
      <dgm:t>
        <a:bodyPr/>
        <a:lstStyle/>
        <a:p>
          <a:endParaRPr lang="de-AT"/>
        </a:p>
      </dgm:t>
    </dgm:pt>
    <dgm:pt modelId="{16207343-41F9-41F9-9BF0-36FD545E4CED}" type="sibTrans" cxnId="{CC339759-7EF2-40F9-9174-A6752A0DEBFA}">
      <dgm:prSet/>
      <dgm:spPr/>
      <dgm:t>
        <a:bodyPr/>
        <a:lstStyle/>
        <a:p>
          <a:endParaRPr lang="en-GB" noProof="0"/>
        </a:p>
      </dgm:t>
    </dgm:pt>
    <dgm:pt modelId="{05B55A87-DB42-4766-B54C-AC0E25FDADE7}">
      <dgm:prSet phldrT="[Text]" custT="1"/>
      <dgm:spPr/>
      <dgm:t>
        <a:bodyPr/>
        <a:lstStyle/>
        <a:p>
          <a:r>
            <a:rPr lang="es-ES" sz="1600" noProof="0" dirty="0">
              <a:solidFill>
                <a:schemeClr val="tx1"/>
              </a:solidFill>
            </a:rPr>
            <a:t>Concepto y </a:t>
          </a:r>
          <a:r>
            <a:rPr lang="es-ES" sz="1200" noProof="0" dirty="0">
              <a:solidFill>
                <a:schemeClr val="tx1"/>
              </a:solidFill>
            </a:rPr>
            <a:t>desarrollo</a:t>
          </a:r>
          <a:endParaRPr lang="es-ES" sz="1600" noProof="0" dirty="0">
            <a:solidFill>
              <a:schemeClr val="tx1"/>
            </a:solidFill>
          </a:endParaRPr>
        </a:p>
      </dgm:t>
    </dgm:pt>
    <dgm:pt modelId="{99E31A41-4E57-4A7A-A037-EFC73A6BB3D6}" type="parTrans" cxnId="{A82631DF-EECB-45BC-85E9-6D35D30D2387}">
      <dgm:prSet/>
      <dgm:spPr/>
      <dgm:t>
        <a:bodyPr/>
        <a:lstStyle/>
        <a:p>
          <a:endParaRPr lang="de-AT"/>
        </a:p>
      </dgm:t>
    </dgm:pt>
    <dgm:pt modelId="{B615F417-13E1-4B59-885D-DEF2135CBF08}" type="sibTrans" cxnId="{A82631DF-EECB-45BC-85E9-6D35D30D2387}">
      <dgm:prSet/>
      <dgm:spPr/>
      <dgm:t>
        <a:bodyPr/>
        <a:lstStyle/>
        <a:p>
          <a:endParaRPr lang="en-GB" noProof="0"/>
        </a:p>
      </dgm:t>
    </dgm:pt>
    <dgm:pt modelId="{2A1BFE50-C7C9-4490-BC0E-D5AE179E919D}">
      <dgm:prSet phldrT="[Text]" custT="1"/>
      <dgm:spPr/>
      <dgm:t>
        <a:bodyPr/>
        <a:lstStyle/>
        <a:p>
          <a:r>
            <a:rPr lang="es-ES" sz="1600" noProof="0" dirty="0">
              <a:solidFill>
                <a:schemeClr val="tx1"/>
              </a:solidFill>
            </a:rPr>
            <a:t>Modelo final</a:t>
          </a:r>
        </a:p>
      </dgm:t>
    </dgm:pt>
    <dgm:pt modelId="{4A85C891-FB32-4261-9FA4-BE3C60CF26CB}" type="parTrans" cxnId="{0F13036D-171C-4A80-857C-050D2CC072FF}">
      <dgm:prSet/>
      <dgm:spPr/>
      <dgm:t>
        <a:bodyPr/>
        <a:lstStyle/>
        <a:p>
          <a:endParaRPr lang="de-AT"/>
        </a:p>
      </dgm:t>
    </dgm:pt>
    <dgm:pt modelId="{7F109339-EF0E-4551-90D4-17250B5B8BCD}" type="sibTrans" cxnId="{0F13036D-171C-4A80-857C-050D2CC072FF}">
      <dgm:prSet/>
      <dgm:spPr/>
      <dgm:t>
        <a:bodyPr/>
        <a:lstStyle/>
        <a:p>
          <a:endParaRPr lang="en-GB" noProof="0"/>
        </a:p>
      </dgm:t>
    </dgm:pt>
    <dgm:pt modelId="{2E972BF0-23ED-45FD-9687-11A1CAA2C0C9}">
      <dgm:prSet phldrT="[Text]" custT="1"/>
      <dgm:spPr/>
      <dgm:t>
        <a:bodyPr/>
        <a:lstStyle/>
        <a:p>
          <a:r>
            <a:rPr lang="es-ES" sz="1400" noProof="0" dirty="0">
              <a:solidFill>
                <a:schemeClr val="tx1"/>
              </a:solidFill>
            </a:rPr>
            <a:t>Adquisición y fabricación</a:t>
          </a:r>
        </a:p>
      </dgm:t>
    </dgm:pt>
    <dgm:pt modelId="{37569492-E141-4111-90AC-E3C70575D402}" type="parTrans" cxnId="{D143E681-ED99-4313-8016-7A975C28A055}">
      <dgm:prSet/>
      <dgm:spPr/>
      <dgm:t>
        <a:bodyPr/>
        <a:lstStyle/>
        <a:p>
          <a:endParaRPr lang="de-AT"/>
        </a:p>
      </dgm:t>
    </dgm:pt>
    <dgm:pt modelId="{91486FC1-C557-47E0-BFCD-950D999C71DE}" type="sibTrans" cxnId="{D143E681-ED99-4313-8016-7A975C28A055}">
      <dgm:prSet/>
      <dgm:spPr/>
      <dgm:t>
        <a:bodyPr/>
        <a:lstStyle/>
        <a:p>
          <a:endParaRPr lang="en-GB" noProof="0"/>
        </a:p>
      </dgm:t>
    </dgm:pt>
    <dgm:pt modelId="{C96F68D8-A22E-4F91-9BBA-2DEFF945611B}">
      <dgm:prSet phldrT="[Text]" custT="1"/>
      <dgm:spPr>
        <a:noFill/>
        <a:ln>
          <a:noFill/>
        </a:ln>
      </dgm:spPr>
      <dgm:t>
        <a:bodyPr/>
        <a:lstStyle/>
        <a:p>
          <a:r>
            <a:rPr lang="es-ES" sz="2000" noProof="0" dirty="0">
              <a:solidFill>
                <a:schemeClr val="accent3">
                  <a:lumMod val="75000"/>
                </a:schemeClr>
              </a:solidFill>
            </a:rPr>
            <a:t>REUTILIZACIÓN / RECICLAJE</a:t>
          </a:r>
        </a:p>
      </dgm:t>
    </dgm:pt>
    <dgm:pt modelId="{6D46596F-D7CF-4511-B5E2-070E5FFD70B3}" type="parTrans" cxnId="{6A4D1130-D58E-4BF2-B2E2-A480BC4253A4}">
      <dgm:prSet/>
      <dgm:spPr/>
      <dgm:t>
        <a:bodyPr/>
        <a:lstStyle/>
        <a:p>
          <a:endParaRPr lang="de-AT"/>
        </a:p>
      </dgm:t>
    </dgm:pt>
    <dgm:pt modelId="{29E3392B-7586-4C46-AA16-E433C6E8C40A}" type="sibTrans" cxnId="{6A4D1130-D58E-4BF2-B2E2-A480BC4253A4}">
      <dgm:prSet/>
      <dgm:spPr/>
      <dgm:t>
        <a:bodyPr/>
        <a:lstStyle/>
        <a:p>
          <a:endParaRPr lang="en-GB" noProof="0"/>
        </a:p>
      </dgm:t>
    </dgm:pt>
    <dgm:pt modelId="{9C594303-73E7-486B-B110-E87977BB977A}">
      <dgm:prSet phldrT="[Text]" custT="1"/>
      <dgm:spPr/>
      <dgm:t>
        <a:bodyPr/>
        <a:lstStyle/>
        <a:p>
          <a:r>
            <a:rPr lang="es-ES" sz="1600" noProof="0" dirty="0">
              <a:solidFill>
                <a:schemeClr val="tx1"/>
              </a:solidFill>
            </a:rPr>
            <a:t>Ensayo</a:t>
          </a:r>
        </a:p>
      </dgm:t>
    </dgm:pt>
    <dgm:pt modelId="{AAC3A292-4F6F-4FAE-B251-CDBC7DAD9B23}" type="parTrans" cxnId="{25B0E14C-DC82-4299-9659-6B3F39DD2BF6}">
      <dgm:prSet/>
      <dgm:spPr/>
      <dgm:t>
        <a:bodyPr/>
        <a:lstStyle/>
        <a:p>
          <a:endParaRPr lang="de-AT"/>
        </a:p>
      </dgm:t>
    </dgm:pt>
    <dgm:pt modelId="{08AADB19-B77E-4B45-8692-7D0AFD2FBD8F}" type="sibTrans" cxnId="{25B0E14C-DC82-4299-9659-6B3F39DD2BF6}">
      <dgm:prSet/>
      <dgm:spPr/>
      <dgm:t>
        <a:bodyPr/>
        <a:lstStyle/>
        <a:p>
          <a:endParaRPr lang="en-GB" noProof="0"/>
        </a:p>
      </dgm:t>
    </dgm:pt>
    <dgm:pt modelId="{77E4FE8F-CCAE-41DE-8138-99A4780B2820}">
      <dgm:prSet phldrT="[Text]" custT="1"/>
      <dgm:spPr>
        <a:solidFill>
          <a:srgbClr val="FFC000"/>
        </a:solidFill>
      </dgm:spPr>
      <dgm:t>
        <a:bodyPr/>
        <a:lstStyle/>
        <a:p>
          <a:r>
            <a:rPr lang="es-ES" sz="1600" b="1" noProof="0" dirty="0">
              <a:solidFill>
                <a:schemeClr val="tx1"/>
              </a:solidFill>
            </a:rPr>
            <a:t>El espectáculo</a:t>
          </a:r>
        </a:p>
      </dgm:t>
    </dgm:pt>
    <dgm:pt modelId="{DCB7527F-A974-49E2-BB89-7281DDB58C2E}" type="parTrans" cxnId="{52338350-04A4-4892-A101-524C662AB17D}">
      <dgm:prSet/>
      <dgm:spPr/>
      <dgm:t>
        <a:bodyPr/>
        <a:lstStyle/>
        <a:p>
          <a:endParaRPr lang="de-AT"/>
        </a:p>
      </dgm:t>
    </dgm:pt>
    <dgm:pt modelId="{4DD616DA-E5DF-4CD1-A0BD-152551260A5E}" type="sibTrans" cxnId="{52338350-04A4-4892-A101-524C662AB17D}">
      <dgm:prSet/>
      <dgm:spPr/>
      <dgm:t>
        <a:bodyPr/>
        <a:lstStyle/>
        <a:p>
          <a:endParaRPr lang="en-GB" noProof="0"/>
        </a:p>
      </dgm:t>
    </dgm:pt>
    <dgm:pt modelId="{6F8EB343-4CCB-4D9B-9854-EEE4F26B4647}">
      <dgm:prSet phldrT="[Text]" custT="1"/>
      <dgm:spPr/>
      <dgm:t>
        <a:bodyPr/>
        <a:lstStyle/>
        <a:p>
          <a:r>
            <a:rPr lang="es-ES" sz="1400" noProof="0" dirty="0">
              <a:solidFill>
                <a:schemeClr val="tx1"/>
              </a:solidFill>
            </a:rPr>
            <a:t>Desmontaje</a:t>
          </a:r>
        </a:p>
      </dgm:t>
    </dgm:pt>
    <dgm:pt modelId="{8DBE464B-B964-47E5-B0BF-D34B182770D1}" type="parTrans" cxnId="{DEAA5C7D-1429-4D60-B13F-9C37D4FB1908}">
      <dgm:prSet/>
      <dgm:spPr/>
      <dgm:t>
        <a:bodyPr/>
        <a:lstStyle/>
        <a:p>
          <a:endParaRPr lang="de-AT"/>
        </a:p>
      </dgm:t>
    </dgm:pt>
    <dgm:pt modelId="{E608655E-0B05-452B-B65B-411C32509B4E}" type="sibTrans" cxnId="{DEAA5C7D-1429-4D60-B13F-9C37D4FB1908}">
      <dgm:prSet/>
      <dgm:spPr/>
      <dgm:t>
        <a:bodyPr/>
        <a:lstStyle/>
        <a:p>
          <a:endParaRPr lang="en-GB" noProof="0"/>
        </a:p>
      </dgm:t>
    </dgm:pt>
    <dgm:pt modelId="{D171D961-650C-43B7-9390-08DD5FB0FE12}">
      <dgm:prSet phldrT="[Text]" custT="1"/>
      <dgm:spPr>
        <a:noFill/>
        <a:ln>
          <a:solidFill>
            <a:schemeClr val="accent3">
              <a:lumMod val="75000"/>
            </a:schemeClr>
          </a:solidFill>
          <a:prstDash val="dash"/>
        </a:ln>
      </dgm:spPr>
      <dgm:t>
        <a:bodyPr/>
        <a:lstStyle/>
        <a:p>
          <a:r>
            <a:rPr lang="es-ES" sz="1600" noProof="0" dirty="0">
              <a:solidFill>
                <a:schemeClr val="tx1"/>
              </a:solidFill>
            </a:rPr>
            <a:t>¿Gira?</a:t>
          </a:r>
        </a:p>
      </dgm:t>
    </dgm:pt>
    <dgm:pt modelId="{5007B7CB-D445-4FC5-881C-10C15FEF0FFC}" type="parTrans" cxnId="{1787F055-C8B2-4005-9C0B-FE732984B660}">
      <dgm:prSet/>
      <dgm:spPr/>
      <dgm:t>
        <a:bodyPr/>
        <a:lstStyle/>
        <a:p>
          <a:endParaRPr lang="de-AT"/>
        </a:p>
      </dgm:t>
    </dgm:pt>
    <dgm:pt modelId="{554314E7-8772-460E-889F-1B5AAE39B770}" type="sibTrans" cxnId="{1787F055-C8B2-4005-9C0B-FE732984B660}">
      <dgm:prSet/>
      <dgm:spPr/>
      <dgm:t>
        <a:bodyPr/>
        <a:lstStyle/>
        <a:p>
          <a:endParaRPr lang="en-GB" noProof="0"/>
        </a:p>
      </dgm:t>
    </dgm:pt>
    <dgm:pt modelId="{527D92FE-D1F5-4825-8A1F-46A6BFA0AFE9}">
      <dgm:prSet phldrT="[Text]" custT="1"/>
      <dgm:spPr/>
      <dgm:t>
        <a:bodyPr/>
        <a:lstStyle/>
        <a:p>
          <a:r>
            <a:rPr lang="es-ES" sz="1400" noProof="0" dirty="0">
              <a:solidFill>
                <a:schemeClr val="tx1"/>
              </a:solidFill>
            </a:rPr>
            <a:t>Eliminación</a:t>
          </a:r>
        </a:p>
      </dgm:t>
    </dgm:pt>
    <dgm:pt modelId="{2B1B2B03-9FF3-4A7B-9EA1-8471A9D78BC8}" type="parTrans" cxnId="{9544D7AB-C6CD-47C0-A945-DC0450D7952F}">
      <dgm:prSet/>
      <dgm:spPr/>
      <dgm:t>
        <a:bodyPr/>
        <a:lstStyle/>
        <a:p>
          <a:endParaRPr lang="de-AT"/>
        </a:p>
      </dgm:t>
    </dgm:pt>
    <dgm:pt modelId="{3980ACEA-B536-45DD-BCF8-C3E63CDA3B2B}" type="sibTrans" cxnId="{9544D7AB-C6CD-47C0-A945-DC0450D7952F}">
      <dgm:prSet/>
      <dgm:spPr/>
      <dgm:t>
        <a:bodyPr/>
        <a:lstStyle/>
        <a:p>
          <a:endParaRPr lang="en-GB" noProof="0"/>
        </a:p>
      </dgm:t>
    </dgm:pt>
    <dgm:pt modelId="{9DF97E06-6B0A-4A69-870E-F3EDFB3BE4F5}">
      <dgm:prSet phldrT="[Text]" custT="1"/>
      <dgm:spPr/>
      <dgm:t>
        <a:bodyPr/>
        <a:lstStyle/>
        <a:p>
          <a:r>
            <a:rPr lang="es-ES" sz="1400" noProof="0" dirty="0">
              <a:solidFill>
                <a:schemeClr val="tx1"/>
              </a:solidFill>
            </a:rPr>
            <a:t>Evaluación</a:t>
          </a:r>
        </a:p>
      </dgm:t>
    </dgm:pt>
    <dgm:pt modelId="{1B1C2D73-33B0-4B6A-8AF3-624C365F1C7C}" type="parTrans" cxnId="{A6F55FFD-F101-4DC4-A5C8-A1EEBB31E402}">
      <dgm:prSet/>
      <dgm:spPr/>
      <dgm:t>
        <a:bodyPr/>
        <a:lstStyle/>
        <a:p>
          <a:endParaRPr lang="de-AT"/>
        </a:p>
      </dgm:t>
    </dgm:pt>
    <dgm:pt modelId="{19922B54-0F79-446B-A77C-1804089D13C6}" type="sibTrans" cxnId="{A6F55FFD-F101-4DC4-A5C8-A1EEBB31E402}">
      <dgm:prSet/>
      <dgm:spPr/>
      <dgm:t>
        <a:bodyPr/>
        <a:lstStyle/>
        <a:p>
          <a:endParaRPr lang="en-GB" noProof="0"/>
        </a:p>
      </dgm:t>
    </dgm:pt>
    <dgm:pt modelId="{2A7219F2-7DC2-4C00-A475-46B6ECF0295F}" type="pres">
      <dgm:prSet presAssocID="{6A363786-6939-4E7E-BD07-9C008CF51DBE}" presName="cycle" presStyleCnt="0">
        <dgm:presLayoutVars>
          <dgm:dir/>
          <dgm:resizeHandles val="exact"/>
        </dgm:presLayoutVars>
      </dgm:prSet>
      <dgm:spPr/>
    </dgm:pt>
    <dgm:pt modelId="{DF6CE285-CB00-444A-944A-AD2935D518D9}" type="pres">
      <dgm:prSet presAssocID="{82837B32-3157-4136-AC99-0224F44511E0}" presName="node" presStyleLbl="node1" presStyleIdx="0" presStyleCnt="12">
        <dgm:presLayoutVars>
          <dgm:bulletEnabled val="1"/>
        </dgm:presLayoutVars>
      </dgm:prSet>
      <dgm:spPr/>
    </dgm:pt>
    <dgm:pt modelId="{ACCF682E-5A5A-4A3B-9D2D-9416B771AC67}" type="pres">
      <dgm:prSet presAssocID="{1413F651-6EE6-431D-9FBF-C867DC2B10B8}" presName="sibTrans" presStyleLbl="sibTrans2D1" presStyleIdx="0" presStyleCnt="12"/>
      <dgm:spPr/>
    </dgm:pt>
    <dgm:pt modelId="{EE9CF42E-DE34-4376-B08C-13B01E4164B7}" type="pres">
      <dgm:prSet presAssocID="{1413F651-6EE6-431D-9FBF-C867DC2B10B8}" presName="connectorText" presStyleLbl="sibTrans2D1" presStyleIdx="0" presStyleCnt="12"/>
      <dgm:spPr/>
    </dgm:pt>
    <dgm:pt modelId="{9949CB77-4FC3-4C93-B4A5-87DD84FEFAD0}" type="pres">
      <dgm:prSet presAssocID="{B11E88BF-A7AD-4FBF-BFAE-0324DA341E37}" presName="node" presStyleLbl="node1" presStyleIdx="1" presStyleCnt="12">
        <dgm:presLayoutVars>
          <dgm:bulletEnabled val="1"/>
        </dgm:presLayoutVars>
      </dgm:prSet>
      <dgm:spPr/>
    </dgm:pt>
    <dgm:pt modelId="{582D77D1-95D7-4974-B3C6-BCC04F9EFD91}" type="pres">
      <dgm:prSet presAssocID="{16207343-41F9-41F9-9BF0-36FD545E4CED}" presName="sibTrans" presStyleLbl="sibTrans2D1" presStyleIdx="1" presStyleCnt="12"/>
      <dgm:spPr/>
    </dgm:pt>
    <dgm:pt modelId="{E25EFF11-3413-489D-92F4-70B54C6B325B}" type="pres">
      <dgm:prSet presAssocID="{16207343-41F9-41F9-9BF0-36FD545E4CED}" presName="connectorText" presStyleLbl="sibTrans2D1" presStyleIdx="1" presStyleCnt="12"/>
      <dgm:spPr/>
    </dgm:pt>
    <dgm:pt modelId="{52DDA4F9-FD51-43C7-82CB-B3196A0061B3}" type="pres">
      <dgm:prSet presAssocID="{05B55A87-DB42-4766-B54C-AC0E25FDADE7}" presName="node" presStyleLbl="node1" presStyleIdx="2" presStyleCnt="12">
        <dgm:presLayoutVars>
          <dgm:bulletEnabled val="1"/>
        </dgm:presLayoutVars>
      </dgm:prSet>
      <dgm:spPr/>
    </dgm:pt>
    <dgm:pt modelId="{B02C2384-9A54-4AD0-8DF1-D8C80C459A76}" type="pres">
      <dgm:prSet presAssocID="{B615F417-13E1-4B59-885D-DEF2135CBF08}" presName="sibTrans" presStyleLbl="sibTrans2D1" presStyleIdx="2" presStyleCnt="12"/>
      <dgm:spPr/>
    </dgm:pt>
    <dgm:pt modelId="{9805AE62-37D0-4865-BE8E-5E35E11486C9}" type="pres">
      <dgm:prSet presAssocID="{B615F417-13E1-4B59-885D-DEF2135CBF08}" presName="connectorText" presStyleLbl="sibTrans2D1" presStyleIdx="2" presStyleCnt="12"/>
      <dgm:spPr/>
    </dgm:pt>
    <dgm:pt modelId="{6862B1D1-34CC-4684-8E4D-D394735D27DF}" type="pres">
      <dgm:prSet presAssocID="{2A1BFE50-C7C9-4490-BC0E-D5AE179E919D}" presName="node" presStyleLbl="node1" presStyleIdx="3" presStyleCnt="12">
        <dgm:presLayoutVars>
          <dgm:bulletEnabled val="1"/>
        </dgm:presLayoutVars>
      </dgm:prSet>
      <dgm:spPr/>
    </dgm:pt>
    <dgm:pt modelId="{0C79727D-A85A-4194-9C8A-927A19B4F459}" type="pres">
      <dgm:prSet presAssocID="{7F109339-EF0E-4551-90D4-17250B5B8BCD}" presName="sibTrans" presStyleLbl="sibTrans2D1" presStyleIdx="3" presStyleCnt="12"/>
      <dgm:spPr/>
    </dgm:pt>
    <dgm:pt modelId="{92423A45-1ACC-4D12-8999-60FCD3900110}" type="pres">
      <dgm:prSet presAssocID="{7F109339-EF0E-4551-90D4-17250B5B8BCD}" presName="connectorText" presStyleLbl="sibTrans2D1" presStyleIdx="3" presStyleCnt="12"/>
      <dgm:spPr/>
    </dgm:pt>
    <dgm:pt modelId="{735AC2E5-47CE-4F1B-A109-F490CD006BA1}" type="pres">
      <dgm:prSet presAssocID="{2E972BF0-23ED-45FD-9687-11A1CAA2C0C9}" presName="node" presStyleLbl="node1" presStyleIdx="4" presStyleCnt="12">
        <dgm:presLayoutVars>
          <dgm:bulletEnabled val="1"/>
        </dgm:presLayoutVars>
      </dgm:prSet>
      <dgm:spPr/>
    </dgm:pt>
    <dgm:pt modelId="{17EBE05B-E361-47F3-B642-2819CBDF3BAD}" type="pres">
      <dgm:prSet presAssocID="{91486FC1-C557-47E0-BFCD-950D999C71DE}" presName="sibTrans" presStyleLbl="sibTrans2D1" presStyleIdx="4" presStyleCnt="12"/>
      <dgm:spPr/>
    </dgm:pt>
    <dgm:pt modelId="{48D8119D-7533-4A8D-A095-040422A1F003}" type="pres">
      <dgm:prSet presAssocID="{91486FC1-C557-47E0-BFCD-950D999C71DE}" presName="connectorText" presStyleLbl="sibTrans2D1" presStyleIdx="4" presStyleCnt="12"/>
      <dgm:spPr/>
    </dgm:pt>
    <dgm:pt modelId="{E0B94CCC-ED16-4435-AF37-6D80586BDF8C}" type="pres">
      <dgm:prSet presAssocID="{9C594303-73E7-486B-B110-E87977BB977A}" presName="node" presStyleLbl="node1" presStyleIdx="5" presStyleCnt="12">
        <dgm:presLayoutVars>
          <dgm:bulletEnabled val="1"/>
        </dgm:presLayoutVars>
      </dgm:prSet>
      <dgm:spPr/>
    </dgm:pt>
    <dgm:pt modelId="{A70E4166-EED4-4ED1-B707-CB1B86B1C014}" type="pres">
      <dgm:prSet presAssocID="{08AADB19-B77E-4B45-8692-7D0AFD2FBD8F}" presName="sibTrans" presStyleLbl="sibTrans2D1" presStyleIdx="5" presStyleCnt="12"/>
      <dgm:spPr/>
    </dgm:pt>
    <dgm:pt modelId="{FEEF33D8-1F26-4CA4-97A3-EBB6325B7ED6}" type="pres">
      <dgm:prSet presAssocID="{08AADB19-B77E-4B45-8692-7D0AFD2FBD8F}" presName="connectorText" presStyleLbl="sibTrans2D1" presStyleIdx="5" presStyleCnt="12"/>
      <dgm:spPr/>
    </dgm:pt>
    <dgm:pt modelId="{89E13AD7-BB6E-46E3-B3E1-7EC3B5F67F20}" type="pres">
      <dgm:prSet presAssocID="{77E4FE8F-CCAE-41DE-8138-99A4780B2820}" presName="node" presStyleLbl="node1" presStyleIdx="6" presStyleCnt="12">
        <dgm:presLayoutVars>
          <dgm:bulletEnabled val="1"/>
        </dgm:presLayoutVars>
      </dgm:prSet>
      <dgm:spPr/>
    </dgm:pt>
    <dgm:pt modelId="{1D98A944-1D98-4E59-B2AD-199BA86509C3}" type="pres">
      <dgm:prSet presAssocID="{4DD616DA-E5DF-4CD1-A0BD-152551260A5E}" presName="sibTrans" presStyleLbl="sibTrans2D1" presStyleIdx="6" presStyleCnt="12"/>
      <dgm:spPr/>
    </dgm:pt>
    <dgm:pt modelId="{263A6468-8E78-4811-B6BF-64D839503A46}" type="pres">
      <dgm:prSet presAssocID="{4DD616DA-E5DF-4CD1-A0BD-152551260A5E}" presName="connectorText" presStyleLbl="sibTrans2D1" presStyleIdx="6" presStyleCnt="12"/>
      <dgm:spPr/>
    </dgm:pt>
    <dgm:pt modelId="{59FF4D52-0D71-4F8F-A782-9AAB0CAB6901}" type="pres">
      <dgm:prSet presAssocID="{6F8EB343-4CCB-4D9B-9854-EEE4F26B4647}" presName="node" presStyleLbl="node1" presStyleIdx="7" presStyleCnt="12">
        <dgm:presLayoutVars>
          <dgm:bulletEnabled val="1"/>
        </dgm:presLayoutVars>
      </dgm:prSet>
      <dgm:spPr/>
    </dgm:pt>
    <dgm:pt modelId="{35FC00C8-9E68-4545-B479-082BEE844B7B}" type="pres">
      <dgm:prSet presAssocID="{E608655E-0B05-452B-B65B-411C32509B4E}" presName="sibTrans" presStyleLbl="sibTrans2D1" presStyleIdx="7" presStyleCnt="12"/>
      <dgm:spPr/>
    </dgm:pt>
    <dgm:pt modelId="{CBE053F2-3067-4295-B4DA-9F4EC6C1E611}" type="pres">
      <dgm:prSet presAssocID="{E608655E-0B05-452B-B65B-411C32509B4E}" presName="connectorText" presStyleLbl="sibTrans2D1" presStyleIdx="7" presStyleCnt="12"/>
      <dgm:spPr/>
    </dgm:pt>
    <dgm:pt modelId="{B819B13A-5BA8-46B9-BD6B-79E8229710B0}" type="pres">
      <dgm:prSet presAssocID="{D171D961-650C-43B7-9390-08DD5FB0FE12}" presName="node" presStyleLbl="node1" presStyleIdx="8" presStyleCnt="12">
        <dgm:presLayoutVars>
          <dgm:bulletEnabled val="1"/>
        </dgm:presLayoutVars>
      </dgm:prSet>
      <dgm:spPr/>
    </dgm:pt>
    <dgm:pt modelId="{D655E471-CD6A-4DB6-A52A-3221CF6EBA45}" type="pres">
      <dgm:prSet presAssocID="{554314E7-8772-460E-889F-1B5AAE39B770}" presName="sibTrans" presStyleLbl="sibTrans2D1" presStyleIdx="8" presStyleCnt="12"/>
      <dgm:spPr/>
    </dgm:pt>
    <dgm:pt modelId="{BFDC06A0-CB59-490C-A547-5A2315B35B54}" type="pres">
      <dgm:prSet presAssocID="{554314E7-8772-460E-889F-1B5AAE39B770}" presName="connectorText" presStyleLbl="sibTrans2D1" presStyleIdx="8" presStyleCnt="12"/>
      <dgm:spPr/>
    </dgm:pt>
    <dgm:pt modelId="{D2B726C4-491B-4C3B-A95A-AB09BC9C4292}" type="pres">
      <dgm:prSet presAssocID="{527D92FE-D1F5-4825-8A1F-46A6BFA0AFE9}" presName="node" presStyleLbl="node1" presStyleIdx="9" presStyleCnt="12">
        <dgm:presLayoutVars>
          <dgm:bulletEnabled val="1"/>
        </dgm:presLayoutVars>
      </dgm:prSet>
      <dgm:spPr/>
    </dgm:pt>
    <dgm:pt modelId="{7920ABF7-BB9B-4534-8846-F8E569C82C23}" type="pres">
      <dgm:prSet presAssocID="{3980ACEA-B536-45DD-BCF8-C3E63CDA3B2B}" presName="sibTrans" presStyleLbl="sibTrans2D1" presStyleIdx="9" presStyleCnt="12"/>
      <dgm:spPr/>
    </dgm:pt>
    <dgm:pt modelId="{EB22527E-F4D7-404D-A5C4-0DFAA0389464}" type="pres">
      <dgm:prSet presAssocID="{3980ACEA-B536-45DD-BCF8-C3E63CDA3B2B}" presName="connectorText" presStyleLbl="sibTrans2D1" presStyleIdx="9" presStyleCnt="12"/>
      <dgm:spPr/>
    </dgm:pt>
    <dgm:pt modelId="{5D7B2ABE-0136-47BF-8788-1C0FA6D47051}" type="pres">
      <dgm:prSet presAssocID="{9DF97E06-6B0A-4A69-870E-F3EDFB3BE4F5}" presName="node" presStyleLbl="node1" presStyleIdx="10" presStyleCnt="12">
        <dgm:presLayoutVars>
          <dgm:bulletEnabled val="1"/>
        </dgm:presLayoutVars>
      </dgm:prSet>
      <dgm:spPr/>
    </dgm:pt>
    <dgm:pt modelId="{1C9E651C-14E4-4AE1-9BDD-8182E060785A}" type="pres">
      <dgm:prSet presAssocID="{19922B54-0F79-446B-A77C-1804089D13C6}" presName="sibTrans" presStyleLbl="sibTrans2D1" presStyleIdx="10" presStyleCnt="12"/>
      <dgm:spPr/>
    </dgm:pt>
    <dgm:pt modelId="{5469AAA2-F5FF-4FC2-A3C8-CDCFA7379C0A}" type="pres">
      <dgm:prSet presAssocID="{19922B54-0F79-446B-A77C-1804089D13C6}" presName="connectorText" presStyleLbl="sibTrans2D1" presStyleIdx="10" presStyleCnt="12"/>
      <dgm:spPr/>
    </dgm:pt>
    <dgm:pt modelId="{DB2B0EA5-C39F-4188-970F-1F920D028697}" type="pres">
      <dgm:prSet presAssocID="{C96F68D8-A22E-4F91-9BBA-2DEFF945611B}" presName="node" presStyleLbl="node1" presStyleIdx="11" presStyleCnt="12">
        <dgm:presLayoutVars>
          <dgm:bulletEnabled val="1"/>
        </dgm:presLayoutVars>
      </dgm:prSet>
      <dgm:spPr/>
    </dgm:pt>
    <dgm:pt modelId="{1DF4AA0E-30E2-4B62-ABD0-9B374E8C9AB7}" type="pres">
      <dgm:prSet presAssocID="{29E3392B-7586-4C46-AA16-E433C6E8C40A}" presName="sibTrans" presStyleLbl="sibTrans2D1" presStyleIdx="11" presStyleCnt="12"/>
      <dgm:spPr/>
    </dgm:pt>
    <dgm:pt modelId="{97E947C8-7F60-46D7-8289-0BDB36E72E74}" type="pres">
      <dgm:prSet presAssocID="{29E3392B-7586-4C46-AA16-E433C6E8C40A}" presName="connectorText" presStyleLbl="sibTrans2D1" presStyleIdx="11" presStyleCnt="12"/>
      <dgm:spPr/>
    </dgm:pt>
  </dgm:ptLst>
  <dgm:cxnLst>
    <dgm:cxn modelId="{C4CC2316-DB0A-4B36-BC21-08BCB532ADB8}" type="presOf" srcId="{6A363786-6939-4E7E-BD07-9C008CF51DBE}" destId="{2A7219F2-7DC2-4C00-A475-46B6ECF0295F}" srcOrd="0" destOrd="0" presId="urn:microsoft.com/office/officeart/2005/8/layout/cycle2"/>
    <dgm:cxn modelId="{AEBCA81D-431E-4A9F-B074-7CFE178EA004}" type="presOf" srcId="{77E4FE8F-CCAE-41DE-8138-99A4780B2820}" destId="{89E13AD7-BB6E-46E3-B3E1-7EC3B5F67F20}" srcOrd="0" destOrd="0" presId="urn:microsoft.com/office/officeart/2005/8/layout/cycle2"/>
    <dgm:cxn modelId="{EF0CFE1D-4F64-41E1-B92E-2B3587A6E77D}" type="presOf" srcId="{29E3392B-7586-4C46-AA16-E433C6E8C40A}" destId="{1DF4AA0E-30E2-4B62-ABD0-9B374E8C9AB7}" srcOrd="0" destOrd="0" presId="urn:microsoft.com/office/officeart/2005/8/layout/cycle2"/>
    <dgm:cxn modelId="{66DF1D24-76B0-4746-BDD7-45BEC13C60F6}" type="presOf" srcId="{E608655E-0B05-452B-B65B-411C32509B4E}" destId="{CBE053F2-3067-4295-B4DA-9F4EC6C1E611}" srcOrd="1" destOrd="0" presId="urn:microsoft.com/office/officeart/2005/8/layout/cycle2"/>
    <dgm:cxn modelId="{67DE1B2E-4FB0-4983-BB00-4B7BAA4DA143}" type="presOf" srcId="{B615F417-13E1-4B59-885D-DEF2135CBF08}" destId="{B02C2384-9A54-4AD0-8DF1-D8C80C459A76}" srcOrd="0" destOrd="0" presId="urn:microsoft.com/office/officeart/2005/8/layout/cycle2"/>
    <dgm:cxn modelId="{6A4D1130-D58E-4BF2-B2E2-A480BC4253A4}" srcId="{6A363786-6939-4E7E-BD07-9C008CF51DBE}" destId="{C96F68D8-A22E-4F91-9BBA-2DEFF945611B}" srcOrd="11" destOrd="0" parTransId="{6D46596F-D7CF-4511-B5E2-070E5FFD70B3}" sibTransId="{29E3392B-7586-4C46-AA16-E433C6E8C40A}"/>
    <dgm:cxn modelId="{69564D3C-2FE2-4494-877D-A3EDFD57D89F}" type="presOf" srcId="{B615F417-13E1-4B59-885D-DEF2135CBF08}" destId="{9805AE62-37D0-4865-BE8E-5E35E11486C9}" srcOrd="1" destOrd="0" presId="urn:microsoft.com/office/officeart/2005/8/layout/cycle2"/>
    <dgm:cxn modelId="{A69B8A3E-70AD-4956-A14B-2C64F769346B}" type="presOf" srcId="{C96F68D8-A22E-4F91-9BBA-2DEFF945611B}" destId="{DB2B0EA5-C39F-4188-970F-1F920D028697}" srcOrd="0" destOrd="0" presId="urn:microsoft.com/office/officeart/2005/8/layout/cycle2"/>
    <dgm:cxn modelId="{C9BBFB5D-83F9-4935-837D-3439075B03FC}" type="presOf" srcId="{3980ACEA-B536-45DD-BCF8-C3E63CDA3B2B}" destId="{EB22527E-F4D7-404D-A5C4-0DFAA0389464}" srcOrd="1" destOrd="0" presId="urn:microsoft.com/office/officeart/2005/8/layout/cycle2"/>
    <dgm:cxn modelId="{51EA3D5E-E156-439C-8428-E449B4463EB6}" type="presOf" srcId="{7F109339-EF0E-4551-90D4-17250B5B8BCD}" destId="{0C79727D-A85A-4194-9C8A-927A19B4F459}" srcOrd="0" destOrd="0" presId="urn:microsoft.com/office/officeart/2005/8/layout/cycle2"/>
    <dgm:cxn modelId="{E9575641-1F09-40E3-8B3D-8389B89A17C4}" type="presOf" srcId="{4DD616DA-E5DF-4CD1-A0BD-152551260A5E}" destId="{1D98A944-1D98-4E59-B2AD-199BA86509C3}" srcOrd="0" destOrd="0" presId="urn:microsoft.com/office/officeart/2005/8/layout/cycle2"/>
    <dgm:cxn modelId="{25B0E14C-DC82-4299-9659-6B3F39DD2BF6}" srcId="{6A363786-6939-4E7E-BD07-9C008CF51DBE}" destId="{9C594303-73E7-486B-B110-E87977BB977A}" srcOrd="5" destOrd="0" parTransId="{AAC3A292-4F6F-4FAE-B251-CDBC7DAD9B23}" sibTransId="{08AADB19-B77E-4B45-8692-7D0AFD2FBD8F}"/>
    <dgm:cxn modelId="{0F13036D-171C-4A80-857C-050D2CC072FF}" srcId="{6A363786-6939-4E7E-BD07-9C008CF51DBE}" destId="{2A1BFE50-C7C9-4490-BC0E-D5AE179E919D}" srcOrd="3" destOrd="0" parTransId="{4A85C891-FB32-4261-9FA4-BE3C60CF26CB}" sibTransId="{7F109339-EF0E-4551-90D4-17250B5B8BCD}"/>
    <dgm:cxn modelId="{F3C5A76F-8681-4789-824E-DC9B4B103F47}" type="presOf" srcId="{9C594303-73E7-486B-B110-E87977BB977A}" destId="{E0B94CCC-ED16-4435-AF37-6D80586BDF8C}" srcOrd="0" destOrd="0" presId="urn:microsoft.com/office/officeart/2005/8/layout/cycle2"/>
    <dgm:cxn modelId="{52338350-04A4-4892-A101-524C662AB17D}" srcId="{6A363786-6939-4E7E-BD07-9C008CF51DBE}" destId="{77E4FE8F-CCAE-41DE-8138-99A4780B2820}" srcOrd="6" destOrd="0" parTransId="{DCB7527F-A974-49E2-BB89-7281DDB58C2E}" sibTransId="{4DD616DA-E5DF-4CD1-A0BD-152551260A5E}"/>
    <dgm:cxn modelId="{14033452-1367-4163-9C36-E8414645D38E}" type="presOf" srcId="{B11E88BF-A7AD-4FBF-BFAE-0324DA341E37}" destId="{9949CB77-4FC3-4C93-B4A5-87DD84FEFAD0}" srcOrd="0" destOrd="0" presId="urn:microsoft.com/office/officeart/2005/8/layout/cycle2"/>
    <dgm:cxn modelId="{562B9675-6A31-49CC-9B2E-8C3CDAC0D04E}" type="presOf" srcId="{91486FC1-C557-47E0-BFCD-950D999C71DE}" destId="{17EBE05B-E361-47F3-B642-2819CBDF3BAD}" srcOrd="0" destOrd="0" presId="urn:microsoft.com/office/officeart/2005/8/layout/cycle2"/>
    <dgm:cxn modelId="{77659875-FB39-4740-ABBC-1837EDDF245E}" type="presOf" srcId="{4DD616DA-E5DF-4CD1-A0BD-152551260A5E}" destId="{263A6468-8E78-4811-B6BF-64D839503A46}" srcOrd="1" destOrd="0" presId="urn:microsoft.com/office/officeart/2005/8/layout/cycle2"/>
    <dgm:cxn modelId="{1787F055-C8B2-4005-9C0B-FE732984B660}" srcId="{6A363786-6939-4E7E-BD07-9C008CF51DBE}" destId="{D171D961-650C-43B7-9390-08DD5FB0FE12}" srcOrd="8" destOrd="0" parTransId="{5007B7CB-D445-4FC5-881C-10C15FEF0FFC}" sibTransId="{554314E7-8772-460E-889F-1B5AAE39B770}"/>
    <dgm:cxn modelId="{0BFAC276-94B4-4366-942A-25C84AADF748}" type="presOf" srcId="{19922B54-0F79-446B-A77C-1804089D13C6}" destId="{1C9E651C-14E4-4AE1-9BDD-8182E060785A}" srcOrd="0" destOrd="0" presId="urn:microsoft.com/office/officeart/2005/8/layout/cycle2"/>
    <dgm:cxn modelId="{CC339759-7EF2-40F9-9174-A6752A0DEBFA}" srcId="{6A363786-6939-4E7E-BD07-9C008CF51DBE}" destId="{B11E88BF-A7AD-4FBF-BFAE-0324DA341E37}" srcOrd="1" destOrd="0" parTransId="{FCC09AC0-8496-41CC-B0E1-099FDD74534F}" sibTransId="{16207343-41F9-41F9-9BF0-36FD545E4CED}"/>
    <dgm:cxn modelId="{DEAA5C7D-1429-4D60-B13F-9C37D4FB1908}" srcId="{6A363786-6939-4E7E-BD07-9C008CF51DBE}" destId="{6F8EB343-4CCB-4D9B-9854-EEE4F26B4647}" srcOrd="7" destOrd="0" parTransId="{8DBE464B-B964-47E5-B0BF-D34B182770D1}" sibTransId="{E608655E-0B05-452B-B65B-411C32509B4E}"/>
    <dgm:cxn modelId="{D143E681-ED99-4313-8016-7A975C28A055}" srcId="{6A363786-6939-4E7E-BD07-9C008CF51DBE}" destId="{2E972BF0-23ED-45FD-9687-11A1CAA2C0C9}" srcOrd="4" destOrd="0" parTransId="{37569492-E141-4111-90AC-E3C70575D402}" sibTransId="{91486FC1-C557-47E0-BFCD-950D999C71DE}"/>
    <dgm:cxn modelId="{87CBA484-13EE-4C6E-9CD3-93A914493D7A}" type="presOf" srcId="{1413F651-6EE6-431D-9FBF-C867DC2B10B8}" destId="{EE9CF42E-DE34-4376-B08C-13B01E4164B7}" srcOrd="1" destOrd="0" presId="urn:microsoft.com/office/officeart/2005/8/layout/cycle2"/>
    <dgm:cxn modelId="{311E5D85-A608-4D93-8312-6B318EA97D33}" type="presOf" srcId="{6F8EB343-4CCB-4D9B-9854-EEE4F26B4647}" destId="{59FF4D52-0D71-4F8F-A782-9AAB0CAB6901}" srcOrd="0" destOrd="0" presId="urn:microsoft.com/office/officeart/2005/8/layout/cycle2"/>
    <dgm:cxn modelId="{888A4A86-7CC0-43B1-9057-441787DB6AC2}" type="presOf" srcId="{3980ACEA-B536-45DD-BCF8-C3E63CDA3B2B}" destId="{7920ABF7-BB9B-4534-8846-F8E569C82C23}" srcOrd="0" destOrd="0" presId="urn:microsoft.com/office/officeart/2005/8/layout/cycle2"/>
    <dgm:cxn modelId="{184C7688-E2D4-44A9-B85A-12D4410A915D}" type="presOf" srcId="{2E972BF0-23ED-45FD-9687-11A1CAA2C0C9}" destId="{735AC2E5-47CE-4F1B-A109-F490CD006BA1}" srcOrd="0" destOrd="0" presId="urn:microsoft.com/office/officeart/2005/8/layout/cycle2"/>
    <dgm:cxn modelId="{AE17068A-04A0-458F-BC3C-F78285004638}" type="presOf" srcId="{1413F651-6EE6-431D-9FBF-C867DC2B10B8}" destId="{ACCF682E-5A5A-4A3B-9D2D-9416B771AC67}" srcOrd="0" destOrd="0" presId="urn:microsoft.com/office/officeart/2005/8/layout/cycle2"/>
    <dgm:cxn modelId="{9B0C1F8A-CD71-4880-BB79-FE136CFE2E4B}" type="presOf" srcId="{D171D961-650C-43B7-9390-08DD5FB0FE12}" destId="{B819B13A-5BA8-46B9-BD6B-79E8229710B0}" srcOrd="0" destOrd="0" presId="urn:microsoft.com/office/officeart/2005/8/layout/cycle2"/>
    <dgm:cxn modelId="{1F24FB8C-0E53-4BCA-8047-D07061949C54}" type="presOf" srcId="{82837B32-3157-4136-AC99-0224F44511E0}" destId="{DF6CE285-CB00-444A-944A-AD2935D518D9}" srcOrd="0" destOrd="0" presId="urn:microsoft.com/office/officeart/2005/8/layout/cycle2"/>
    <dgm:cxn modelId="{A207018D-FD93-4A1E-9591-BDDCBD960208}" type="presOf" srcId="{9DF97E06-6B0A-4A69-870E-F3EDFB3BE4F5}" destId="{5D7B2ABE-0136-47BF-8788-1C0FA6D47051}" srcOrd="0" destOrd="0" presId="urn:microsoft.com/office/officeart/2005/8/layout/cycle2"/>
    <dgm:cxn modelId="{A78AB790-2E2E-4648-81CD-2BC338DF5058}" type="presOf" srcId="{554314E7-8772-460E-889F-1B5AAE39B770}" destId="{D655E471-CD6A-4DB6-A52A-3221CF6EBA45}" srcOrd="0" destOrd="0" presId="urn:microsoft.com/office/officeart/2005/8/layout/cycle2"/>
    <dgm:cxn modelId="{0918E79F-D078-44C8-8750-2F5BD2676AF2}" type="presOf" srcId="{16207343-41F9-41F9-9BF0-36FD545E4CED}" destId="{582D77D1-95D7-4974-B3C6-BCC04F9EFD91}" srcOrd="0" destOrd="0" presId="urn:microsoft.com/office/officeart/2005/8/layout/cycle2"/>
    <dgm:cxn modelId="{9544D7AB-C6CD-47C0-A945-DC0450D7952F}" srcId="{6A363786-6939-4E7E-BD07-9C008CF51DBE}" destId="{527D92FE-D1F5-4825-8A1F-46A6BFA0AFE9}" srcOrd="9" destOrd="0" parTransId="{2B1B2B03-9FF3-4A7B-9EA1-8471A9D78BC8}" sibTransId="{3980ACEA-B536-45DD-BCF8-C3E63CDA3B2B}"/>
    <dgm:cxn modelId="{FEE8BCAF-23AB-493B-9816-E887D4C6B20C}" type="presOf" srcId="{2A1BFE50-C7C9-4490-BC0E-D5AE179E919D}" destId="{6862B1D1-34CC-4684-8E4D-D394735D27DF}" srcOrd="0" destOrd="0" presId="urn:microsoft.com/office/officeart/2005/8/layout/cycle2"/>
    <dgm:cxn modelId="{A35BC2B2-F1EA-444D-BA60-002D021F507D}" type="presOf" srcId="{E608655E-0B05-452B-B65B-411C32509B4E}" destId="{35FC00C8-9E68-4545-B479-082BEE844B7B}" srcOrd="0" destOrd="0" presId="urn:microsoft.com/office/officeart/2005/8/layout/cycle2"/>
    <dgm:cxn modelId="{B8C70DB9-6391-4E41-99F6-63C9D9030130}" type="presOf" srcId="{08AADB19-B77E-4B45-8692-7D0AFD2FBD8F}" destId="{A70E4166-EED4-4ED1-B707-CB1B86B1C014}" srcOrd="0" destOrd="0" presId="urn:microsoft.com/office/officeart/2005/8/layout/cycle2"/>
    <dgm:cxn modelId="{AD9327BC-1A29-4636-B242-A29E3C13C619}" type="presOf" srcId="{554314E7-8772-460E-889F-1B5AAE39B770}" destId="{BFDC06A0-CB59-490C-A547-5A2315B35B54}" srcOrd="1" destOrd="0" presId="urn:microsoft.com/office/officeart/2005/8/layout/cycle2"/>
    <dgm:cxn modelId="{264B71C0-8F77-4AA9-80C6-4F67EAF98F49}" type="presOf" srcId="{29E3392B-7586-4C46-AA16-E433C6E8C40A}" destId="{97E947C8-7F60-46D7-8289-0BDB36E72E74}" srcOrd="1" destOrd="0" presId="urn:microsoft.com/office/officeart/2005/8/layout/cycle2"/>
    <dgm:cxn modelId="{C094CDC5-750D-48D2-B66F-84B2FC7B2B76}" type="presOf" srcId="{7F109339-EF0E-4551-90D4-17250B5B8BCD}" destId="{92423A45-1ACC-4D12-8999-60FCD3900110}" srcOrd="1" destOrd="0" presId="urn:microsoft.com/office/officeart/2005/8/layout/cycle2"/>
    <dgm:cxn modelId="{A3930FC6-3DD0-411E-BD77-036A91A334C7}" type="presOf" srcId="{91486FC1-C557-47E0-BFCD-950D999C71DE}" destId="{48D8119D-7533-4A8D-A095-040422A1F003}" srcOrd="1" destOrd="0" presId="urn:microsoft.com/office/officeart/2005/8/layout/cycle2"/>
    <dgm:cxn modelId="{31F59AD4-D813-41E0-B007-7E4085416F13}" type="presOf" srcId="{08AADB19-B77E-4B45-8692-7D0AFD2FBD8F}" destId="{FEEF33D8-1F26-4CA4-97A3-EBB6325B7ED6}" srcOrd="1" destOrd="0" presId="urn:microsoft.com/office/officeart/2005/8/layout/cycle2"/>
    <dgm:cxn modelId="{A38076DC-4FF7-4921-ABAD-28DC613A1A4A}" type="presOf" srcId="{16207343-41F9-41F9-9BF0-36FD545E4CED}" destId="{E25EFF11-3413-489D-92F4-70B54C6B325B}" srcOrd="1" destOrd="0" presId="urn:microsoft.com/office/officeart/2005/8/layout/cycle2"/>
    <dgm:cxn modelId="{C037DBDD-36A8-4996-A8D7-6FDBF150F4B0}" type="presOf" srcId="{19922B54-0F79-446B-A77C-1804089D13C6}" destId="{5469AAA2-F5FF-4FC2-A3C8-CDCFA7379C0A}" srcOrd="1" destOrd="0" presId="urn:microsoft.com/office/officeart/2005/8/layout/cycle2"/>
    <dgm:cxn modelId="{A82631DF-EECB-45BC-85E9-6D35D30D2387}" srcId="{6A363786-6939-4E7E-BD07-9C008CF51DBE}" destId="{05B55A87-DB42-4766-B54C-AC0E25FDADE7}" srcOrd="2" destOrd="0" parTransId="{99E31A41-4E57-4A7A-A037-EFC73A6BB3D6}" sibTransId="{B615F417-13E1-4B59-885D-DEF2135CBF08}"/>
    <dgm:cxn modelId="{4334D2EB-9272-46DA-A8A1-656A8776440E}" srcId="{6A363786-6939-4E7E-BD07-9C008CF51DBE}" destId="{82837B32-3157-4136-AC99-0224F44511E0}" srcOrd="0" destOrd="0" parTransId="{6E7B13F2-1A1D-41B8-A442-0391F550AA7A}" sibTransId="{1413F651-6EE6-431D-9FBF-C867DC2B10B8}"/>
    <dgm:cxn modelId="{EEFB31F0-15E8-49A0-AFF6-96108D3B581A}" type="presOf" srcId="{05B55A87-DB42-4766-B54C-AC0E25FDADE7}" destId="{52DDA4F9-FD51-43C7-82CB-B3196A0061B3}" srcOrd="0" destOrd="0" presId="urn:microsoft.com/office/officeart/2005/8/layout/cycle2"/>
    <dgm:cxn modelId="{659D64F3-BA21-4A68-A4F2-9906A5D797F3}" type="presOf" srcId="{527D92FE-D1F5-4825-8A1F-46A6BFA0AFE9}" destId="{D2B726C4-491B-4C3B-A95A-AB09BC9C4292}" srcOrd="0" destOrd="0" presId="urn:microsoft.com/office/officeart/2005/8/layout/cycle2"/>
    <dgm:cxn modelId="{A6F55FFD-F101-4DC4-A5C8-A1EEBB31E402}" srcId="{6A363786-6939-4E7E-BD07-9C008CF51DBE}" destId="{9DF97E06-6B0A-4A69-870E-F3EDFB3BE4F5}" srcOrd="10" destOrd="0" parTransId="{1B1C2D73-33B0-4B6A-8AF3-624C365F1C7C}" sibTransId="{19922B54-0F79-446B-A77C-1804089D13C6}"/>
    <dgm:cxn modelId="{B63A7422-02A0-4BB8-AAC5-F8EC5CDC1BAD}" type="presParOf" srcId="{2A7219F2-7DC2-4C00-A475-46B6ECF0295F}" destId="{DF6CE285-CB00-444A-944A-AD2935D518D9}" srcOrd="0" destOrd="0" presId="urn:microsoft.com/office/officeart/2005/8/layout/cycle2"/>
    <dgm:cxn modelId="{5FDE76CC-701A-43A3-96B6-24E6A732CD50}" type="presParOf" srcId="{2A7219F2-7DC2-4C00-A475-46B6ECF0295F}" destId="{ACCF682E-5A5A-4A3B-9D2D-9416B771AC67}" srcOrd="1" destOrd="0" presId="urn:microsoft.com/office/officeart/2005/8/layout/cycle2"/>
    <dgm:cxn modelId="{48217B3F-F79C-4049-A1C4-A0A736EC30F2}" type="presParOf" srcId="{ACCF682E-5A5A-4A3B-9D2D-9416B771AC67}" destId="{EE9CF42E-DE34-4376-B08C-13B01E4164B7}" srcOrd="0" destOrd="0" presId="urn:microsoft.com/office/officeart/2005/8/layout/cycle2"/>
    <dgm:cxn modelId="{46723125-9C7D-4D2B-9D6F-3384F2808AA9}" type="presParOf" srcId="{2A7219F2-7DC2-4C00-A475-46B6ECF0295F}" destId="{9949CB77-4FC3-4C93-B4A5-87DD84FEFAD0}" srcOrd="2" destOrd="0" presId="urn:microsoft.com/office/officeart/2005/8/layout/cycle2"/>
    <dgm:cxn modelId="{B1D954D5-5440-4930-80DB-7A91CC1EC02D}" type="presParOf" srcId="{2A7219F2-7DC2-4C00-A475-46B6ECF0295F}" destId="{582D77D1-95D7-4974-B3C6-BCC04F9EFD91}" srcOrd="3" destOrd="0" presId="urn:microsoft.com/office/officeart/2005/8/layout/cycle2"/>
    <dgm:cxn modelId="{8D2F2BB9-19DB-49E3-977B-D3BD7794C354}" type="presParOf" srcId="{582D77D1-95D7-4974-B3C6-BCC04F9EFD91}" destId="{E25EFF11-3413-489D-92F4-70B54C6B325B}" srcOrd="0" destOrd="0" presId="urn:microsoft.com/office/officeart/2005/8/layout/cycle2"/>
    <dgm:cxn modelId="{25BA8443-EC35-46C7-918A-1803D61B0A7F}" type="presParOf" srcId="{2A7219F2-7DC2-4C00-A475-46B6ECF0295F}" destId="{52DDA4F9-FD51-43C7-82CB-B3196A0061B3}" srcOrd="4" destOrd="0" presId="urn:microsoft.com/office/officeart/2005/8/layout/cycle2"/>
    <dgm:cxn modelId="{F9079907-5227-4541-8325-07D26F509EED}" type="presParOf" srcId="{2A7219F2-7DC2-4C00-A475-46B6ECF0295F}" destId="{B02C2384-9A54-4AD0-8DF1-D8C80C459A76}" srcOrd="5" destOrd="0" presId="urn:microsoft.com/office/officeart/2005/8/layout/cycle2"/>
    <dgm:cxn modelId="{B036F750-94AB-45D6-ACFA-AAEB0AA036F6}" type="presParOf" srcId="{B02C2384-9A54-4AD0-8DF1-D8C80C459A76}" destId="{9805AE62-37D0-4865-BE8E-5E35E11486C9}" srcOrd="0" destOrd="0" presId="urn:microsoft.com/office/officeart/2005/8/layout/cycle2"/>
    <dgm:cxn modelId="{73E588BC-9D82-47F4-BE2E-C106CB791105}" type="presParOf" srcId="{2A7219F2-7DC2-4C00-A475-46B6ECF0295F}" destId="{6862B1D1-34CC-4684-8E4D-D394735D27DF}" srcOrd="6" destOrd="0" presId="urn:microsoft.com/office/officeart/2005/8/layout/cycle2"/>
    <dgm:cxn modelId="{DB5C5B8D-BDCD-4CEF-B53F-09A0CBD2BA1D}" type="presParOf" srcId="{2A7219F2-7DC2-4C00-A475-46B6ECF0295F}" destId="{0C79727D-A85A-4194-9C8A-927A19B4F459}" srcOrd="7" destOrd="0" presId="urn:microsoft.com/office/officeart/2005/8/layout/cycle2"/>
    <dgm:cxn modelId="{B8278D9F-4F8E-4E31-8B44-1852015838DA}" type="presParOf" srcId="{0C79727D-A85A-4194-9C8A-927A19B4F459}" destId="{92423A45-1ACC-4D12-8999-60FCD3900110}" srcOrd="0" destOrd="0" presId="urn:microsoft.com/office/officeart/2005/8/layout/cycle2"/>
    <dgm:cxn modelId="{4E91954A-A4EB-4F0A-85DB-A9C4BD267775}" type="presParOf" srcId="{2A7219F2-7DC2-4C00-A475-46B6ECF0295F}" destId="{735AC2E5-47CE-4F1B-A109-F490CD006BA1}" srcOrd="8" destOrd="0" presId="urn:microsoft.com/office/officeart/2005/8/layout/cycle2"/>
    <dgm:cxn modelId="{67528761-E211-4889-A215-5C99CF9C9B46}" type="presParOf" srcId="{2A7219F2-7DC2-4C00-A475-46B6ECF0295F}" destId="{17EBE05B-E361-47F3-B642-2819CBDF3BAD}" srcOrd="9" destOrd="0" presId="urn:microsoft.com/office/officeart/2005/8/layout/cycle2"/>
    <dgm:cxn modelId="{7DBE5E77-057B-4192-9D04-FD01771101B6}" type="presParOf" srcId="{17EBE05B-E361-47F3-B642-2819CBDF3BAD}" destId="{48D8119D-7533-4A8D-A095-040422A1F003}" srcOrd="0" destOrd="0" presId="urn:microsoft.com/office/officeart/2005/8/layout/cycle2"/>
    <dgm:cxn modelId="{483B9F38-87C5-47C4-B301-4770FCC89F48}" type="presParOf" srcId="{2A7219F2-7DC2-4C00-A475-46B6ECF0295F}" destId="{E0B94CCC-ED16-4435-AF37-6D80586BDF8C}" srcOrd="10" destOrd="0" presId="urn:microsoft.com/office/officeart/2005/8/layout/cycle2"/>
    <dgm:cxn modelId="{CEB3220A-7E1A-4BB8-A885-324D80CD7983}" type="presParOf" srcId="{2A7219F2-7DC2-4C00-A475-46B6ECF0295F}" destId="{A70E4166-EED4-4ED1-B707-CB1B86B1C014}" srcOrd="11" destOrd="0" presId="urn:microsoft.com/office/officeart/2005/8/layout/cycle2"/>
    <dgm:cxn modelId="{D0C23C23-BA8B-4D6C-BF77-51E4CAF2C574}" type="presParOf" srcId="{A70E4166-EED4-4ED1-B707-CB1B86B1C014}" destId="{FEEF33D8-1F26-4CA4-97A3-EBB6325B7ED6}" srcOrd="0" destOrd="0" presId="urn:microsoft.com/office/officeart/2005/8/layout/cycle2"/>
    <dgm:cxn modelId="{E20AEE78-E29E-4EEC-85A4-121F2E51EC71}" type="presParOf" srcId="{2A7219F2-7DC2-4C00-A475-46B6ECF0295F}" destId="{89E13AD7-BB6E-46E3-B3E1-7EC3B5F67F20}" srcOrd="12" destOrd="0" presId="urn:microsoft.com/office/officeart/2005/8/layout/cycle2"/>
    <dgm:cxn modelId="{66AC6074-DB66-4C33-BC46-F4820927625C}" type="presParOf" srcId="{2A7219F2-7DC2-4C00-A475-46B6ECF0295F}" destId="{1D98A944-1D98-4E59-B2AD-199BA86509C3}" srcOrd="13" destOrd="0" presId="urn:microsoft.com/office/officeart/2005/8/layout/cycle2"/>
    <dgm:cxn modelId="{D5AF7DE8-D68B-4324-BC14-8169706CEAE6}" type="presParOf" srcId="{1D98A944-1D98-4E59-B2AD-199BA86509C3}" destId="{263A6468-8E78-4811-B6BF-64D839503A46}" srcOrd="0" destOrd="0" presId="urn:microsoft.com/office/officeart/2005/8/layout/cycle2"/>
    <dgm:cxn modelId="{EA9B3666-93E4-4BDF-B8D2-2A8EB18972D9}" type="presParOf" srcId="{2A7219F2-7DC2-4C00-A475-46B6ECF0295F}" destId="{59FF4D52-0D71-4F8F-A782-9AAB0CAB6901}" srcOrd="14" destOrd="0" presId="urn:microsoft.com/office/officeart/2005/8/layout/cycle2"/>
    <dgm:cxn modelId="{A5FD39FA-9518-4D49-A089-0D4527DEB581}" type="presParOf" srcId="{2A7219F2-7DC2-4C00-A475-46B6ECF0295F}" destId="{35FC00C8-9E68-4545-B479-082BEE844B7B}" srcOrd="15" destOrd="0" presId="urn:microsoft.com/office/officeart/2005/8/layout/cycle2"/>
    <dgm:cxn modelId="{5B5FA3B9-8BEF-4478-8DBA-D52169FF2CDC}" type="presParOf" srcId="{35FC00C8-9E68-4545-B479-082BEE844B7B}" destId="{CBE053F2-3067-4295-B4DA-9F4EC6C1E611}" srcOrd="0" destOrd="0" presId="urn:microsoft.com/office/officeart/2005/8/layout/cycle2"/>
    <dgm:cxn modelId="{37FBEA14-29A7-46AE-A1D2-00B9348C1FD4}" type="presParOf" srcId="{2A7219F2-7DC2-4C00-A475-46B6ECF0295F}" destId="{B819B13A-5BA8-46B9-BD6B-79E8229710B0}" srcOrd="16" destOrd="0" presId="urn:microsoft.com/office/officeart/2005/8/layout/cycle2"/>
    <dgm:cxn modelId="{DFBD006C-C6ED-4AD0-A98D-710C34C22B1A}" type="presParOf" srcId="{2A7219F2-7DC2-4C00-A475-46B6ECF0295F}" destId="{D655E471-CD6A-4DB6-A52A-3221CF6EBA45}" srcOrd="17" destOrd="0" presId="urn:microsoft.com/office/officeart/2005/8/layout/cycle2"/>
    <dgm:cxn modelId="{F723C368-861A-48AA-8A69-B29B916FF10D}" type="presParOf" srcId="{D655E471-CD6A-4DB6-A52A-3221CF6EBA45}" destId="{BFDC06A0-CB59-490C-A547-5A2315B35B54}" srcOrd="0" destOrd="0" presId="urn:microsoft.com/office/officeart/2005/8/layout/cycle2"/>
    <dgm:cxn modelId="{420A96B8-7535-4E6C-A278-20F3C17AAFD6}" type="presParOf" srcId="{2A7219F2-7DC2-4C00-A475-46B6ECF0295F}" destId="{D2B726C4-491B-4C3B-A95A-AB09BC9C4292}" srcOrd="18" destOrd="0" presId="urn:microsoft.com/office/officeart/2005/8/layout/cycle2"/>
    <dgm:cxn modelId="{B3DA5AFA-EBD4-46EB-A00E-D66F88941B9C}" type="presParOf" srcId="{2A7219F2-7DC2-4C00-A475-46B6ECF0295F}" destId="{7920ABF7-BB9B-4534-8846-F8E569C82C23}" srcOrd="19" destOrd="0" presId="urn:microsoft.com/office/officeart/2005/8/layout/cycle2"/>
    <dgm:cxn modelId="{58BE34B9-C6C1-46A1-AA1E-7B119942291F}" type="presParOf" srcId="{7920ABF7-BB9B-4534-8846-F8E569C82C23}" destId="{EB22527E-F4D7-404D-A5C4-0DFAA0389464}" srcOrd="0" destOrd="0" presId="urn:microsoft.com/office/officeart/2005/8/layout/cycle2"/>
    <dgm:cxn modelId="{07042C95-C5CD-4687-BCF8-44F4D0396252}" type="presParOf" srcId="{2A7219F2-7DC2-4C00-A475-46B6ECF0295F}" destId="{5D7B2ABE-0136-47BF-8788-1C0FA6D47051}" srcOrd="20" destOrd="0" presId="urn:microsoft.com/office/officeart/2005/8/layout/cycle2"/>
    <dgm:cxn modelId="{0EACDE69-4F2A-4896-B8ED-5551E7A6C92F}" type="presParOf" srcId="{2A7219F2-7DC2-4C00-A475-46B6ECF0295F}" destId="{1C9E651C-14E4-4AE1-9BDD-8182E060785A}" srcOrd="21" destOrd="0" presId="urn:microsoft.com/office/officeart/2005/8/layout/cycle2"/>
    <dgm:cxn modelId="{EC5FC297-6FF1-41E7-8ED5-EABFCCC94FDB}" type="presParOf" srcId="{1C9E651C-14E4-4AE1-9BDD-8182E060785A}" destId="{5469AAA2-F5FF-4FC2-A3C8-CDCFA7379C0A}" srcOrd="0" destOrd="0" presId="urn:microsoft.com/office/officeart/2005/8/layout/cycle2"/>
    <dgm:cxn modelId="{A4557652-2F27-4491-9648-53D887F13BFE}" type="presParOf" srcId="{2A7219F2-7DC2-4C00-A475-46B6ECF0295F}" destId="{DB2B0EA5-C39F-4188-970F-1F920D028697}" srcOrd="22" destOrd="0" presId="urn:microsoft.com/office/officeart/2005/8/layout/cycle2"/>
    <dgm:cxn modelId="{662C0F37-F00B-479E-918C-40CFFB9A626E}" type="presParOf" srcId="{2A7219F2-7DC2-4C00-A475-46B6ECF0295F}" destId="{1DF4AA0E-30E2-4B62-ABD0-9B374E8C9AB7}" srcOrd="23" destOrd="0" presId="urn:microsoft.com/office/officeart/2005/8/layout/cycle2"/>
    <dgm:cxn modelId="{71FA2875-7686-4046-BADC-94043531DAA1}" type="presParOf" srcId="{1DF4AA0E-30E2-4B62-ABD0-9B374E8C9AB7}" destId="{97E947C8-7F60-46D7-8289-0BDB36E72E7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E09179-C488-42EE-B6F8-E32A5E7339D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AT"/>
        </a:p>
      </dgm:t>
    </dgm:pt>
    <dgm:pt modelId="{B3B04888-2160-4E37-8A9C-76CBBAFDF120}">
      <dgm:prSet phldrT="[Text]" custT="1"/>
      <dgm:spPr>
        <a:solidFill>
          <a:srgbClr val="569938">
            <a:alpha val="50000"/>
          </a:srgbClr>
        </a:solidFill>
      </dgm:spPr>
      <dgm:t>
        <a:bodyPr/>
        <a:lstStyle/>
        <a:p>
          <a:pPr algn="l"/>
          <a:r>
            <a:rPr lang="es-ES" sz="5400" noProof="0" dirty="0"/>
            <a:t>Psicología positiva</a:t>
          </a:r>
        </a:p>
        <a:p>
          <a:pPr algn="l"/>
          <a:r>
            <a:rPr lang="es-ES" sz="2800" noProof="0" dirty="0"/>
            <a:t>Bienestar individual</a:t>
          </a:r>
          <a:br>
            <a:rPr lang="es-ES" sz="2800" noProof="0" dirty="0"/>
          </a:br>
          <a:r>
            <a:rPr lang="es-ES" sz="2800" noProof="0" dirty="0"/>
            <a:t>Emociones positivas</a:t>
          </a:r>
          <a:br>
            <a:rPr lang="es-ES" sz="2800" noProof="0" dirty="0"/>
          </a:br>
          <a:r>
            <a:rPr lang="es-ES" sz="2800" noProof="0" dirty="0"/>
            <a:t>Significado</a:t>
          </a:r>
          <a:br>
            <a:rPr lang="es-ES" sz="2800" noProof="0" dirty="0"/>
          </a:br>
          <a:r>
            <a:rPr lang="es-ES" sz="2800" noProof="0" dirty="0"/>
            <a:t>Fortalezas y habilidades</a:t>
          </a:r>
          <a:br>
            <a:rPr lang="es-ES" sz="2800" noProof="0" dirty="0"/>
          </a:br>
          <a:r>
            <a:rPr lang="es-ES" sz="2800" noProof="0" dirty="0"/>
            <a:t>Relaciones</a:t>
          </a:r>
          <a:br>
            <a:rPr lang="es-ES" sz="6500" noProof="0" dirty="0"/>
          </a:br>
          <a:endParaRPr lang="es-ES" sz="6500" noProof="0" dirty="0"/>
        </a:p>
      </dgm:t>
    </dgm:pt>
    <dgm:pt modelId="{1F4F09CA-F7CF-4344-BD75-7D4D8AFD1FD4}" type="parTrans" cxnId="{76E572F6-3B76-421D-AD45-E33E522DC690}">
      <dgm:prSet/>
      <dgm:spPr/>
      <dgm:t>
        <a:bodyPr/>
        <a:lstStyle/>
        <a:p>
          <a:endParaRPr lang="de-AT"/>
        </a:p>
      </dgm:t>
    </dgm:pt>
    <dgm:pt modelId="{A0A505DD-BD7F-430A-9562-1D7091214A08}" type="sibTrans" cxnId="{76E572F6-3B76-421D-AD45-E33E522DC690}">
      <dgm:prSet/>
      <dgm:spPr/>
      <dgm:t>
        <a:bodyPr/>
        <a:lstStyle/>
        <a:p>
          <a:endParaRPr lang="de-AT"/>
        </a:p>
      </dgm:t>
    </dgm:pt>
    <dgm:pt modelId="{B0055540-53E0-4246-83E7-7668E17261F7}">
      <dgm:prSet phldrT="[Text]" custT="1"/>
      <dgm:spPr>
        <a:solidFill>
          <a:srgbClr val="569938">
            <a:alpha val="50000"/>
          </a:srgbClr>
        </a:solidFill>
      </dgm:spPr>
      <dgm:t>
        <a:bodyPr/>
        <a:lstStyle/>
        <a:p>
          <a:pPr algn="l"/>
          <a:r>
            <a:rPr lang="es-ES" sz="5400" noProof="0" dirty="0"/>
            <a:t>Sostenibilidad</a:t>
          </a:r>
          <a:br>
            <a:rPr lang="es-ES" sz="6400" noProof="0" dirty="0"/>
          </a:br>
          <a:r>
            <a:rPr lang="es-ES" sz="2800" noProof="0" dirty="0"/>
            <a:t>Bienestar sistémico:</a:t>
          </a:r>
          <a:br>
            <a:rPr lang="es-ES" sz="2800" noProof="0" dirty="0"/>
          </a:br>
          <a:endParaRPr lang="es-ES" sz="2800" noProof="0" dirty="0"/>
        </a:p>
        <a:p>
          <a:pPr algn="l"/>
          <a:r>
            <a:rPr lang="es-ES" sz="2800" noProof="0" dirty="0"/>
            <a:t>Generacional</a:t>
          </a:r>
          <a:br>
            <a:rPr lang="es-ES" sz="2800" noProof="0" dirty="0"/>
          </a:br>
          <a:r>
            <a:rPr lang="es-ES" sz="2800" noProof="0" dirty="0"/>
            <a:t>Sociedad</a:t>
          </a:r>
          <a:br>
            <a:rPr lang="es-ES" sz="2800" noProof="0" dirty="0"/>
          </a:br>
          <a:r>
            <a:rPr lang="es-ES" sz="2800" noProof="0" dirty="0"/>
            <a:t>Biosfera</a:t>
          </a:r>
        </a:p>
      </dgm:t>
    </dgm:pt>
    <dgm:pt modelId="{0DC9AF6C-50D2-4BD4-A525-78676302C8FC}" type="parTrans" cxnId="{1E4693A1-0B93-4EE9-8A42-CFE572AD7A6B}">
      <dgm:prSet/>
      <dgm:spPr/>
      <dgm:t>
        <a:bodyPr/>
        <a:lstStyle/>
        <a:p>
          <a:endParaRPr lang="de-AT"/>
        </a:p>
      </dgm:t>
    </dgm:pt>
    <dgm:pt modelId="{D72A003D-D3A8-4C9B-A2D0-AB8A9F24F21A}" type="sibTrans" cxnId="{1E4693A1-0B93-4EE9-8A42-CFE572AD7A6B}">
      <dgm:prSet/>
      <dgm:spPr/>
      <dgm:t>
        <a:bodyPr/>
        <a:lstStyle/>
        <a:p>
          <a:endParaRPr lang="de-AT"/>
        </a:p>
      </dgm:t>
    </dgm:pt>
    <dgm:pt modelId="{01210C0A-6872-40BC-9A79-4FE2D473605C}" type="pres">
      <dgm:prSet presAssocID="{34E09179-C488-42EE-B6F8-E32A5E7339D6}" presName="Name0" presStyleCnt="0">
        <dgm:presLayoutVars>
          <dgm:dir/>
          <dgm:resizeHandles val="exact"/>
        </dgm:presLayoutVars>
      </dgm:prSet>
      <dgm:spPr/>
    </dgm:pt>
    <dgm:pt modelId="{335D4BB5-595F-448E-BF5F-241065A3A674}" type="pres">
      <dgm:prSet presAssocID="{B3B04888-2160-4E37-8A9C-76CBBAFDF120}" presName="Name5" presStyleLbl="vennNode1" presStyleIdx="0" presStyleCnt="2" custLinFactNeighborX="-13657" custLinFactNeighborY="692">
        <dgm:presLayoutVars>
          <dgm:bulletEnabled val="1"/>
        </dgm:presLayoutVars>
      </dgm:prSet>
      <dgm:spPr/>
    </dgm:pt>
    <dgm:pt modelId="{00C33A48-A9CB-45A3-AFD5-FA909A05AF6F}" type="pres">
      <dgm:prSet presAssocID="{A0A505DD-BD7F-430A-9562-1D7091214A08}" presName="space" presStyleCnt="0"/>
      <dgm:spPr/>
    </dgm:pt>
    <dgm:pt modelId="{A7E3FC26-A9D2-45D8-9FE5-98D7387F7413}" type="pres">
      <dgm:prSet presAssocID="{B0055540-53E0-4246-83E7-7668E17261F7}" presName="Name5" presStyleLbl="vennNode1" presStyleIdx="1" presStyleCnt="2">
        <dgm:presLayoutVars>
          <dgm:bulletEnabled val="1"/>
        </dgm:presLayoutVars>
      </dgm:prSet>
      <dgm:spPr/>
    </dgm:pt>
  </dgm:ptLst>
  <dgm:cxnLst>
    <dgm:cxn modelId="{EB4D7100-14F2-4555-AF16-F95AE4549928}" type="presOf" srcId="{34E09179-C488-42EE-B6F8-E32A5E7339D6}" destId="{01210C0A-6872-40BC-9A79-4FE2D473605C}" srcOrd="0" destOrd="0" presId="urn:microsoft.com/office/officeart/2005/8/layout/venn3"/>
    <dgm:cxn modelId="{C5A25775-EA3E-47A0-AF2C-9EA0BDD983F4}" type="presOf" srcId="{B3B04888-2160-4E37-8A9C-76CBBAFDF120}" destId="{335D4BB5-595F-448E-BF5F-241065A3A674}" srcOrd="0" destOrd="0" presId="urn:microsoft.com/office/officeart/2005/8/layout/venn3"/>
    <dgm:cxn modelId="{1E4693A1-0B93-4EE9-8A42-CFE572AD7A6B}" srcId="{34E09179-C488-42EE-B6F8-E32A5E7339D6}" destId="{B0055540-53E0-4246-83E7-7668E17261F7}" srcOrd="1" destOrd="0" parTransId="{0DC9AF6C-50D2-4BD4-A525-78676302C8FC}" sibTransId="{D72A003D-D3A8-4C9B-A2D0-AB8A9F24F21A}"/>
    <dgm:cxn modelId="{37B5A2B2-1089-4032-8ABE-092165D3C653}" type="presOf" srcId="{B0055540-53E0-4246-83E7-7668E17261F7}" destId="{A7E3FC26-A9D2-45D8-9FE5-98D7387F7413}" srcOrd="0" destOrd="0" presId="urn:microsoft.com/office/officeart/2005/8/layout/venn3"/>
    <dgm:cxn modelId="{76E572F6-3B76-421D-AD45-E33E522DC690}" srcId="{34E09179-C488-42EE-B6F8-E32A5E7339D6}" destId="{B3B04888-2160-4E37-8A9C-76CBBAFDF120}" srcOrd="0" destOrd="0" parTransId="{1F4F09CA-F7CF-4344-BD75-7D4D8AFD1FD4}" sibTransId="{A0A505DD-BD7F-430A-9562-1D7091214A08}"/>
    <dgm:cxn modelId="{CABC84B3-D4D6-4AE2-998F-F42EF7DC9E9F}" type="presParOf" srcId="{01210C0A-6872-40BC-9A79-4FE2D473605C}" destId="{335D4BB5-595F-448E-BF5F-241065A3A674}" srcOrd="0" destOrd="0" presId="urn:microsoft.com/office/officeart/2005/8/layout/venn3"/>
    <dgm:cxn modelId="{9AF35693-B032-4CF3-941E-CD87E04AF1A7}" type="presParOf" srcId="{01210C0A-6872-40BC-9A79-4FE2D473605C}" destId="{00C33A48-A9CB-45A3-AFD5-FA909A05AF6F}" srcOrd="1" destOrd="0" presId="urn:microsoft.com/office/officeart/2005/8/layout/venn3"/>
    <dgm:cxn modelId="{DE23A2A8-B73C-45CC-87FC-103A3CF9C889}" type="presParOf" srcId="{01210C0A-6872-40BC-9A79-4FE2D473605C}" destId="{A7E3FC26-A9D2-45D8-9FE5-98D7387F7413}"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C1F41-6AD1-4A67-96B7-6919EBD7C295}">
      <dsp:nvSpPr>
        <dsp:cNvPr id="0" name=""/>
        <dsp:cNvSpPr/>
      </dsp:nvSpPr>
      <dsp:spPr>
        <a:xfrm>
          <a:off x="2502279" y="2440"/>
          <a:ext cx="2789612" cy="1813248"/>
        </a:xfrm>
        <a:prstGeom prst="roundRect">
          <a:avLst/>
        </a:prstGeom>
        <a:solidFill>
          <a:srgbClr val="3F60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noProof="0" dirty="0"/>
            <a:t>Aborda los retos medioambientales, digitales y económicos.</a:t>
          </a:r>
        </a:p>
      </dsp:txBody>
      <dsp:txXfrm>
        <a:off x="2590794" y="90955"/>
        <a:ext cx="2612582" cy="1636218"/>
      </dsp:txXfrm>
    </dsp:sp>
    <dsp:sp modelId="{7EFF963D-EC13-462C-8B5B-424AA1715221}">
      <dsp:nvSpPr>
        <dsp:cNvPr id="0" name=""/>
        <dsp:cNvSpPr/>
      </dsp:nvSpPr>
      <dsp:spPr>
        <a:xfrm>
          <a:off x="1479562" y="909064"/>
          <a:ext cx="4835046" cy="4835046"/>
        </a:xfrm>
        <a:custGeom>
          <a:avLst/>
          <a:gdLst/>
          <a:ahLst/>
          <a:cxnLst/>
          <a:rect l="0" t="0" r="0" b="0"/>
          <a:pathLst>
            <a:path>
              <a:moveTo>
                <a:pt x="3832578" y="457411"/>
              </a:moveTo>
              <a:arcTo wR="2417523" hR="2417523" stAng="18349589" swAng="36457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AA4A3-F9A7-433F-9815-770CAA043239}">
      <dsp:nvSpPr>
        <dsp:cNvPr id="0" name=""/>
        <dsp:cNvSpPr/>
      </dsp:nvSpPr>
      <dsp:spPr>
        <a:xfrm>
          <a:off x="4595915" y="3628725"/>
          <a:ext cx="2789612" cy="1813248"/>
        </a:xfrm>
        <a:prstGeom prst="roundRect">
          <a:avLst/>
        </a:prstGeom>
        <a:solidFill>
          <a:srgbClr val="56993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noProof="0" dirty="0"/>
            <a:t>Une la teoría y la práctica.</a:t>
          </a:r>
        </a:p>
      </dsp:txBody>
      <dsp:txXfrm>
        <a:off x="4684430" y="3717240"/>
        <a:ext cx="2612582" cy="1636218"/>
      </dsp:txXfrm>
    </dsp:sp>
    <dsp:sp modelId="{88681366-CE21-4801-9D87-EC9BF1300D74}">
      <dsp:nvSpPr>
        <dsp:cNvPr id="0" name=""/>
        <dsp:cNvSpPr/>
      </dsp:nvSpPr>
      <dsp:spPr>
        <a:xfrm>
          <a:off x="1479562" y="909064"/>
          <a:ext cx="4835046" cy="4835046"/>
        </a:xfrm>
        <a:custGeom>
          <a:avLst/>
          <a:gdLst/>
          <a:ahLst/>
          <a:cxnLst/>
          <a:rect l="0" t="0" r="0" b="0"/>
          <a:pathLst>
            <a:path>
              <a:moveTo>
                <a:pt x="3567271" y="4544140"/>
              </a:moveTo>
              <a:arcTo wR="2417523" hR="2417523" stAng="3696137" swAng="340772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059486-6455-41AC-B60B-271C2BECB35D}">
      <dsp:nvSpPr>
        <dsp:cNvPr id="0" name=""/>
        <dsp:cNvSpPr/>
      </dsp:nvSpPr>
      <dsp:spPr>
        <a:xfrm>
          <a:off x="408642" y="3628725"/>
          <a:ext cx="2789612" cy="1813248"/>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noProof="0" dirty="0"/>
            <a:t>Fomenta la innovación y la resiliencia.</a:t>
          </a:r>
        </a:p>
      </dsp:txBody>
      <dsp:txXfrm>
        <a:off x="497157" y="3717240"/>
        <a:ext cx="2612582" cy="1636218"/>
      </dsp:txXfrm>
    </dsp:sp>
    <dsp:sp modelId="{BF6DD38B-2383-49D0-B9D8-40906D6D44C5}">
      <dsp:nvSpPr>
        <dsp:cNvPr id="0" name=""/>
        <dsp:cNvSpPr/>
      </dsp:nvSpPr>
      <dsp:spPr>
        <a:xfrm>
          <a:off x="1479562" y="909064"/>
          <a:ext cx="4835046" cy="4835046"/>
        </a:xfrm>
        <a:custGeom>
          <a:avLst/>
          <a:gdLst/>
          <a:ahLst/>
          <a:cxnLst/>
          <a:rect l="0" t="0" r="0" b="0"/>
          <a:pathLst>
            <a:path>
              <a:moveTo>
                <a:pt x="15972" y="2694958"/>
              </a:moveTo>
              <a:arcTo wR="2417523" hR="2417523" stAng="10404612" swAng="364579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8CE2D-0267-4429-AE52-757F62AE2548}">
      <dsp:nvSpPr>
        <dsp:cNvPr id="0" name=""/>
        <dsp:cNvSpPr/>
      </dsp:nvSpPr>
      <dsp:spPr>
        <a:xfrm>
          <a:off x="1131199" y="935390"/>
          <a:ext cx="1532903" cy="1532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144B4-9DBD-47AD-BC69-150A02A61E9F}">
      <dsp:nvSpPr>
        <dsp:cNvPr id="0" name=""/>
        <dsp:cNvSpPr/>
      </dsp:nvSpPr>
      <dsp:spPr>
        <a:xfrm>
          <a:off x="194425" y="3198917"/>
          <a:ext cx="3406451" cy="260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s-ES" sz="2800" kern="1200" noProof="0" dirty="0"/>
            <a:t>Diseñado como un curso profesional abierto en línea (VOOC).</a:t>
          </a:r>
        </a:p>
      </dsp:txBody>
      <dsp:txXfrm>
        <a:off x="194425" y="3198917"/>
        <a:ext cx="3406451" cy="2605078"/>
      </dsp:txXfrm>
    </dsp:sp>
    <dsp:sp modelId="{18B027CD-6725-4FC6-A3AC-E505905632FE}">
      <dsp:nvSpPr>
        <dsp:cNvPr id="0" name=""/>
        <dsp:cNvSpPr/>
      </dsp:nvSpPr>
      <dsp:spPr>
        <a:xfrm>
          <a:off x="5133780" y="935390"/>
          <a:ext cx="1532903" cy="1532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F1F5E-7019-468A-933D-6759720235A5}">
      <dsp:nvSpPr>
        <dsp:cNvPr id="0" name=""/>
        <dsp:cNvSpPr/>
      </dsp:nvSpPr>
      <dsp:spPr>
        <a:xfrm>
          <a:off x="4197006" y="3198917"/>
          <a:ext cx="3406451" cy="260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s-ES" sz="2800" kern="1200" noProof="0" dirty="0">
              <a:solidFill>
                <a:prstClr val="black">
                  <a:hueOff val="0"/>
                  <a:satOff val="0"/>
                  <a:lumOff val="0"/>
                  <a:alphaOff val="0"/>
                </a:prstClr>
              </a:solidFill>
              <a:latin typeface="Calibri"/>
              <a:ea typeface="+mn-ea"/>
              <a:cs typeface="+mn-cs"/>
            </a:rPr>
            <a:t>Alineado con los marcos europeos y las </a:t>
          </a:r>
          <a:r>
            <a:rPr lang="es-ES" sz="2800" kern="1200" noProof="0" dirty="0" err="1">
              <a:solidFill>
                <a:prstClr val="black">
                  <a:hueOff val="0"/>
                  <a:satOff val="0"/>
                  <a:lumOff val="0"/>
                  <a:alphaOff val="0"/>
                </a:prstClr>
              </a:solidFill>
              <a:latin typeface="Calibri"/>
              <a:ea typeface="+mn-ea"/>
              <a:cs typeface="+mn-cs"/>
            </a:rPr>
            <a:t>microcredenciales</a:t>
          </a:r>
          <a:r>
            <a:rPr lang="es-ES" sz="2800" kern="1200" noProof="0" dirty="0">
              <a:solidFill>
                <a:prstClr val="black">
                  <a:hueOff val="0"/>
                  <a:satOff val="0"/>
                  <a:lumOff val="0"/>
                  <a:alphaOff val="0"/>
                </a:prstClr>
              </a:solidFill>
              <a:latin typeface="Calibri"/>
              <a:ea typeface="+mn-ea"/>
              <a:cs typeface="+mn-cs"/>
            </a:rPr>
            <a:t>.</a:t>
          </a:r>
        </a:p>
      </dsp:txBody>
      <dsp:txXfrm>
        <a:off x="4197006" y="3198917"/>
        <a:ext cx="3406451" cy="2605078"/>
      </dsp:txXfrm>
    </dsp:sp>
    <dsp:sp modelId="{C3D9CA24-763B-4B84-9177-58668A4EEB1B}">
      <dsp:nvSpPr>
        <dsp:cNvPr id="0" name=""/>
        <dsp:cNvSpPr/>
      </dsp:nvSpPr>
      <dsp:spPr>
        <a:xfrm>
          <a:off x="9276775" y="935390"/>
          <a:ext cx="1532903" cy="1532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95DC4-9275-4D30-B1D3-E16C9CE43040}">
      <dsp:nvSpPr>
        <dsp:cNvPr id="0" name=""/>
        <dsp:cNvSpPr/>
      </dsp:nvSpPr>
      <dsp:spPr>
        <a:xfrm>
          <a:off x="8199587" y="3198917"/>
          <a:ext cx="3687279" cy="260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s-ES" sz="2800" kern="1200" noProof="0" dirty="0"/>
            <a:t>Cinco módulos que abordan la sostenibilidad, la digitalización, el espíritu emprendedor y la resiliencia.</a:t>
          </a:r>
        </a:p>
      </dsp:txBody>
      <dsp:txXfrm>
        <a:off x="8199587" y="3198917"/>
        <a:ext cx="3687279" cy="2605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21865-1B5A-49D8-9774-5F4AD69CAE08}">
      <dsp:nvSpPr>
        <dsp:cNvPr id="0" name=""/>
        <dsp:cNvSpPr/>
      </dsp:nvSpPr>
      <dsp:spPr>
        <a:xfrm>
          <a:off x="0" y="0"/>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b="1" u="none" kern="1200" noProof="0" dirty="0"/>
            <a:t>Módulo 1:  </a:t>
          </a:r>
          <a:br>
            <a:rPr lang="es-ES" sz="3500" b="1" u="none" kern="1200" noProof="0" dirty="0"/>
          </a:br>
          <a:r>
            <a:rPr lang="es-ES" sz="3500" b="0" u="none" kern="1200" noProof="0" dirty="0"/>
            <a:t>Sostenibilidad en el sector de las artes escénicas </a:t>
          </a:r>
        </a:p>
      </dsp:txBody>
      <dsp:txXfrm>
        <a:off x="3216209" y="0"/>
        <a:ext cx="11994899" cy="1739880"/>
      </dsp:txXfrm>
    </dsp:sp>
    <dsp:sp modelId="{D14CF00F-3390-4762-AA35-A0F8B39C9ED0}">
      <dsp:nvSpPr>
        <dsp:cNvPr id="0" name=""/>
        <dsp:cNvSpPr/>
      </dsp:nvSpPr>
      <dsp:spPr>
        <a:xfrm>
          <a:off x="173988" y="173988"/>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F2D42-3A05-4E89-9D5E-43D39A2EFA5E}">
      <dsp:nvSpPr>
        <dsp:cNvPr id="0" name=""/>
        <dsp:cNvSpPr/>
      </dsp:nvSpPr>
      <dsp:spPr>
        <a:xfrm>
          <a:off x="0" y="1913868"/>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b="1" u="none" kern="1200" noProof="0" dirty="0"/>
            <a:t>Módulo 2: </a:t>
          </a:r>
          <a:br>
            <a:rPr lang="es-ES" sz="3500" b="1" u="none" kern="1200" noProof="0" dirty="0"/>
          </a:br>
          <a:r>
            <a:rPr lang="es-ES" sz="3500" b="0" u="none" kern="1200" noProof="0" dirty="0"/>
            <a:t>Creación de producciones sostenibles y gestión de espacios sostenibles para las artes escénicas</a:t>
          </a:r>
        </a:p>
      </dsp:txBody>
      <dsp:txXfrm>
        <a:off x="3216209" y="1913868"/>
        <a:ext cx="11994899" cy="1739880"/>
      </dsp:txXfrm>
    </dsp:sp>
    <dsp:sp modelId="{4F9F3A41-0D39-4B6F-A6EE-107A802888D0}">
      <dsp:nvSpPr>
        <dsp:cNvPr id="0" name=""/>
        <dsp:cNvSpPr/>
      </dsp:nvSpPr>
      <dsp:spPr>
        <a:xfrm>
          <a:off x="173988" y="2087856"/>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0B3D1-AE8A-4195-91D7-6C3C62AE8F4D}">
      <dsp:nvSpPr>
        <dsp:cNvPr id="0" name=""/>
        <dsp:cNvSpPr/>
      </dsp:nvSpPr>
      <dsp:spPr>
        <a:xfrm>
          <a:off x="0" y="3827736"/>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b="1" u="none" kern="1200" noProof="0" dirty="0"/>
            <a:t>Módulo 3: </a:t>
          </a:r>
          <a:br>
            <a:rPr lang="es-ES" sz="3500" b="1" u="none" kern="1200" noProof="0" dirty="0"/>
          </a:br>
          <a:r>
            <a:rPr lang="es-ES" sz="3500" b="0" u="none" kern="1200" noProof="0" dirty="0"/>
            <a:t>Digitalización del sector de las artes escénicas</a:t>
          </a:r>
        </a:p>
      </dsp:txBody>
      <dsp:txXfrm>
        <a:off x="3216209" y="3827736"/>
        <a:ext cx="11994899" cy="1739880"/>
      </dsp:txXfrm>
    </dsp:sp>
    <dsp:sp modelId="{7456D02E-7E81-4C77-B09F-509B6260DEA0}">
      <dsp:nvSpPr>
        <dsp:cNvPr id="0" name=""/>
        <dsp:cNvSpPr/>
      </dsp:nvSpPr>
      <dsp:spPr>
        <a:xfrm>
          <a:off x="173988" y="4001724"/>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D4B9-7D4E-4D18-8694-1FA133A15584}">
      <dsp:nvSpPr>
        <dsp:cNvPr id="0" name=""/>
        <dsp:cNvSpPr/>
      </dsp:nvSpPr>
      <dsp:spPr>
        <a:xfrm>
          <a:off x="0" y="5741604"/>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s-ES" sz="3500" b="1" u="none" kern="1200" noProof="0" dirty="0"/>
            <a:t>Módulo 4: </a:t>
          </a:r>
          <a:br>
            <a:rPr lang="es-ES" sz="3500" b="1" u="none" kern="1200" noProof="0" dirty="0"/>
          </a:br>
          <a:r>
            <a:rPr lang="es-ES" sz="3500" b="0" u="none" kern="1200" noProof="0" dirty="0">
              <a:latin typeface="Calibri"/>
            </a:rPr>
            <a:t>Competencias empresariales</a:t>
          </a:r>
          <a:r>
            <a:rPr lang="es-ES" sz="3500" b="0" u="none" kern="1200" noProof="0" dirty="0"/>
            <a:t> esenciales para el sector de las artes escénicas </a:t>
          </a:r>
        </a:p>
      </dsp:txBody>
      <dsp:txXfrm>
        <a:off x="3216209" y="5741604"/>
        <a:ext cx="11994899" cy="1739880"/>
      </dsp:txXfrm>
    </dsp:sp>
    <dsp:sp modelId="{58F2C426-1D75-43FF-A3AB-B0B6D2BA0802}">
      <dsp:nvSpPr>
        <dsp:cNvPr id="0" name=""/>
        <dsp:cNvSpPr/>
      </dsp:nvSpPr>
      <dsp:spPr>
        <a:xfrm>
          <a:off x="173988" y="5915592"/>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2E25F-B481-499C-A374-D9389AF5171B}">
      <dsp:nvSpPr>
        <dsp:cNvPr id="0" name=""/>
        <dsp:cNvSpPr/>
      </dsp:nvSpPr>
      <dsp:spPr>
        <a:xfrm>
          <a:off x="0" y="7655472"/>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b="1" u="none" kern="1200" noProof="0" dirty="0"/>
            <a:t>Módulo 5: </a:t>
          </a:r>
          <a:br>
            <a:rPr lang="es-ES" sz="3500" b="1" u="none" kern="1200" noProof="0" dirty="0"/>
          </a:br>
          <a:r>
            <a:rPr lang="es-ES" sz="3500" b="0" u="none" kern="1200" noProof="0" dirty="0">
              <a:latin typeface="Calibri"/>
            </a:rPr>
            <a:t>Competencias</a:t>
          </a:r>
          <a:r>
            <a:rPr lang="es-ES" sz="3500" b="0" u="none" kern="1200" noProof="0" dirty="0"/>
            <a:t> esenciales de gestión de personas y resiliencia para el sector de las artes escénicas</a:t>
          </a:r>
        </a:p>
      </dsp:txBody>
      <dsp:txXfrm>
        <a:off x="3216209" y="7655472"/>
        <a:ext cx="11994899" cy="1739880"/>
      </dsp:txXfrm>
    </dsp:sp>
    <dsp:sp modelId="{E856BD99-8AC7-4F27-AB2D-0D68F88833D1}">
      <dsp:nvSpPr>
        <dsp:cNvPr id="0" name=""/>
        <dsp:cNvSpPr/>
      </dsp:nvSpPr>
      <dsp:spPr>
        <a:xfrm>
          <a:off x="173988" y="7829460"/>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5A76-F20A-4DDC-8613-C0D917A2DDBF}">
      <dsp:nvSpPr>
        <dsp:cNvPr id="0" name=""/>
        <dsp:cNvSpPr/>
      </dsp:nvSpPr>
      <dsp:spPr>
        <a:xfrm>
          <a:off x="1059560" y="0"/>
          <a:ext cx="12008358" cy="7429500"/>
        </a:xfrm>
        <a:prstGeom prst="rightArrow">
          <a:avLst/>
        </a:prstGeom>
        <a:solidFill>
          <a:srgbClr val="EAF1DD"/>
        </a:solidFill>
        <a:ln>
          <a:noFill/>
        </a:ln>
        <a:effectLst/>
      </dsp:spPr>
      <dsp:style>
        <a:lnRef idx="0">
          <a:scrgbClr r="0" g="0" b="0"/>
        </a:lnRef>
        <a:fillRef idx="1">
          <a:scrgbClr r="0" g="0" b="0"/>
        </a:fillRef>
        <a:effectRef idx="0">
          <a:scrgbClr r="0" g="0" b="0"/>
        </a:effectRef>
        <a:fontRef idx="minor"/>
      </dsp:style>
    </dsp:sp>
    <dsp:sp modelId="{C556FA26-6E66-42A5-BCA7-58EBF9619A6F}">
      <dsp:nvSpPr>
        <dsp:cNvPr id="0" name=""/>
        <dsp:cNvSpPr/>
      </dsp:nvSpPr>
      <dsp:spPr>
        <a:xfrm>
          <a:off x="4828"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b="1" kern="1200" noProof="0" dirty="0"/>
            <a:t>Módulos</a:t>
          </a:r>
        </a:p>
        <a:p>
          <a:pPr marL="0" lvl="0" indent="0" algn="ctr" defTabSz="1422400">
            <a:lnSpc>
              <a:spcPct val="90000"/>
            </a:lnSpc>
            <a:spcBef>
              <a:spcPct val="0"/>
            </a:spcBef>
            <a:spcAft>
              <a:spcPct val="35000"/>
            </a:spcAft>
            <a:buNone/>
          </a:pPr>
          <a:r>
            <a:rPr lang="es-ES" sz="2000" kern="1200" noProof="0" dirty="0"/>
            <a:t>5 módulos clave</a:t>
          </a:r>
        </a:p>
      </dsp:txBody>
      <dsp:txXfrm>
        <a:off x="149899" y="2373920"/>
        <a:ext cx="2847151" cy="2681658"/>
      </dsp:txXfrm>
    </dsp:sp>
    <dsp:sp modelId="{643D8843-5DEE-455E-95E9-B0E05275A6E8}">
      <dsp:nvSpPr>
        <dsp:cNvPr id="0" name=""/>
        <dsp:cNvSpPr/>
      </dsp:nvSpPr>
      <dsp:spPr>
        <a:xfrm>
          <a:off x="3665004"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b="1" kern="1200" noProof="0" dirty="0">
              <a:solidFill>
                <a:prstClr val="white"/>
              </a:solidFill>
              <a:latin typeface="Aptos" panose="02110004020202020204"/>
              <a:ea typeface="+mn-ea"/>
              <a:cs typeface="+mn-cs"/>
            </a:rPr>
            <a:t>Lecciones</a:t>
          </a:r>
        </a:p>
        <a:p>
          <a:pPr marL="0" lvl="0" algn="ctr" defTabSz="711200">
            <a:lnSpc>
              <a:spcPct val="90000"/>
            </a:lnSpc>
            <a:spcBef>
              <a:spcPct val="0"/>
            </a:spcBef>
            <a:spcAft>
              <a:spcPct val="35000"/>
            </a:spcAft>
            <a:buNone/>
          </a:pPr>
          <a:r>
            <a:rPr lang="es-ES" sz="1800" kern="1200" noProof="0" dirty="0"/>
            <a:t>Cada módulo tiene </a:t>
          </a:r>
          <a:br>
            <a:rPr lang="es-ES" sz="1800" kern="1200" noProof="0" dirty="0"/>
          </a:br>
          <a:r>
            <a:rPr lang="es-ES" sz="1800" kern="1200" noProof="0" dirty="0"/>
            <a:t>7-8 lecciones orientadas a temas concretos. </a:t>
          </a:r>
        </a:p>
      </dsp:txBody>
      <dsp:txXfrm>
        <a:off x="3810075" y="2373920"/>
        <a:ext cx="2847151" cy="2681658"/>
      </dsp:txXfrm>
    </dsp:sp>
    <dsp:sp modelId="{34589B4E-9DCE-4CEC-9CDB-2CC24CE4655B}">
      <dsp:nvSpPr>
        <dsp:cNvPr id="0" name=""/>
        <dsp:cNvSpPr/>
      </dsp:nvSpPr>
      <dsp:spPr>
        <a:xfrm>
          <a:off x="7325181"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22400">
            <a:lnSpc>
              <a:spcPct val="90000"/>
            </a:lnSpc>
            <a:spcBef>
              <a:spcPct val="0"/>
            </a:spcBef>
            <a:spcAft>
              <a:spcPct val="35000"/>
            </a:spcAft>
            <a:buNone/>
          </a:pPr>
          <a:r>
            <a:rPr lang="es-ES" sz="2800" b="1" kern="1200" noProof="0" dirty="0">
              <a:solidFill>
                <a:prstClr val="white"/>
              </a:solidFill>
              <a:latin typeface="Aptos" panose="02110004020202020204"/>
              <a:ea typeface="+mn-ea"/>
              <a:cs typeface="+mn-cs"/>
            </a:rPr>
            <a:t>Unidades</a:t>
          </a:r>
        </a:p>
        <a:p>
          <a:pPr marL="0" lvl="0" algn="ctr" defTabSz="711200">
            <a:lnSpc>
              <a:spcPct val="90000"/>
            </a:lnSpc>
            <a:spcBef>
              <a:spcPct val="0"/>
            </a:spcBef>
            <a:spcAft>
              <a:spcPct val="35000"/>
            </a:spcAft>
            <a:buNone/>
          </a:pPr>
          <a:r>
            <a:rPr lang="es-ES" sz="1400" kern="1200" noProof="0" dirty="0"/>
            <a:t> </a:t>
          </a:r>
          <a:r>
            <a:rPr lang="es-ES" sz="1600" kern="1200" noProof="0" dirty="0"/>
            <a:t>Elementos básicos de las lecciones, organizados para estar interconectados y representar conjuntamente el tema de la lección. </a:t>
          </a:r>
          <a:endParaRPr lang="es-ES" sz="1400" kern="1200" noProof="0" dirty="0"/>
        </a:p>
      </dsp:txBody>
      <dsp:txXfrm>
        <a:off x="7470252" y="2373920"/>
        <a:ext cx="2847151" cy="2681658"/>
      </dsp:txXfrm>
    </dsp:sp>
    <dsp:sp modelId="{0B1735EB-66B4-4B6E-9BBC-5D8A8FA3E00E}">
      <dsp:nvSpPr>
        <dsp:cNvPr id="0" name=""/>
        <dsp:cNvSpPr/>
      </dsp:nvSpPr>
      <dsp:spPr>
        <a:xfrm>
          <a:off x="10985357"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422400">
            <a:lnSpc>
              <a:spcPct val="90000"/>
            </a:lnSpc>
            <a:spcBef>
              <a:spcPct val="0"/>
            </a:spcBef>
            <a:spcAft>
              <a:spcPct val="35000"/>
            </a:spcAft>
            <a:buNone/>
          </a:pPr>
          <a:r>
            <a:rPr lang="es-ES" sz="2400" b="1" kern="1200" noProof="0" dirty="0">
              <a:solidFill>
                <a:prstClr val="white"/>
              </a:solidFill>
              <a:latin typeface="Aptos" panose="02110004020202020204"/>
              <a:ea typeface="+mn-ea"/>
              <a:cs typeface="+mn-cs"/>
            </a:rPr>
            <a:t>Componentes</a:t>
          </a:r>
        </a:p>
        <a:p>
          <a:pPr marL="0" lvl="0" algn="ctr" defTabSz="711200">
            <a:lnSpc>
              <a:spcPct val="90000"/>
            </a:lnSpc>
            <a:spcBef>
              <a:spcPct val="0"/>
            </a:spcBef>
            <a:spcAft>
              <a:spcPct val="35000"/>
            </a:spcAft>
            <a:buNone/>
          </a:pPr>
          <a:r>
            <a:rPr lang="es-ES" sz="1400" kern="1200" noProof="0" dirty="0"/>
            <a:t> </a:t>
          </a:r>
          <a:r>
            <a:rPr lang="es-ES" sz="1600" kern="1200" noProof="0" dirty="0"/>
            <a:t>Elementos básicos de las lecciones, organizados para estar interconectados y representar conjuntamente el tema de la lección. </a:t>
          </a:r>
        </a:p>
      </dsp:txBody>
      <dsp:txXfrm>
        <a:off x="11130428" y="2373920"/>
        <a:ext cx="2847151" cy="2681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E285-CB00-444A-944A-AD2935D518D9}">
      <dsp:nvSpPr>
        <dsp:cNvPr id="0" name=""/>
        <dsp:cNvSpPr/>
      </dsp:nvSpPr>
      <dsp:spPr>
        <a:xfrm>
          <a:off x="4364233" y="4669"/>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noProof="0" dirty="0">
              <a:solidFill>
                <a:schemeClr val="tx1"/>
              </a:solidFill>
            </a:rPr>
            <a:t>Invitación  y socios</a:t>
          </a:r>
        </a:p>
      </dsp:txBody>
      <dsp:txXfrm>
        <a:off x="4552569" y="193005"/>
        <a:ext cx="909370" cy="909370"/>
      </dsp:txXfrm>
    </dsp:sp>
    <dsp:sp modelId="{ACCF682E-5A5A-4A3B-9D2D-9416B771AC67}">
      <dsp:nvSpPr>
        <dsp:cNvPr id="0" name=""/>
        <dsp:cNvSpPr/>
      </dsp:nvSpPr>
      <dsp:spPr>
        <a:xfrm rot="900000">
          <a:off x="5760249" y="67845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a:off x="5762005" y="751930"/>
        <a:ext cx="240468" cy="260423"/>
      </dsp:txXfrm>
    </dsp:sp>
    <dsp:sp modelId="{9949CB77-4FC3-4C93-B4A5-87DD84FEFAD0}">
      <dsp:nvSpPr>
        <dsp:cNvPr id="0" name=""/>
        <dsp:cNvSpPr/>
      </dsp:nvSpPr>
      <dsp:spPr>
        <a:xfrm>
          <a:off x="6232530" y="505278"/>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noProof="0" dirty="0">
              <a:solidFill>
                <a:schemeClr val="tx1"/>
              </a:solidFill>
            </a:rPr>
            <a:t>Presupuesto y  calendario</a:t>
          </a:r>
        </a:p>
      </dsp:txBody>
      <dsp:txXfrm>
        <a:off x="6420866" y="693614"/>
        <a:ext cx="909370" cy="909370"/>
      </dsp:txXfrm>
    </dsp:sp>
    <dsp:sp modelId="{582D77D1-95D7-4974-B3C6-BCC04F9EFD91}">
      <dsp:nvSpPr>
        <dsp:cNvPr id="0" name=""/>
        <dsp:cNvSpPr/>
      </dsp:nvSpPr>
      <dsp:spPr>
        <a:xfrm rot="2700000">
          <a:off x="7380759" y="160824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a:off x="7395851" y="1658621"/>
        <a:ext cx="240468" cy="260423"/>
      </dsp:txXfrm>
    </dsp:sp>
    <dsp:sp modelId="{52DDA4F9-FD51-43C7-82CB-B3196A0061B3}">
      <dsp:nvSpPr>
        <dsp:cNvPr id="0" name=""/>
        <dsp:cNvSpPr/>
      </dsp:nvSpPr>
      <dsp:spPr>
        <a:xfrm>
          <a:off x="7600219"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noProof="0" dirty="0">
              <a:solidFill>
                <a:schemeClr val="tx1"/>
              </a:solidFill>
            </a:rPr>
            <a:t>Concepto y </a:t>
          </a:r>
          <a:r>
            <a:rPr lang="es-ES" sz="1200" kern="1200" noProof="0" dirty="0">
              <a:solidFill>
                <a:schemeClr val="tx1"/>
              </a:solidFill>
            </a:rPr>
            <a:t>desarrollo</a:t>
          </a:r>
          <a:endParaRPr lang="es-ES" sz="1600" kern="1200" noProof="0" dirty="0">
            <a:solidFill>
              <a:schemeClr val="tx1"/>
            </a:solidFill>
          </a:endParaRPr>
        </a:p>
      </dsp:txBody>
      <dsp:txXfrm>
        <a:off x="7788555" y="2061303"/>
        <a:ext cx="909370" cy="909370"/>
      </dsp:txXfrm>
    </dsp:sp>
    <dsp:sp modelId="{B02C2384-9A54-4AD0-8DF1-D8C80C459A76}">
      <dsp:nvSpPr>
        <dsp:cNvPr id="0" name=""/>
        <dsp:cNvSpPr/>
      </dsp:nvSpPr>
      <dsp:spPr>
        <a:xfrm rot="4500000">
          <a:off x="8319266" y="322372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a:off x="8357458" y="3260761"/>
        <a:ext cx="240468" cy="260423"/>
      </dsp:txXfrm>
    </dsp:sp>
    <dsp:sp modelId="{6862B1D1-34CC-4684-8E4D-D394735D27DF}">
      <dsp:nvSpPr>
        <dsp:cNvPr id="0" name=""/>
        <dsp:cNvSpPr/>
      </dsp:nvSpPr>
      <dsp:spPr>
        <a:xfrm>
          <a:off x="8100828"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noProof="0" dirty="0">
              <a:solidFill>
                <a:schemeClr val="tx1"/>
              </a:solidFill>
            </a:rPr>
            <a:t>Modelo final</a:t>
          </a:r>
        </a:p>
      </dsp:txBody>
      <dsp:txXfrm>
        <a:off x="8289164" y="3929601"/>
        <a:ext cx="909370" cy="909370"/>
      </dsp:txXfrm>
    </dsp:sp>
    <dsp:sp modelId="{0C79727D-A85A-4194-9C8A-927A19B4F459}">
      <dsp:nvSpPr>
        <dsp:cNvPr id="0" name=""/>
        <dsp:cNvSpPr/>
      </dsp:nvSpPr>
      <dsp:spPr>
        <a:xfrm rot="6300000">
          <a:off x="8324299" y="509202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rot="10800000">
        <a:off x="8389164" y="5129059"/>
        <a:ext cx="240468" cy="260423"/>
      </dsp:txXfrm>
    </dsp:sp>
    <dsp:sp modelId="{735AC2E5-47CE-4F1B-A109-F490CD006BA1}">
      <dsp:nvSpPr>
        <dsp:cNvPr id="0" name=""/>
        <dsp:cNvSpPr/>
      </dsp:nvSpPr>
      <dsp:spPr>
        <a:xfrm>
          <a:off x="7600219" y="5609562"/>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noProof="0" dirty="0">
              <a:solidFill>
                <a:schemeClr val="tx1"/>
              </a:solidFill>
            </a:rPr>
            <a:t>Adquisición y fabricación</a:t>
          </a:r>
        </a:p>
      </dsp:txBody>
      <dsp:txXfrm>
        <a:off x="7788555" y="5797898"/>
        <a:ext cx="909370" cy="909370"/>
      </dsp:txXfrm>
    </dsp:sp>
    <dsp:sp modelId="{17EBE05B-E361-47F3-B642-2819CBDF3BAD}">
      <dsp:nvSpPr>
        <dsp:cNvPr id="0" name=""/>
        <dsp:cNvSpPr/>
      </dsp:nvSpPr>
      <dsp:spPr>
        <a:xfrm rot="8100000">
          <a:off x="7394508" y="671253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rot="10800000">
        <a:off x="7482473" y="6762906"/>
        <a:ext cx="240468" cy="260423"/>
      </dsp:txXfrm>
    </dsp:sp>
    <dsp:sp modelId="{E0B94CCC-ED16-4435-AF37-6D80586BDF8C}">
      <dsp:nvSpPr>
        <dsp:cNvPr id="0" name=""/>
        <dsp:cNvSpPr/>
      </dsp:nvSpPr>
      <dsp:spPr>
        <a:xfrm>
          <a:off x="6232530"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noProof="0" dirty="0">
              <a:solidFill>
                <a:schemeClr val="tx1"/>
              </a:solidFill>
            </a:rPr>
            <a:t>Ensayo</a:t>
          </a:r>
        </a:p>
      </dsp:txBody>
      <dsp:txXfrm>
        <a:off x="6420866" y="7165587"/>
        <a:ext cx="909370" cy="909370"/>
      </dsp:txXfrm>
    </dsp:sp>
    <dsp:sp modelId="{A70E4166-EED4-4ED1-B707-CB1B86B1C014}">
      <dsp:nvSpPr>
        <dsp:cNvPr id="0" name=""/>
        <dsp:cNvSpPr/>
      </dsp:nvSpPr>
      <dsp:spPr>
        <a:xfrm rot="9900000">
          <a:off x="5779031" y="765104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rot="10800000">
        <a:off x="5880332" y="7724512"/>
        <a:ext cx="240468" cy="260423"/>
      </dsp:txXfrm>
    </dsp:sp>
    <dsp:sp modelId="{89E13AD7-BB6E-46E3-B3E1-7EC3B5F67F20}">
      <dsp:nvSpPr>
        <dsp:cNvPr id="0" name=""/>
        <dsp:cNvSpPr/>
      </dsp:nvSpPr>
      <dsp:spPr>
        <a:xfrm>
          <a:off x="4364233" y="7477860"/>
          <a:ext cx="1286042" cy="1286042"/>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noProof="0" dirty="0">
              <a:solidFill>
                <a:schemeClr val="tx1"/>
              </a:solidFill>
            </a:rPr>
            <a:t>El espectáculo</a:t>
          </a:r>
        </a:p>
      </dsp:txBody>
      <dsp:txXfrm>
        <a:off x="4552569" y="7666196"/>
        <a:ext cx="909370" cy="909370"/>
      </dsp:txXfrm>
    </dsp:sp>
    <dsp:sp modelId="{1D98A944-1D98-4E59-B2AD-199BA86509C3}">
      <dsp:nvSpPr>
        <dsp:cNvPr id="0" name=""/>
        <dsp:cNvSpPr/>
      </dsp:nvSpPr>
      <dsp:spPr>
        <a:xfrm rot="11700000">
          <a:off x="3910733" y="765607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rot="10800000">
        <a:off x="4012034" y="7756219"/>
        <a:ext cx="240468" cy="260423"/>
      </dsp:txXfrm>
    </dsp:sp>
    <dsp:sp modelId="{59FF4D52-0D71-4F8F-A782-9AAB0CAB6901}">
      <dsp:nvSpPr>
        <dsp:cNvPr id="0" name=""/>
        <dsp:cNvSpPr/>
      </dsp:nvSpPr>
      <dsp:spPr>
        <a:xfrm>
          <a:off x="2495935"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noProof="0" dirty="0">
              <a:solidFill>
                <a:schemeClr val="tx1"/>
              </a:solidFill>
            </a:rPr>
            <a:t>Desmontaje</a:t>
          </a:r>
        </a:p>
      </dsp:txBody>
      <dsp:txXfrm>
        <a:off x="2684271" y="7165587"/>
        <a:ext cx="909370" cy="909370"/>
      </dsp:txXfrm>
    </dsp:sp>
    <dsp:sp modelId="{35FC00C8-9E68-4545-B479-082BEE844B7B}">
      <dsp:nvSpPr>
        <dsp:cNvPr id="0" name=""/>
        <dsp:cNvSpPr/>
      </dsp:nvSpPr>
      <dsp:spPr>
        <a:xfrm rot="13500000">
          <a:off x="2290224" y="6726283"/>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rot="10800000">
        <a:off x="2378189" y="6849527"/>
        <a:ext cx="240468" cy="260423"/>
      </dsp:txXfrm>
    </dsp:sp>
    <dsp:sp modelId="{B819B13A-5BA8-46B9-BD6B-79E8229710B0}">
      <dsp:nvSpPr>
        <dsp:cNvPr id="0" name=""/>
        <dsp:cNvSpPr/>
      </dsp:nvSpPr>
      <dsp:spPr>
        <a:xfrm>
          <a:off x="1128246" y="5609562"/>
          <a:ext cx="1286042" cy="1286042"/>
        </a:xfrm>
        <a:prstGeom prst="ellipse">
          <a:avLst/>
        </a:prstGeom>
        <a:noFill/>
        <a:ln w="38100" cap="flat" cmpd="sng" algn="ctr">
          <a:solidFill>
            <a:schemeClr val="accent3">
              <a:lumMod val="75000"/>
            </a:schemeClr>
          </a:solidFill>
          <a:prstDash val="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noProof="0" dirty="0">
              <a:solidFill>
                <a:schemeClr val="tx1"/>
              </a:solidFill>
            </a:rPr>
            <a:t>¿Gira?</a:t>
          </a:r>
        </a:p>
      </dsp:txBody>
      <dsp:txXfrm>
        <a:off x="1316582" y="5797898"/>
        <a:ext cx="909370" cy="909370"/>
      </dsp:txXfrm>
    </dsp:sp>
    <dsp:sp modelId="{D655E471-CD6A-4DB6-A52A-3221CF6EBA45}">
      <dsp:nvSpPr>
        <dsp:cNvPr id="0" name=""/>
        <dsp:cNvSpPr/>
      </dsp:nvSpPr>
      <dsp:spPr>
        <a:xfrm rot="15300000">
          <a:off x="1351716" y="511080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rot="10800000">
        <a:off x="1416581" y="5247387"/>
        <a:ext cx="240468" cy="260423"/>
      </dsp:txXfrm>
    </dsp:sp>
    <dsp:sp modelId="{D2B726C4-491B-4C3B-A95A-AB09BC9C4292}">
      <dsp:nvSpPr>
        <dsp:cNvPr id="0" name=""/>
        <dsp:cNvSpPr/>
      </dsp:nvSpPr>
      <dsp:spPr>
        <a:xfrm>
          <a:off x="627637"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noProof="0" dirty="0">
              <a:solidFill>
                <a:schemeClr val="tx1"/>
              </a:solidFill>
            </a:rPr>
            <a:t>Eliminación</a:t>
          </a:r>
        </a:p>
      </dsp:txBody>
      <dsp:txXfrm>
        <a:off x="815973" y="3929601"/>
        <a:ext cx="909370" cy="909370"/>
      </dsp:txXfrm>
    </dsp:sp>
    <dsp:sp modelId="{7920ABF7-BB9B-4534-8846-F8E569C82C23}">
      <dsp:nvSpPr>
        <dsp:cNvPr id="0" name=""/>
        <dsp:cNvSpPr/>
      </dsp:nvSpPr>
      <dsp:spPr>
        <a:xfrm rot="17100000">
          <a:off x="1346684" y="3242508"/>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a:off x="1384876" y="3379089"/>
        <a:ext cx="240468" cy="260423"/>
      </dsp:txXfrm>
    </dsp:sp>
    <dsp:sp modelId="{5D7B2ABE-0136-47BF-8788-1C0FA6D47051}">
      <dsp:nvSpPr>
        <dsp:cNvPr id="0" name=""/>
        <dsp:cNvSpPr/>
      </dsp:nvSpPr>
      <dsp:spPr>
        <a:xfrm>
          <a:off x="1128246"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noProof="0" dirty="0">
              <a:solidFill>
                <a:schemeClr val="tx1"/>
              </a:solidFill>
            </a:rPr>
            <a:t>Evaluación</a:t>
          </a:r>
        </a:p>
      </dsp:txBody>
      <dsp:txXfrm>
        <a:off x="1316582" y="2061303"/>
        <a:ext cx="909370" cy="909370"/>
      </dsp:txXfrm>
    </dsp:sp>
    <dsp:sp modelId="{1C9E651C-14E4-4AE1-9BDD-8182E060785A}">
      <dsp:nvSpPr>
        <dsp:cNvPr id="0" name=""/>
        <dsp:cNvSpPr/>
      </dsp:nvSpPr>
      <dsp:spPr>
        <a:xfrm rot="18900000">
          <a:off x="2276474" y="162199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a:off x="2291566" y="1745243"/>
        <a:ext cx="240468" cy="260423"/>
      </dsp:txXfrm>
    </dsp:sp>
    <dsp:sp modelId="{DB2B0EA5-C39F-4188-970F-1F920D028697}">
      <dsp:nvSpPr>
        <dsp:cNvPr id="0" name=""/>
        <dsp:cNvSpPr/>
      </dsp:nvSpPr>
      <dsp:spPr>
        <a:xfrm>
          <a:off x="2495935" y="505278"/>
          <a:ext cx="1286042" cy="1286042"/>
        </a:xfrm>
        <a:prstGeom prst="ellipse">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noProof="0" dirty="0">
              <a:solidFill>
                <a:schemeClr val="accent3">
                  <a:lumMod val="75000"/>
                </a:schemeClr>
              </a:solidFill>
            </a:rPr>
            <a:t>REUTILIZACIÓN / RECICLAJE</a:t>
          </a:r>
        </a:p>
      </dsp:txBody>
      <dsp:txXfrm>
        <a:off x="2684271" y="693614"/>
        <a:ext cx="909370" cy="909370"/>
      </dsp:txXfrm>
    </dsp:sp>
    <dsp:sp modelId="{1DF4AA0E-30E2-4B62-ABD0-9B374E8C9AB7}">
      <dsp:nvSpPr>
        <dsp:cNvPr id="0" name=""/>
        <dsp:cNvSpPr/>
      </dsp:nvSpPr>
      <dsp:spPr>
        <a:xfrm rot="20700000">
          <a:off x="3891951" y="68349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a:p>
      </dsp:txBody>
      <dsp:txXfrm>
        <a:off x="3893707" y="783636"/>
        <a:ext cx="240468" cy="260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4BB5-595F-448E-BF5F-241065A3A674}">
      <dsp:nvSpPr>
        <dsp:cNvPr id="0" name=""/>
        <dsp:cNvSpPr/>
      </dsp:nvSpPr>
      <dsp:spPr>
        <a:xfrm>
          <a:off x="0" y="116338"/>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s-ES" sz="5400" kern="1200" noProof="0" dirty="0"/>
            <a:t>Psicología positiva</a:t>
          </a:r>
        </a:p>
        <a:p>
          <a:pPr marL="0" lvl="0" indent="0" algn="l" defTabSz="2400300">
            <a:lnSpc>
              <a:spcPct val="90000"/>
            </a:lnSpc>
            <a:spcBef>
              <a:spcPct val="0"/>
            </a:spcBef>
            <a:spcAft>
              <a:spcPct val="35000"/>
            </a:spcAft>
            <a:buNone/>
          </a:pPr>
          <a:r>
            <a:rPr lang="es-ES" sz="2800" kern="1200" noProof="0" dirty="0"/>
            <a:t>Bienestar individual</a:t>
          </a:r>
          <a:br>
            <a:rPr lang="es-ES" sz="2800" kern="1200" noProof="0" dirty="0"/>
          </a:br>
          <a:r>
            <a:rPr lang="es-ES" sz="2800" kern="1200" noProof="0" dirty="0"/>
            <a:t>Emociones positivas</a:t>
          </a:r>
          <a:br>
            <a:rPr lang="es-ES" sz="2800" kern="1200" noProof="0" dirty="0"/>
          </a:br>
          <a:r>
            <a:rPr lang="es-ES" sz="2800" kern="1200" noProof="0" dirty="0"/>
            <a:t>Significado</a:t>
          </a:r>
          <a:br>
            <a:rPr lang="es-ES" sz="2800" kern="1200" noProof="0" dirty="0"/>
          </a:br>
          <a:r>
            <a:rPr lang="es-ES" sz="2800" kern="1200" noProof="0" dirty="0"/>
            <a:t>Fortalezas y habilidades</a:t>
          </a:r>
          <a:br>
            <a:rPr lang="es-ES" sz="2800" kern="1200" noProof="0" dirty="0"/>
          </a:br>
          <a:r>
            <a:rPr lang="es-ES" sz="2800" kern="1200" noProof="0" dirty="0"/>
            <a:t>Relaciones</a:t>
          </a:r>
          <a:br>
            <a:rPr lang="es-ES" sz="6500" kern="1200" noProof="0" dirty="0"/>
          </a:br>
          <a:endParaRPr lang="es-ES" sz="6500" kern="1200" noProof="0" dirty="0"/>
        </a:p>
      </dsp:txBody>
      <dsp:txXfrm>
        <a:off x="982141" y="1098479"/>
        <a:ext cx="4742194" cy="4742194"/>
      </dsp:txXfrm>
    </dsp:sp>
    <dsp:sp modelId="{A7E3FC26-A9D2-45D8-9FE5-98D7387F7413}">
      <dsp:nvSpPr>
        <dsp:cNvPr id="0" name=""/>
        <dsp:cNvSpPr/>
      </dsp:nvSpPr>
      <dsp:spPr>
        <a:xfrm>
          <a:off x="5374626" y="69929"/>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s-ES" sz="5400" kern="1200" noProof="0" dirty="0"/>
            <a:t>Sostenibilidad</a:t>
          </a:r>
          <a:br>
            <a:rPr lang="es-ES" sz="6400" kern="1200" noProof="0" dirty="0"/>
          </a:br>
          <a:r>
            <a:rPr lang="es-ES" sz="2800" kern="1200" noProof="0" dirty="0"/>
            <a:t>Bienestar sistémico:</a:t>
          </a:r>
          <a:br>
            <a:rPr lang="es-ES" sz="2800" kern="1200" noProof="0" dirty="0"/>
          </a:br>
          <a:endParaRPr lang="es-ES" sz="2800" kern="1200" noProof="0" dirty="0"/>
        </a:p>
        <a:p>
          <a:pPr marL="0" lvl="0" indent="0" algn="l" defTabSz="2400300">
            <a:lnSpc>
              <a:spcPct val="90000"/>
            </a:lnSpc>
            <a:spcBef>
              <a:spcPct val="0"/>
            </a:spcBef>
            <a:spcAft>
              <a:spcPct val="35000"/>
            </a:spcAft>
            <a:buNone/>
          </a:pPr>
          <a:r>
            <a:rPr lang="es-ES" sz="2800" kern="1200" noProof="0" dirty="0"/>
            <a:t>Generacional</a:t>
          </a:r>
          <a:br>
            <a:rPr lang="es-ES" sz="2800" kern="1200" noProof="0" dirty="0"/>
          </a:br>
          <a:r>
            <a:rPr lang="es-ES" sz="2800" kern="1200" noProof="0" dirty="0"/>
            <a:t>Sociedad</a:t>
          </a:r>
          <a:br>
            <a:rPr lang="es-ES" sz="2800" kern="1200" noProof="0" dirty="0"/>
          </a:br>
          <a:r>
            <a:rPr lang="es-ES" sz="2800" kern="1200" noProof="0" dirty="0"/>
            <a:t>Biosfera</a:t>
          </a:r>
        </a:p>
      </dsp:txBody>
      <dsp:txXfrm>
        <a:off x="6356767" y="1052070"/>
        <a:ext cx="4742194" cy="474219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9D27-5711-4B03-9F48-8B6BA56A95CB}" type="datetimeFigureOut">
              <a:rPr lang="el-GR" smtClean="0"/>
              <a:t>27/3/2026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Estilo del texto del modelo</a:t>
            </a:r>
          </a:p>
          <a:p>
            <a:pPr lvl="1"/>
            <a:r>
              <a:rPr lang="el-GR"/>
              <a:t>Segundo nivel</a:t>
            </a:r>
          </a:p>
          <a:p>
            <a:pPr lvl="2"/>
            <a:r>
              <a:rPr lang="el-GR"/>
              <a:t>Tercer nivel</a:t>
            </a:r>
          </a:p>
          <a:p>
            <a:pPr lvl="3"/>
            <a:r>
              <a:rPr lang="el-GR"/>
              <a:t>Cuarto nivel</a:t>
            </a:r>
          </a:p>
          <a:p>
            <a:pPr lvl="4"/>
            <a:r>
              <a:rPr lang="el-GR"/>
              <a:t>Quinto nivel</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4D5D8-74C3-4A38-835E-EC8AAD529D29}" type="slidenum">
              <a:rPr lang="el-GR" smtClean="0"/>
              <a:t>‹Nº›</a:t>
            </a:fld>
            <a:endParaRPr lang="el-GR"/>
          </a:p>
        </p:txBody>
      </p:sp>
    </p:spTree>
    <p:extLst>
      <p:ext uri="{BB962C8B-B14F-4D97-AF65-F5344CB8AC3E}">
        <p14:creationId xmlns:p14="http://schemas.microsoft.com/office/powerpoint/2010/main" val="4255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a:t>
            </a:fld>
            <a:endParaRPr lang="el-GR"/>
          </a:p>
        </p:txBody>
      </p:sp>
    </p:spTree>
    <p:extLst>
      <p:ext uri="{BB962C8B-B14F-4D97-AF65-F5344CB8AC3E}">
        <p14:creationId xmlns:p14="http://schemas.microsoft.com/office/powerpoint/2010/main" val="230021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FE43-C96C-3A20-E3BE-8DDFC92FC9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D53E72F-B350-42DE-C3DC-5430300AC0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37EF39D-BD8D-F785-D312-060D9FEE9ADA}"/>
              </a:ext>
            </a:extLst>
          </p:cNvPr>
          <p:cNvSpPr>
            <a:spLocks noGrp="1"/>
          </p:cNvSpPr>
          <p:nvPr>
            <p:ph type="body" idx="1"/>
          </p:nvPr>
        </p:nvSpPr>
        <p:spPr/>
        <p:txBody>
          <a:bodyPr/>
          <a:lstStyle/>
          <a:p>
            <a:r>
              <a:rPr lang="en-GB" sz="1100" noProof="0">
                <a:latin typeface="Calibri" panose="020F0502020204030204" pitchFamily="34" charset="0"/>
                <a:ea typeface="Calibri" panose="020F0502020204030204" pitchFamily="34" charset="0"/>
                <a:cs typeface="Calibri" panose="020F0502020204030204" pitchFamily="34" charset="0"/>
              </a:rPr>
              <a:t>Un VOOC, o curso profesional abierto en línea, es un programa de aprendizaje en línea flexible y accesible diseñado específicamente para estudiantes y profesionales de la formación profesional (FP) y la educación superior (ES). Los VOOC se adaptan del concepto más amplio de los cursos masivos abiertos en línea (MOOC), con un enfoque específico en abordar las habilidades y competencias clave que se requieren en el mercado laboral, particularmente en los campos prácticos y técnicos.</a:t>
            </a:r>
            <a:endParaRPr lang="en-GB" noProof="0"/>
          </a:p>
        </p:txBody>
      </p:sp>
      <p:sp>
        <p:nvSpPr>
          <p:cNvPr id="4" name="Θέση αριθμού διαφάνειας 3">
            <a:extLst>
              <a:ext uri="{FF2B5EF4-FFF2-40B4-BE49-F238E27FC236}">
                <a16:creationId xmlns:a16="http://schemas.microsoft.com/office/drawing/2014/main" id="{1B5AB35A-0E17-5005-921B-05BB5D3D5F65}"/>
              </a:ext>
            </a:extLst>
          </p:cNvPr>
          <p:cNvSpPr>
            <a:spLocks noGrp="1"/>
          </p:cNvSpPr>
          <p:nvPr>
            <p:ph type="sldNum" sz="quarter" idx="5"/>
          </p:nvPr>
        </p:nvSpPr>
        <p:spPr/>
        <p:txBody>
          <a:bodyPr/>
          <a:lstStyle/>
          <a:p>
            <a:fld id="{D274D5D8-74C3-4A38-835E-EC8AAD529D29}" type="slidenum">
              <a:rPr lang="el-GR" smtClean="0"/>
              <a:t>10</a:t>
            </a:fld>
            <a:endParaRPr lang="el-GR"/>
          </a:p>
        </p:txBody>
      </p:sp>
    </p:spTree>
    <p:extLst>
      <p:ext uri="{BB962C8B-B14F-4D97-AF65-F5344CB8AC3E}">
        <p14:creationId xmlns:p14="http://schemas.microsoft.com/office/powerpoint/2010/main" val="39366699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0E71-186D-61A8-7F73-B4734EE00C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391A82-65BB-61B1-5D3F-F55D894DEA4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878C4F-302B-A556-1289-8563A548DBD4}"/>
              </a:ext>
            </a:extLst>
          </p:cNvPr>
          <p:cNvSpPr>
            <a:spLocks noGrp="1"/>
          </p:cNvSpPr>
          <p:nvPr>
            <p:ph type="body" idx="1"/>
          </p:nvPr>
        </p:nvSpPr>
        <p:spPr/>
        <p:txBody>
          <a:bodyPr/>
          <a:lstStyle/>
          <a:p>
            <a:r>
              <a:rPr lang="en-US" sz="1100"/>
              <a:t>El marketing estratégico no es solo para grandes instituciones, es una mentalidad y un conjunto de herramientas relevantes para todos los roles y escalas. Para los autónomos, la marca personal y una presentación clara son fundamentales. Para </a:t>
            </a:r>
            <a:r>
              <a:rPr lang="en-US" sz="1100" err="1"/>
              <a:t>las organizaciones</a:t>
            </a:r>
            <a:r>
              <a:rPr lang="en-US" sz="1100"/>
              <a:t>, alinear la divulgación con la misión genera confianza y un impacto a largo plazo. Las decisiones estratégicas deben reflejar tanto las necesidades del público como los valores fundamentales.</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4F061EE-1D44-D933-30A0-3A5A79D59411}"/>
              </a:ext>
            </a:extLst>
          </p:cNvPr>
          <p:cNvSpPr>
            <a:spLocks noGrp="1"/>
          </p:cNvSpPr>
          <p:nvPr>
            <p:ph type="sldNum" sz="quarter" idx="5"/>
          </p:nvPr>
        </p:nvSpPr>
        <p:spPr/>
        <p:txBody>
          <a:bodyPr/>
          <a:lstStyle/>
          <a:p>
            <a:fld id="{D274D5D8-74C3-4A38-835E-EC8AAD529D29}" type="slidenum">
              <a:rPr lang="el-GR" smtClean="0"/>
              <a:t>100</a:t>
            </a:fld>
            <a:endParaRPr lang="el-GR"/>
          </a:p>
        </p:txBody>
      </p:sp>
    </p:spTree>
    <p:extLst>
      <p:ext uri="{BB962C8B-B14F-4D97-AF65-F5344CB8AC3E}">
        <p14:creationId xmlns:p14="http://schemas.microsoft.com/office/powerpoint/2010/main" val="2564705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8A3B-44EA-156B-1BB1-2016440082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A927040-9961-68F9-C0E6-498FDF2CA21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F8E8467-33EE-8726-BBF3-D3046BFC0B38}"/>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marca no es solo logotipos y </a:t>
            </a:r>
            <a:r>
              <a:rPr lang="en-US" sz="1100" err="1">
                <a:latin typeface="Calibri" panose="020F0502020204030204" pitchFamily="34" charset="0"/>
                <a:ea typeface="Calibri" panose="020F0502020204030204" pitchFamily="34" charset="0"/>
                <a:cs typeface="Calibri" panose="020F0502020204030204" pitchFamily="34" charset="0"/>
              </a:rPr>
              <a:t>colores</a:t>
            </a:r>
            <a:r>
              <a:rPr lang="en-US" sz="1100">
                <a:latin typeface="Calibri" panose="020F0502020204030204" pitchFamily="34" charset="0"/>
                <a:ea typeface="Calibri" panose="020F0502020204030204" pitchFamily="34" charset="0"/>
                <a:cs typeface="Calibri" panose="020F0502020204030204" pitchFamily="34" charset="0"/>
              </a:rPr>
              <a:t>. Es cómo </a:t>
            </a:r>
            <a:r>
              <a:rPr lang="en-US" sz="1100" i="1">
                <a:latin typeface="Calibri" panose="020F0502020204030204" pitchFamily="34" charset="0"/>
                <a:ea typeface="Calibri" panose="020F0502020204030204" pitchFamily="34" charset="0"/>
                <a:cs typeface="Calibri" panose="020F0502020204030204" pitchFamily="34" charset="0"/>
              </a:rPr>
              <a:t>se siente</a:t>
            </a:r>
            <a:r>
              <a:rPr lang="en-US" sz="1100">
                <a:latin typeface="Calibri" panose="020F0502020204030204" pitchFamily="34" charset="0"/>
                <a:ea typeface="Calibri" panose="020F0502020204030204" pitchFamily="34" charset="0"/>
                <a:cs typeface="Calibri" panose="020F0502020204030204" pitchFamily="34" charset="0"/>
              </a:rPr>
              <a:t> el público ante una experiencia. Anime a los alumnos a ayudar a sus alumnos a reflexionar sobre lo que comunica su marca a través del tono, las imágenes y </a:t>
            </a:r>
            <a:r>
              <a:rPr lang="en-US" sz="1100" err="1">
                <a:latin typeface="Calibri" panose="020F0502020204030204" pitchFamily="34" charset="0"/>
                <a:ea typeface="Calibri" panose="020F0502020204030204" pitchFamily="34" charset="0"/>
                <a:cs typeface="Calibri" panose="020F0502020204030204" pitchFamily="34" charset="0"/>
              </a:rPr>
              <a:t>el comportamiento</a:t>
            </a:r>
            <a:r>
              <a:rPr lang="en-US" sz="1100">
                <a:latin typeface="Calibri" panose="020F0502020204030204" pitchFamily="34" charset="0"/>
                <a:ea typeface="Calibri" panose="020F0502020204030204" pitchFamily="34" charset="0"/>
                <a:cs typeface="Calibri" panose="020F0502020204030204" pitchFamily="34" charset="0"/>
              </a:rPr>
              <a:t>. Tanto si alguien está diseñando un cartel como si está dando la bienvenida a los invitados en un recinto, está dando forma a la percepción de la marca. La marca conecta la emoción, la identidad y la coherencia.</a:t>
            </a:r>
          </a:p>
        </p:txBody>
      </p:sp>
      <p:sp>
        <p:nvSpPr>
          <p:cNvPr id="4" name="Θέση αριθμού διαφάνειας 3">
            <a:extLst>
              <a:ext uri="{FF2B5EF4-FFF2-40B4-BE49-F238E27FC236}">
                <a16:creationId xmlns:a16="http://schemas.microsoft.com/office/drawing/2014/main" id="{B3458156-1940-3FEC-5DF5-EA75E994474E}"/>
              </a:ext>
            </a:extLst>
          </p:cNvPr>
          <p:cNvSpPr>
            <a:spLocks noGrp="1"/>
          </p:cNvSpPr>
          <p:nvPr>
            <p:ph type="sldNum" sz="quarter" idx="5"/>
          </p:nvPr>
        </p:nvSpPr>
        <p:spPr/>
        <p:txBody>
          <a:bodyPr/>
          <a:lstStyle/>
          <a:p>
            <a:fld id="{D274D5D8-74C3-4A38-835E-EC8AAD529D29}" type="slidenum">
              <a:rPr lang="el-GR" smtClean="0"/>
              <a:t>101</a:t>
            </a:fld>
            <a:endParaRPr lang="el-GR"/>
          </a:p>
        </p:txBody>
      </p:sp>
    </p:spTree>
    <p:extLst>
      <p:ext uri="{BB962C8B-B14F-4D97-AF65-F5344CB8AC3E}">
        <p14:creationId xmlns:p14="http://schemas.microsoft.com/office/powerpoint/2010/main" val="6204965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8582-8F2E-D505-5864-A1CC3F9D4CA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EACE326-CF1D-D8B4-D722-AD64B3FC50B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D85BA5-6EE2-59D1-51A2-53FAF875126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participación del público va más allá de la asistencia. Ayude a los alumnos a reflexionar sobre cómo sus funciones, la organización, la hospitalidad o incluso los sistemas de colas influyen en la sensación de bienvenida y conexión del público.</a:t>
            </a:r>
          </a:p>
        </p:txBody>
      </p:sp>
      <p:sp>
        <p:nvSpPr>
          <p:cNvPr id="4" name="Θέση αριθμού διαφάνειας 3">
            <a:extLst>
              <a:ext uri="{FF2B5EF4-FFF2-40B4-BE49-F238E27FC236}">
                <a16:creationId xmlns:a16="http://schemas.microsoft.com/office/drawing/2014/main" id="{B1E839BF-1961-1971-3DB3-1A31EC2745B2}"/>
              </a:ext>
            </a:extLst>
          </p:cNvPr>
          <p:cNvSpPr>
            <a:spLocks noGrp="1"/>
          </p:cNvSpPr>
          <p:nvPr>
            <p:ph type="sldNum" sz="quarter" idx="5"/>
          </p:nvPr>
        </p:nvSpPr>
        <p:spPr/>
        <p:txBody>
          <a:bodyPr/>
          <a:lstStyle/>
          <a:p>
            <a:fld id="{D274D5D8-74C3-4A38-835E-EC8AAD529D29}" type="slidenum">
              <a:rPr lang="el-GR" smtClean="0"/>
              <a:t>102</a:t>
            </a:fld>
            <a:endParaRPr lang="el-GR"/>
          </a:p>
        </p:txBody>
      </p:sp>
    </p:spTree>
    <p:extLst>
      <p:ext uri="{BB962C8B-B14F-4D97-AF65-F5344CB8AC3E}">
        <p14:creationId xmlns:p14="http://schemas.microsoft.com/office/powerpoint/2010/main" val="9413541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103</a:t>
            </a:fld>
            <a:endParaRPr lang="el-GR"/>
          </a:p>
        </p:txBody>
      </p:sp>
    </p:spTree>
    <p:extLst>
      <p:ext uri="{BB962C8B-B14F-4D97-AF65-F5344CB8AC3E}">
        <p14:creationId xmlns:p14="http://schemas.microsoft.com/office/powerpoint/2010/main" val="28019115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FB49-5C2A-6E1F-5256-52CA29954BF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6EE3933-C393-AE51-F9F6-92F1411913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98CBE30-90AE-C461-CD4D-B164553A9B03}"/>
              </a:ext>
            </a:extLst>
          </p:cNvPr>
          <p:cNvSpPr>
            <a:spLocks noGrp="1"/>
          </p:cNvSpPr>
          <p:nvPr>
            <p:ph type="body" idx="1"/>
          </p:nvPr>
        </p:nvSpPr>
        <p:spPr/>
        <p:txBody>
          <a:bodyPr/>
          <a:lstStyle/>
          <a:p>
            <a:r>
              <a:rPr lang="en-US" sz="1100"/>
              <a:t>El marketing y la participación están presentes en todas las funciones. Cuando todos, desde los artistas hasta los técnicos, se sienten responsables de la relación con el público, el trabajo se vuelve más coherente, auténtico e impactante.</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788791A-E7D4-6E90-CC21-CE74820E8979}"/>
              </a:ext>
            </a:extLst>
          </p:cNvPr>
          <p:cNvSpPr>
            <a:spLocks noGrp="1"/>
          </p:cNvSpPr>
          <p:nvPr>
            <p:ph type="sldNum" sz="quarter" idx="5"/>
          </p:nvPr>
        </p:nvSpPr>
        <p:spPr/>
        <p:txBody>
          <a:bodyPr/>
          <a:lstStyle/>
          <a:p>
            <a:fld id="{D274D5D8-74C3-4A38-835E-EC8AAD529D29}" type="slidenum">
              <a:rPr lang="el-GR" smtClean="0"/>
              <a:t>104</a:t>
            </a:fld>
            <a:endParaRPr lang="el-GR"/>
          </a:p>
        </p:txBody>
      </p:sp>
    </p:spTree>
    <p:extLst>
      <p:ext uri="{BB962C8B-B14F-4D97-AF65-F5344CB8AC3E}">
        <p14:creationId xmlns:p14="http://schemas.microsoft.com/office/powerpoint/2010/main" val="28846644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B334-3019-8B18-B12A-889203B304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9E678A1-8C91-332B-7F5A-E3097CA9210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D67F25-3FF5-57B2-D647-555ABDD58C8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Aprovecha este momento para consolidar lo aprendido en el capítulo 4.</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BE52FE1-0A26-5AB3-31DA-A2631C5FC646}"/>
              </a:ext>
            </a:extLst>
          </p:cNvPr>
          <p:cNvSpPr>
            <a:spLocks noGrp="1"/>
          </p:cNvSpPr>
          <p:nvPr>
            <p:ph type="sldNum" sz="quarter" idx="5"/>
          </p:nvPr>
        </p:nvSpPr>
        <p:spPr/>
        <p:txBody>
          <a:bodyPr/>
          <a:lstStyle/>
          <a:p>
            <a:fld id="{D274D5D8-74C3-4A38-835E-EC8AAD529D29}" type="slidenum">
              <a:rPr lang="el-GR" smtClean="0"/>
              <a:t>105</a:t>
            </a:fld>
            <a:endParaRPr lang="el-GR"/>
          </a:p>
        </p:txBody>
      </p:sp>
    </p:spTree>
    <p:extLst>
      <p:ext uri="{BB962C8B-B14F-4D97-AF65-F5344CB8AC3E}">
        <p14:creationId xmlns:p14="http://schemas.microsoft.com/office/powerpoint/2010/main" val="24215582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FD16-9B1A-82B4-EA52-1A0EBAE973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0DAB0A-186E-3BDC-D931-AE93BCBBFD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CFF551-C94A-81B6-2B10-7784C9D15598}"/>
              </a:ext>
            </a:extLst>
          </p:cNvPr>
          <p:cNvSpPr>
            <a:spLocks noGrp="1"/>
          </p:cNvSpPr>
          <p:nvPr>
            <p:ph type="body" idx="1"/>
          </p:nvPr>
        </p:nvSpPr>
        <p:spPr/>
        <p:txBody>
          <a:bodyPr/>
          <a:lstStyle/>
          <a:p>
            <a:r>
              <a:rPr lang="en-US" sz="1100"/>
              <a:t>¡Reflexiona sobre todo el proceso de aprendizaje!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486D45-3E74-4254-6133-ED90F773DB15}"/>
              </a:ext>
            </a:extLst>
          </p:cNvPr>
          <p:cNvSpPr>
            <a:spLocks noGrp="1"/>
          </p:cNvSpPr>
          <p:nvPr>
            <p:ph type="sldNum" sz="quarter" idx="5"/>
          </p:nvPr>
        </p:nvSpPr>
        <p:spPr/>
        <p:txBody>
          <a:bodyPr/>
          <a:lstStyle/>
          <a:p>
            <a:fld id="{D274D5D8-74C3-4A38-835E-EC8AAD529D29}" type="slidenum">
              <a:rPr lang="el-GR" smtClean="0"/>
              <a:t>106</a:t>
            </a:fld>
            <a:endParaRPr lang="el-GR"/>
          </a:p>
        </p:txBody>
      </p:sp>
    </p:spTree>
    <p:extLst>
      <p:ext uri="{BB962C8B-B14F-4D97-AF65-F5344CB8AC3E}">
        <p14:creationId xmlns:p14="http://schemas.microsoft.com/office/powerpoint/2010/main" val="23424013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107</a:t>
            </a:fld>
            <a:endParaRPr lang="el-GR"/>
          </a:p>
        </p:txBody>
      </p:sp>
    </p:spTree>
    <p:extLst>
      <p:ext uri="{BB962C8B-B14F-4D97-AF65-F5344CB8AC3E}">
        <p14:creationId xmlns:p14="http://schemas.microsoft.com/office/powerpoint/2010/main" val="26149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6C97-0C9A-3094-2279-84180F7945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B07997-AD90-A0C3-7272-6127652AFE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1A23ED-89AD-8051-FF9F-FD6FD4B2F6F1}"/>
              </a:ext>
            </a:extLst>
          </p:cNvPr>
          <p:cNvSpPr>
            <a:spLocks noGrp="1"/>
          </p:cNvSpPr>
          <p:nvPr>
            <p:ph type="body" idx="1"/>
          </p:nvPr>
        </p:nvSpPr>
        <p:spPr/>
        <p:txBody>
          <a:bodyPr/>
          <a:lstStyle/>
          <a:p>
            <a:r>
              <a:rPr lang="en-US" err="1"/>
              <a:t>El Programa</a:t>
            </a:r>
            <a:r>
              <a:rPr lang="en-US"/>
              <a:t> de Formación Online INSPIRE es un </a:t>
            </a:r>
            <a:r>
              <a:rPr lang="en-US" b="1"/>
              <a:t>Curso Profesional Abierto Online </a:t>
            </a:r>
            <a:r>
              <a:rPr lang="en-US"/>
              <a:t>(VOOC). </a:t>
            </a:r>
          </a:p>
          <a:p>
            <a:r>
              <a:rPr lang="en-US"/>
              <a:t>Está diseñado para el sector de las artes escénicas y se centra en la sostenibilidad, la digitalización, el espíritu emprendedor y la resiliencia. </a:t>
            </a:r>
          </a:p>
          <a:p>
            <a:endParaRPr lang="en-US"/>
          </a:p>
          <a:p>
            <a:r>
              <a:rPr lang="en-US"/>
              <a:t>Apoya </a:t>
            </a:r>
            <a:r>
              <a:rPr lang="en-US" b="1"/>
              <a:t>la certificación y las microcredenciales </a:t>
            </a:r>
            <a:r>
              <a:rPr lang="en-US"/>
              <a:t>alineadas con los marcos de la UE.</a:t>
            </a:r>
          </a:p>
          <a:p>
            <a:endParaRPr lang="en-US"/>
          </a:p>
          <a:p>
            <a:r>
              <a:rPr lang="en-US"/>
              <a:t>Consta de </a:t>
            </a:r>
            <a:r>
              <a:rPr lang="en-US" b="1"/>
              <a:t>cinco módulos </a:t>
            </a:r>
            <a:r>
              <a:rPr lang="en-US"/>
              <a:t>con los siguientes temas: </a:t>
            </a:r>
          </a:p>
          <a:p>
            <a:endParaRPr lang="de-AT"/>
          </a:p>
        </p:txBody>
      </p:sp>
      <p:sp>
        <p:nvSpPr>
          <p:cNvPr id="4" name="Foliennummernplatzhalter 3">
            <a:extLst>
              <a:ext uri="{FF2B5EF4-FFF2-40B4-BE49-F238E27FC236}">
                <a16:creationId xmlns:a16="http://schemas.microsoft.com/office/drawing/2014/main" id="{9138EC13-39CD-DF4C-C144-D99B6267FEF5}"/>
              </a:ext>
            </a:extLst>
          </p:cNvPr>
          <p:cNvSpPr>
            <a:spLocks noGrp="1"/>
          </p:cNvSpPr>
          <p:nvPr>
            <p:ph type="sldNum" sz="quarter" idx="5"/>
          </p:nvPr>
        </p:nvSpPr>
        <p:spPr/>
        <p:txBody>
          <a:bodyPr/>
          <a:lstStyle/>
          <a:p>
            <a:fld id="{D274D5D8-74C3-4A38-835E-EC8AAD529D29}" type="slidenum">
              <a:rPr lang="el-GR" smtClean="0"/>
              <a:t>11</a:t>
            </a:fld>
            <a:endParaRPr lang="el-GR"/>
          </a:p>
        </p:txBody>
      </p:sp>
    </p:spTree>
    <p:extLst>
      <p:ext uri="{BB962C8B-B14F-4D97-AF65-F5344CB8AC3E}">
        <p14:creationId xmlns:p14="http://schemas.microsoft.com/office/powerpoint/2010/main" val="408486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b="0">
                <a:latin typeface="Calibri" panose="020F0502020204030204" pitchFamily="34" charset="0"/>
                <a:ea typeface="Calibri" panose="020F0502020204030204" pitchFamily="34" charset="0"/>
                <a:cs typeface="Calibri" panose="020F0502020204030204" pitchFamily="34" charset="0"/>
              </a:rPr>
              <a:t>Estos </a:t>
            </a:r>
            <a:r>
              <a:rPr lang="de-AT" sz="1100" b="0" err="1">
                <a:latin typeface="Calibri" panose="020F0502020204030204" pitchFamily="34" charset="0"/>
                <a:ea typeface="Calibri" panose="020F0502020204030204" pitchFamily="34" charset="0"/>
                <a:cs typeface="Calibri" panose="020F0502020204030204" pitchFamily="34" charset="0"/>
              </a:rPr>
              <a:t>son los cinco </a:t>
            </a:r>
            <a:r>
              <a:rPr lang="de-AT" sz="1100" b="0">
                <a:latin typeface="Calibri" panose="020F0502020204030204" pitchFamily="34" charset="0"/>
                <a:ea typeface="Calibri" panose="020F0502020204030204" pitchFamily="34" charset="0"/>
                <a:cs typeface="Calibri" panose="020F0502020204030204" pitchFamily="34" charset="0"/>
              </a:rPr>
              <a:t>módulos </a:t>
            </a:r>
            <a:r>
              <a:rPr lang="de-AT" sz="1100" b="0" err="1">
                <a:latin typeface="Calibri" panose="020F0502020204030204" pitchFamily="34" charset="0"/>
                <a:ea typeface="Calibri" panose="020F0502020204030204" pitchFamily="34" charset="0"/>
                <a:cs typeface="Calibri" panose="020F0502020204030204" pitchFamily="34" charset="0"/>
              </a:rPr>
              <a:t>del </a:t>
            </a:r>
            <a:r>
              <a:rPr lang="de-AT" sz="1100" b="0">
                <a:latin typeface="Calibri" panose="020F0502020204030204" pitchFamily="34" charset="0"/>
                <a:ea typeface="Calibri" panose="020F0502020204030204" pitchFamily="34" charset="0"/>
                <a:cs typeface="Calibri" panose="020F0502020204030204" pitchFamily="34" charset="0"/>
              </a:rPr>
              <a:t>programa de formación en línea INSPIRE: </a:t>
            </a:r>
          </a:p>
          <a:p>
            <a:pPr lvl="0"/>
            <a:endParaRPr lang="en-GB" sz="1100" b="0">
              <a:latin typeface="Calibri" panose="020F0502020204030204" pitchFamily="34" charset="0"/>
              <a:ea typeface="Calibri" panose="020F0502020204030204" pitchFamily="34" charset="0"/>
              <a:cs typeface="Calibri" panose="020F0502020204030204" pitchFamily="34" charset="0"/>
            </a:endParaRPr>
          </a:p>
          <a:p>
            <a:pPr lvl="0"/>
            <a:r>
              <a:rPr lang="en-GB" sz="1100" b="0">
                <a:latin typeface="Calibri" panose="020F0502020204030204" pitchFamily="34" charset="0"/>
                <a:ea typeface="Calibri" panose="020F0502020204030204" pitchFamily="34" charset="0"/>
                <a:cs typeface="Calibri" panose="020F0502020204030204" pitchFamily="34" charset="0"/>
              </a:rPr>
              <a:t>Módulo 1:  Sostenibilidad en el sector de las artes escénicas </a:t>
            </a:r>
            <a:endParaRPr lang="de-AT" sz="1100" b="0">
              <a:latin typeface="Calibri" panose="020F0502020204030204" pitchFamily="34" charset="0"/>
              <a:ea typeface="Calibri" panose="020F0502020204030204" pitchFamily="34" charset="0"/>
              <a:cs typeface="Calibri" panose="020F0502020204030204" pitchFamily="34" charset="0"/>
            </a:endParaRPr>
          </a:p>
          <a:p>
            <a:pPr lvl="0"/>
            <a:r>
              <a:rPr lang="en-GB" sz="1100" b="0">
                <a:latin typeface="Calibri" panose="020F0502020204030204" pitchFamily="34" charset="0"/>
                <a:ea typeface="Calibri" panose="020F0502020204030204" pitchFamily="34" charset="0"/>
                <a:cs typeface="Calibri" panose="020F0502020204030204" pitchFamily="34" charset="0"/>
              </a:rPr>
              <a:t>Módulo 2: Creación de producciones sostenibles y gestión de espacios sostenibles para las artes escénicas</a:t>
            </a:r>
            <a:endParaRPr lang="de-AT" sz="1100" b="0">
              <a:latin typeface="Calibri" panose="020F0502020204030204" pitchFamily="34" charset="0"/>
              <a:ea typeface="Calibri" panose="020F0502020204030204" pitchFamily="34" charset="0"/>
              <a:cs typeface="Calibri" panose="020F0502020204030204" pitchFamily="34" charset="0"/>
            </a:endParaRPr>
          </a:p>
          <a:p>
            <a:pPr lvl="0"/>
            <a:r>
              <a:rPr lang="en-GB" sz="1100" b="0">
                <a:latin typeface="Calibri" panose="020F0502020204030204" pitchFamily="34" charset="0"/>
                <a:ea typeface="Calibri" panose="020F0502020204030204" pitchFamily="34" charset="0"/>
                <a:cs typeface="Calibri" panose="020F0502020204030204" pitchFamily="34" charset="0"/>
              </a:rPr>
              <a:t>Módulo 3: Digitalización del sector de las artes escénicas</a:t>
            </a:r>
            <a:endParaRPr lang="de-AT" sz="1100" b="0">
              <a:latin typeface="Calibri" panose="020F0502020204030204" pitchFamily="34" charset="0"/>
              <a:ea typeface="Calibri" panose="020F0502020204030204" pitchFamily="34" charset="0"/>
              <a:cs typeface="Calibri" panose="020F0502020204030204" pitchFamily="34" charset="0"/>
            </a:endParaRPr>
          </a:p>
          <a:p>
            <a:pPr lvl="0"/>
            <a:r>
              <a:rPr lang="en-GB" sz="1100" b="0">
                <a:latin typeface="Calibri" panose="020F0502020204030204" pitchFamily="34" charset="0"/>
                <a:ea typeface="Calibri" panose="020F0502020204030204" pitchFamily="34" charset="0"/>
                <a:cs typeface="Calibri" panose="020F0502020204030204" pitchFamily="34" charset="0"/>
              </a:rPr>
              <a:t>Módulo 4: Habilidades empresariales esenciales para el sector de las artes escénicas </a:t>
            </a:r>
            <a:endParaRPr lang="de-AT" sz="1100" b="0">
              <a:latin typeface="Calibri" panose="020F0502020204030204" pitchFamily="34" charset="0"/>
              <a:ea typeface="Calibri" panose="020F0502020204030204" pitchFamily="34" charset="0"/>
              <a:cs typeface="Calibri" panose="020F0502020204030204" pitchFamily="34" charset="0"/>
            </a:endParaRPr>
          </a:p>
          <a:p>
            <a:pPr lvl="0"/>
            <a:r>
              <a:rPr lang="en-GB" sz="1100" b="0">
                <a:latin typeface="Calibri" panose="020F0502020204030204" pitchFamily="34" charset="0"/>
                <a:ea typeface="Calibri" panose="020F0502020204030204" pitchFamily="34" charset="0"/>
                <a:cs typeface="Calibri" panose="020F0502020204030204" pitchFamily="34" charset="0"/>
              </a:rPr>
              <a:t>Módulo 5: Habilidades esenciales de gestión de personas y resiliencia para el sector de las artes escénicas</a:t>
            </a:r>
            <a:endParaRPr lang="de-AT" sz="1100" b="0">
              <a:latin typeface="Calibri" panose="020F0502020204030204" pitchFamily="34" charset="0"/>
              <a:ea typeface="Calibri" panose="020F0502020204030204" pitchFamily="34" charset="0"/>
              <a:cs typeface="Calibri" panose="020F0502020204030204" pitchFamily="34" charset="0"/>
            </a:endParaRPr>
          </a:p>
          <a:p>
            <a:endParaRPr lang="de-AT" sz="1100" b="0">
              <a:latin typeface="Calibri" panose="020F0502020204030204" pitchFamily="34" charset="0"/>
              <a:ea typeface="Calibri" panose="020F0502020204030204" pitchFamily="34" charset="0"/>
              <a:cs typeface="Calibri" panose="020F0502020204030204" pitchFamily="34" charset="0"/>
            </a:endParaRPr>
          </a:p>
          <a:p>
            <a:endParaRPr lang="de-AT" sz="1100" b="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Cada módulo requiere</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25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horas de aprendizaje básico </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ofrece</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10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horas de aprendizaje ampliado</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opcional en forma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de actividades basadas en proyectos </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materiales de lectura </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aprendizaje </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adicionales.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El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curso completo tiene una duración de</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185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horas </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de-AT"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otorga</a:t>
            </a:r>
            <a:r>
              <a:rPr lang="de-AT"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5 créditos ECTS. </a:t>
            </a:r>
            <a:endParaRPr lang="de-AT" sz="1100" b="0" i="0">
              <a:latin typeface="Calibri" panose="020F0502020204030204" pitchFamily="34" charset="0"/>
              <a:ea typeface="Calibri" panose="020F0502020204030204" pitchFamily="34" charset="0"/>
              <a:cs typeface="Calibri" panose="020F0502020204030204" pitchFamily="34" charset="0"/>
            </a:endParaRPr>
          </a:p>
          <a:p>
            <a:endParaRPr lang="de-AT" sz="1100" b="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B4634F03-915F-446A-BCF8-36FEA9111F26}" type="slidenum">
              <a:rPr lang="de-AT" smtClean="0"/>
              <a:t>12</a:t>
            </a:fld>
            <a:endParaRPr lang="de-AT"/>
          </a:p>
        </p:txBody>
      </p:sp>
    </p:spTree>
    <p:extLst>
      <p:ext uri="{BB962C8B-B14F-4D97-AF65-F5344CB8AC3E}">
        <p14:creationId xmlns:p14="http://schemas.microsoft.com/office/powerpoint/2010/main" val="204804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64F1-6D0A-EADD-B800-BCD9D244C5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F582AE-3F3B-9085-CFA9-91FFF6E0E3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F2D36D-8ED2-B145-98D3-A0992610B1E6}"/>
              </a:ext>
            </a:extLst>
          </p:cNvPr>
          <p:cNvSpPr>
            <a:spLocks noGrp="1"/>
          </p:cNvSpPr>
          <p:nvPr>
            <p:ph type="body" idx="1"/>
          </p:nvPr>
        </p:nvSpPr>
        <p:spPr/>
        <p:txBody>
          <a:bodyPr/>
          <a:lstStyle/>
          <a:p>
            <a:r>
              <a:rPr lang="en-US"/>
              <a:t>Cada módulo que acabamos de presentar es como un minicurso, compuesto por </a:t>
            </a:r>
            <a:r>
              <a:rPr lang="en-US" b="1"/>
              <a:t>entre 6 y 7 lecciones.</a:t>
            </a:r>
          </a:p>
          <a:p>
            <a:endParaRPr lang="en-US"/>
          </a:p>
          <a:p>
            <a:r>
              <a:rPr lang="en-US" b="1"/>
              <a:t>Cada lección </a:t>
            </a:r>
            <a:r>
              <a:rPr lang="en-US"/>
              <a:t>explora un tema específico y se divide en </a:t>
            </a:r>
            <a:r>
              <a:rPr lang="en-US" b="1"/>
              <a:t>unidades.</a:t>
            </a:r>
          </a:p>
          <a:p>
            <a:endParaRPr lang="en-US"/>
          </a:p>
          <a:p>
            <a:r>
              <a:rPr lang="en-US" b="1"/>
              <a:t>Las unidades </a:t>
            </a:r>
            <a:r>
              <a:rPr lang="en-US"/>
              <a:t>son las páginas de aprendizaje principales con las que interactuarás. Contienen varios </a:t>
            </a:r>
            <a:r>
              <a:rPr lang="en-US" b="1"/>
              <a:t>componentes</a:t>
            </a:r>
            <a:r>
              <a:rPr lang="en-US"/>
              <a:t>, tales como:</a:t>
            </a:r>
          </a:p>
          <a:p>
            <a:pPr marL="171450" indent="-171450">
              <a:buFont typeface="Arial" panose="020B0604020202020204" pitchFamily="34" charset="0"/>
              <a:buChar char="•"/>
            </a:pPr>
            <a:r>
              <a:rPr lang="en-US"/>
              <a:t>Explicaciones de texto</a:t>
            </a:r>
          </a:p>
          <a:p>
            <a:pPr marL="171450" indent="-171450">
              <a:buFont typeface="Arial" panose="020B0604020202020204" pitchFamily="34" charset="0"/>
              <a:buChar char="•"/>
            </a:pPr>
            <a:r>
              <a:rPr lang="en-US"/>
              <a:t>Documentos descargables</a:t>
            </a:r>
          </a:p>
          <a:p>
            <a:pPr marL="171450" indent="-171450">
              <a:buFont typeface="Arial" panose="020B0604020202020204" pitchFamily="34" charset="0"/>
              <a:buChar char="•"/>
            </a:pPr>
            <a:r>
              <a:rPr lang="en-US"/>
              <a:t>Vídeos instructivos</a:t>
            </a:r>
          </a:p>
          <a:p>
            <a:pPr marL="171450" indent="-171450">
              <a:buFont typeface="Arial" panose="020B0604020202020204" pitchFamily="34" charset="0"/>
              <a:buChar char="•"/>
            </a:pPr>
            <a:r>
              <a:rPr lang="en-US"/>
              <a:t>Clips de audio</a:t>
            </a:r>
          </a:p>
          <a:p>
            <a:pPr marL="171450" indent="-171450">
              <a:buFont typeface="Arial" panose="020B0604020202020204" pitchFamily="34" charset="0"/>
              <a:buChar char="•"/>
            </a:pPr>
            <a:r>
              <a:rPr lang="en-US"/>
              <a:t>Hipervínculos a recursos externos</a:t>
            </a:r>
            <a:endParaRPr lang="de-AT"/>
          </a:p>
        </p:txBody>
      </p:sp>
      <p:sp>
        <p:nvSpPr>
          <p:cNvPr id="4" name="Foliennummernplatzhalter 3">
            <a:extLst>
              <a:ext uri="{FF2B5EF4-FFF2-40B4-BE49-F238E27FC236}">
                <a16:creationId xmlns:a16="http://schemas.microsoft.com/office/drawing/2014/main" id="{A7433906-7D2A-4F19-044E-3C63A20E3C1A}"/>
              </a:ext>
            </a:extLst>
          </p:cNvPr>
          <p:cNvSpPr>
            <a:spLocks noGrp="1"/>
          </p:cNvSpPr>
          <p:nvPr>
            <p:ph type="sldNum" sz="quarter" idx="5"/>
          </p:nvPr>
        </p:nvSpPr>
        <p:spPr/>
        <p:txBody>
          <a:bodyPr/>
          <a:lstStyle/>
          <a:p>
            <a:fld id="{D274D5D8-74C3-4A38-835E-EC8AAD529D29}" type="slidenum">
              <a:rPr lang="el-GR" smtClean="0"/>
              <a:t>13</a:t>
            </a:fld>
            <a:endParaRPr lang="el-GR"/>
          </a:p>
        </p:txBody>
      </p:sp>
    </p:spTree>
    <p:extLst>
      <p:ext uri="{BB962C8B-B14F-4D97-AF65-F5344CB8AC3E}">
        <p14:creationId xmlns:p14="http://schemas.microsoft.com/office/powerpoint/2010/main" val="401827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En el módulo 1, comenzaremos explorando los fundamentos conceptuales de la sostenibilidad tal y como se aplican a las artes escénicas. Nuestro objetivo es desarrollar una comprensión sólida de los temas medioambientales y normativos clave que influyen en el funcionamiento actual de las producciones y los recintos.</a:t>
            </a:r>
          </a:p>
          <a:p>
            <a:endParaRPr lang="en-US"/>
          </a:p>
          <a:p>
            <a:r>
              <a:rPr lang="en-US"/>
              <a:t>Analizaremos los principales retos globales, como el cambio climático, y examinaremos cómo conceptos como la eficiencia energética, la gestión de recursos y las normativas de sostenibilidad están cobrando cada vez más relevancia en nuestro sector. Estos temas no solo son importantes en teoría, sino que afectan directamente a la forma en que planificamos, producimos y gestionamos el trabajo artístico.</a:t>
            </a:r>
          </a:p>
          <a:p>
            <a:endParaRPr lang="en-US"/>
          </a:p>
          <a:p>
            <a:r>
              <a:rPr lang="en-US"/>
              <a:t>Este módulo está diseñado para sentar las bases de las aplicaciones más prácticas que encontrarás en módulos posteriores. Al final de esta sección, deberías ser capaz de interpretar los retos de la sostenibilidad y empezar a pensar en cómo abordarlos en tu propio contexto profesional.</a:t>
            </a:r>
          </a:p>
          <a:p>
            <a:endParaRPr lang="en-US"/>
          </a:p>
          <a:p>
            <a:r>
              <a:rPr lang="en-US"/>
              <a:t>El módulo se estructura en siete lecciones, cada una de las cuales se centra en un aspecto específico de la sostenibilidad en las artes escénicas. Pasaremos de conceptos generales a estrategias más específicas, preparándote para aplicar lo que aprendas en situaciones reales.</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14</a:t>
            </a:fld>
            <a:endParaRPr lang="el-GR"/>
          </a:p>
        </p:txBody>
      </p:sp>
    </p:spTree>
    <p:extLst>
      <p:ext uri="{BB962C8B-B14F-4D97-AF65-F5344CB8AC3E}">
        <p14:creationId xmlns:p14="http://schemas.microsoft.com/office/powerpoint/2010/main" val="304502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En el módulo 2, cambiamos nuestro enfoque de los conceptos fundamentales a la aplicación práctica de la sostenibilidad en las artes escénicas. Nuestro objetivo es dotarle de los conocimientos, habilidades y actitudes necesarios para integrar la sostenibilidad en todas las etapas de sus producciones y operaciones en los recintos.</a:t>
            </a:r>
          </a:p>
          <a:p>
            <a:endParaRPr lang="en-US"/>
          </a:p>
          <a:p>
            <a:r>
              <a:rPr lang="en-US"/>
              <a:t>Comenzaremos explorando los principios de la ecología operativa, es decir, comprendiendo cómo los recintos de artes escénicas consumen energía, gestionan el agua y mantienen la calidad del aire. Aprenderás a evaluar la eficiencia energética e identificar oportunidades para mejorar el rendimiento medioambiental de tus instalaciones.</a:t>
            </a:r>
          </a:p>
          <a:p>
            <a:endParaRPr lang="en-US"/>
          </a:p>
          <a:p>
            <a:r>
              <a:rPr lang="en-US"/>
              <a:t>Una parte importante de este módulo está dedicada a la planificación de producciones respetuosas con el medio ambiente. Veremos cómo optimizar el uso de los recursos, seleccionar materiales sostenibles y adoptar prácticas responsables con el medio ambiente a lo largo de todo el ciclo de vida de la producción. También se analizará cómo involucrar a las partes interesadas, incluido el público, en los esfuerzos de sostenibilidad.</a:t>
            </a:r>
          </a:p>
          <a:p>
            <a:endParaRPr lang="en-US"/>
          </a:p>
          <a:p>
            <a:r>
              <a:rPr lang="en-US"/>
              <a:t>A lo largo del módulo, utilizaremos estudios de casos, ejemplos prácticos y mejores prácticas para ayudarte a aplicar lo que aprendas. Al final, estarás mejor preparado para liderar iniciativas de sostenibilidad en tu propio trabajo, en consonancia con los estándares del sector y los objetivos medioambientales.</a:t>
            </a:r>
          </a:p>
          <a:p>
            <a:endParaRPr lang="en-US"/>
          </a:p>
          <a:p>
            <a:r>
              <a:rPr lang="en-US"/>
              <a:t>Este módulo incluye siete lecciones, cada una de las cuales se centra en un aspecto específico de la producción sostenible y la gestión de recintos. </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15</a:t>
            </a:fld>
            <a:endParaRPr lang="el-GR"/>
          </a:p>
        </p:txBody>
      </p:sp>
    </p:spTree>
    <p:extLst>
      <p:ext uri="{BB962C8B-B14F-4D97-AF65-F5344CB8AC3E}">
        <p14:creationId xmlns:p14="http://schemas.microsoft.com/office/powerpoint/2010/main" val="8597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a:solidFill>
                  <a:schemeClr val="tx1"/>
                </a:solidFill>
                <a:effectLst/>
                <a:latin typeface="+mn-lt"/>
                <a:ea typeface="+mn-ea"/>
                <a:cs typeface="+mn-cs"/>
              </a:rPr>
              <a:t>En el módulo 3 nos centramos en la creciente importancia de </a:t>
            </a:r>
            <a:r>
              <a:rPr lang="en-GB" sz="1200" b="1" i="0" kern="1200" noProof="0">
                <a:solidFill>
                  <a:schemeClr val="tx1"/>
                </a:solidFill>
                <a:effectLst/>
                <a:latin typeface="+mn-lt"/>
                <a:ea typeface="+mn-ea"/>
                <a:cs typeface="+mn-cs"/>
              </a:rPr>
              <a:t>la digitalización </a:t>
            </a:r>
            <a:r>
              <a:rPr lang="en-GB" sz="1200" b="0" i="0" kern="1200" noProof="0">
                <a:solidFill>
                  <a:schemeClr val="tx1"/>
                </a:solidFill>
                <a:effectLst/>
                <a:latin typeface="+mn-lt"/>
                <a:ea typeface="+mn-ea"/>
                <a:cs typeface="+mn-cs"/>
              </a:rPr>
              <a:t>en las artes escénicas. A medida que el sector evoluciona, las herramientas y las infraestructuras digitales se están volviendo esenciales, no solo para la producción creativa, sino también para la gestión organizativa y la participación del público.</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Este módulo está diseñado para ayudarte a comprender cómo se puede implementar estratégicamente la digitalización en tu trabajo. Exploraremos cómo crear un </a:t>
            </a:r>
            <a:r>
              <a:rPr lang="en-GB" sz="1200" b="1" i="0" kern="1200" noProof="0">
                <a:solidFill>
                  <a:schemeClr val="tx1"/>
                </a:solidFill>
                <a:effectLst/>
                <a:latin typeface="+mn-lt"/>
                <a:ea typeface="+mn-ea"/>
                <a:cs typeface="+mn-cs"/>
              </a:rPr>
              <a:t>entorno de trabajo digital seguro</a:t>
            </a:r>
            <a:r>
              <a:rPr lang="en-GB" sz="1200" b="0" i="0" kern="1200" noProof="0">
                <a:solidFill>
                  <a:schemeClr val="tx1"/>
                </a:solidFill>
                <a:effectLst/>
                <a:latin typeface="+mn-lt"/>
                <a:ea typeface="+mn-ea"/>
                <a:cs typeface="+mn-cs"/>
              </a:rPr>
              <a:t>, cómo gestionar las relaciones con </a:t>
            </a:r>
            <a:r>
              <a:rPr lang="en-GB" sz="1200" b="1" i="0" kern="1200" noProof="0">
                <a:solidFill>
                  <a:schemeClr val="tx1"/>
                </a:solidFill>
                <a:effectLst/>
                <a:latin typeface="+mn-lt"/>
                <a:ea typeface="+mn-ea"/>
                <a:cs typeface="+mn-cs"/>
              </a:rPr>
              <a:t>proveedores digitales externos </a:t>
            </a:r>
            <a:r>
              <a:rPr lang="en-GB" sz="1200" b="0" i="0" kern="1200" noProof="0">
                <a:solidFill>
                  <a:schemeClr val="tx1"/>
                </a:solidFill>
                <a:effectLst/>
                <a:latin typeface="+mn-lt"/>
                <a:ea typeface="+mn-ea"/>
                <a:cs typeface="+mn-cs"/>
              </a:rPr>
              <a:t>y cómo </a:t>
            </a:r>
            <a:r>
              <a:rPr lang="en-GB" sz="1200" b="1" i="0" kern="1200" noProof="0">
                <a:solidFill>
                  <a:schemeClr val="tx1"/>
                </a:solidFill>
                <a:effectLst/>
                <a:latin typeface="+mn-lt"/>
                <a:ea typeface="+mn-ea"/>
                <a:cs typeface="+mn-cs"/>
              </a:rPr>
              <a:t>desarrollar políticas digitales </a:t>
            </a:r>
            <a:r>
              <a:rPr lang="en-GB" sz="1200" b="0" i="0" kern="1200" noProof="0">
                <a:solidFill>
                  <a:schemeClr val="tx1"/>
                </a:solidFill>
                <a:effectLst/>
                <a:latin typeface="+mn-lt"/>
                <a:ea typeface="+mn-ea"/>
                <a:cs typeface="+mn-cs"/>
              </a:rPr>
              <a:t>que apoyen la sostenibilidad y la innovación a largo plazo.</a:t>
            </a:r>
          </a:p>
          <a:p>
            <a:r>
              <a:rPr lang="en-GB" sz="1200" b="0" i="0" kern="1200" noProof="0">
                <a:solidFill>
                  <a:schemeClr val="tx1"/>
                </a:solidFill>
                <a:effectLst/>
                <a:latin typeface="+mn-lt"/>
                <a:ea typeface="+mn-ea"/>
                <a:cs typeface="+mn-cs"/>
              </a:rPr>
              <a:t>También aprenderás sobre </a:t>
            </a:r>
            <a:r>
              <a:rPr lang="en-GB" sz="1200" b="1" i="0" kern="1200" noProof="0">
                <a:solidFill>
                  <a:schemeClr val="tx1"/>
                </a:solidFill>
                <a:effectLst/>
                <a:latin typeface="+mn-lt"/>
                <a:ea typeface="+mn-ea"/>
                <a:cs typeface="+mn-cs"/>
              </a:rPr>
              <a:t>prácticas de archivo</a:t>
            </a:r>
            <a:r>
              <a:rPr lang="en-GB" sz="1200" b="0" i="0" kern="1200" noProof="0">
                <a:solidFill>
                  <a:schemeClr val="tx1"/>
                </a:solidFill>
                <a:effectLst/>
                <a:latin typeface="+mn-lt"/>
                <a:ea typeface="+mn-ea"/>
                <a:cs typeface="+mn-cs"/>
              </a:rPr>
              <a:t>, la </a:t>
            </a:r>
            <a:r>
              <a:rPr lang="en-GB" sz="1200" b="1" i="0" kern="1200" noProof="0">
                <a:solidFill>
                  <a:schemeClr val="tx1"/>
                </a:solidFill>
                <a:effectLst/>
                <a:latin typeface="+mn-lt"/>
                <a:ea typeface="+mn-ea"/>
                <a:cs typeface="+mn-cs"/>
              </a:rPr>
              <a:t>visión digital</a:t>
            </a:r>
            <a:r>
              <a:rPr lang="en-GB" sz="1200" b="0" i="0" kern="1200" noProof="0">
                <a:solidFill>
                  <a:schemeClr val="tx1"/>
                </a:solidFill>
                <a:effectLst/>
                <a:latin typeface="+mn-lt"/>
                <a:ea typeface="+mn-ea"/>
                <a:cs typeface="+mn-cs"/>
              </a:rPr>
              <a:t> más amplia para las organizaciones artísticas y cómo gestionar eficazmente </a:t>
            </a:r>
            <a:r>
              <a:rPr lang="en-GB" sz="1200" b="1" i="0" kern="1200" noProof="0">
                <a:solidFill>
                  <a:schemeClr val="tx1"/>
                </a:solidFill>
                <a:effectLst/>
                <a:latin typeface="+mn-lt"/>
                <a:ea typeface="+mn-ea"/>
                <a:cs typeface="+mn-cs"/>
              </a:rPr>
              <a:t>la infraestructura y los dispositivos digitales</a:t>
            </a:r>
            <a:r>
              <a:rPr lang="en-GB" sz="1200" b="0" i="0" kern="1200" noProof="0">
                <a:solidFill>
                  <a:schemeClr val="tx1"/>
                </a:solidFill>
                <a:effectLst/>
                <a:latin typeface="+mn-lt"/>
                <a:ea typeface="+mn-ea"/>
                <a:cs typeface="+mn-cs"/>
              </a:rPr>
              <a:t>. Estos temas son especialmente relevantes para quienes se dedican a la planificación de la producción, la gestión de salas o la creación de contenidos digitales.</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Al finalizar este módulo, estarás preparado para contribuir a las iniciativas de transformación digital dentro de tu organización, utilizando herramientas TIC para apoyar tanto la producción sostenible como los proyectos de aprendizaje digital.</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El módulo incluye </a:t>
            </a:r>
            <a:r>
              <a:rPr lang="en-GB" sz="1200" b="1" i="0" kern="1200" noProof="0">
                <a:solidFill>
                  <a:schemeClr val="tx1"/>
                </a:solidFill>
                <a:effectLst/>
                <a:latin typeface="+mn-lt"/>
                <a:ea typeface="+mn-ea"/>
                <a:cs typeface="+mn-cs"/>
              </a:rPr>
              <a:t>seis lecciones</a:t>
            </a:r>
            <a:r>
              <a:rPr lang="en-GB" sz="1200" b="0" i="0" kern="1200" noProof="0">
                <a:solidFill>
                  <a:schemeClr val="tx1"/>
                </a:solidFill>
                <a:effectLst/>
                <a:latin typeface="+mn-lt"/>
                <a:ea typeface="+mn-ea"/>
                <a:cs typeface="+mn-cs"/>
              </a:rPr>
              <a:t>, cada una de las cuales se centra en un aspecto clave de la digitalización en las artes escénicas. </a:t>
            </a:r>
            <a:endParaRPr lang="en-GB" noProof="0"/>
          </a:p>
        </p:txBody>
      </p:sp>
      <p:sp>
        <p:nvSpPr>
          <p:cNvPr id="4" name="Foliennummernplatzhalter 3"/>
          <p:cNvSpPr>
            <a:spLocks noGrp="1"/>
          </p:cNvSpPr>
          <p:nvPr>
            <p:ph type="sldNum" sz="quarter" idx="5"/>
          </p:nvPr>
        </p:nvSpPr>
        <p:spPr/>
        <p:txBody>
          <a:bodyPr/>
          <a:lstStyle/>
          <a:p>
            <a:fld id="{D274D5D8-74C3-4A38-835E-EC8AAD529D29}" type="slidenum">
              <a:rPr lang="el-GR" smtClean="0"/>
              <a:t>16</a:t>
            </a:fld>
            <a:endParaRPr lang="el-GR"/>
          </a:p>
        </p:txBody>
      </p:sp>
    </p:spTree>
    <p:extLst>
      <p:ext uri="{BB962C8B-B14F-4D97-AF65-F5344CB8AC3E}">
        <p14:creationId xmlns:p14="http://schemas.microsoft.com/office/powerpoint/2010/main" val="2853419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El módulo 4 se centra en desarrollar la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mentalidad emprendedora y las habilidades empresariales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necesarias para prosperar en el sector de las artes escénicas. Tanto si trabajas de forma independiente, dentro de una </a:t>
            </a:r>
            <a:r>
              <a:rPr lang="en-US"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organización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o liderando una iniciativa creativa, es esencial comprender cómo pensar estratégicamente y gestionar con eficacia.</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Comenzaremos explorando diferentes formas de emprendimiento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—emprendimiento, intraemprendimiento y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solopreneurship— y cómo se aplican a las artes. A partir de ahí, nos sumergiremos en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el pensamiento creativo</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 planificación empresarial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las prácticas de gestión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adaptadas a la dinámica única de las artes escénicas.</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Un tema clave a lo largo de este módulo es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 sostenibilidad en los negocios</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Aprenderás a integrar la responsabilidad medioambiental y social en tus estrategias, haciendo que tu trabajo no solo sea viable, sino también impactante.</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También abordaremos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los fundamentos del marketing</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ayudándote a comprender cómo atraer al público y ampliar tu alcance. Por último, veremos cómo gestionar tu propio crecimiento como emprendedor, incluyendo los siguientes pasos para el desarrollo profesional.</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Este módulo incluye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siete lecciones</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cada una de ellas diseñada para desarrollar tu confianza y competencia como líder e innovador en las artes escénicas. </a:t>
            </a:r>
          </a:p>
          <a:p>
            <a:endParaRPr lang="de-AT" sz="110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17</a:t>
            </a:fld>
            <a:endParaRPr lang="el-GR"/>
          </a:p>
        </p:txBody>
      </p:sp>
    </p:spTree>
    <p:extLst>
      <p:ext uri="{BB962C8B-B14F-4D97-AF65-F5344CB8AC3E}">
        <p14:creationId xmlns:p14="http://schemas.microsoft.com/office/powerpoint/2010/main" val="209497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En este último módulo, centramos nuestra atención en la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dimensión humana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del trabajo en las artes escénicas. Más allá de las habilidades técnicas y creativas, el éxito en este sector también depende de nuestra capacidad para comunicarnos, colaborar, liderar y adaptarnos al cambio.</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Este módulo está diseñado para ayudarte a desarrollar las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habilidades sociales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necesarias para crear entornos de trabajo respetuosos, seguros e inclusivos. Exploraremos cómo gestionar equipos de forma eficaz, resolver conflictos y fomentar la empatía y la inteligencia emocional en entornos profesionales.</a:t>
            </a: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También examinarás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las dinámicas de poder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aprenderás a promover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 igualdad, la diversidad y la inclusión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en tu trabajo. Nos centraremos especialmente en cultivar una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mentalidad de aprendizaje permanente</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esencial para mantener la resiliencia y la capacidad de adaptación en un sector que cambia rápidamente.</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Hablaremos del liderazgo y el intraemprendimiento, y de cómo afrontar la complejidad y la incertidumbre con confianza. Por último, veremos cómo estas habilidades sociales pueden transferirse a diferentes funciones y contextos, lo que te convertirá en un profesional más versátil e influyente.</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Este módulo incluye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siete lecciones</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cada una de las cuales ofrece estrategias prácticas y reflexiones para apoyar su crecimiento personal y profesional. </a:t>
            </a:r>
          </a:p>
          <a:p>
            <a:endParaRPr lang="de-AT" sz="110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18</a:t>
            </a:fld>
            <a:endParaRPr lang="el-GR"/>
          </a:p>
        </p:txBody>
      </p:sp>
    </p:spTree>
    <p:extLst>
      <p:ext uri="{BB962C8B-B14F-4D97-AF65-F5344CB8AC3E}">
        <p14:creationId xmlns:p14="http://schemas.microsoft.com/office/powerpoint/2010/main" val="297502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D763A-A5C2-047C-578A-F5E951373B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8CB459-CDFB-4F89-3619-A4FA0DEA25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50C7534-73D5-DF9A-2B9D-75D4D249E73D}"/>
              </a:ext>
            </a:extLst>
          </p:cNvPr>
          <p:cNvSpPr>
            <a:spLocks noGrp="1"/>
          </p:cNvSpPr>
          <p:nvPr>
            <p:ph type="body" idx="1"/>
          </p:nvPr>
        </p:nvSpPr>
        <p:spPr/>
        <p:txBody>
          <a:bodyPr/>
          <a:lstStyle/>
          <a:p>
            <a:r>
              <a:rPr lang="de-AT"/>
              <a:t>¿</a:t>
            </a:r>
            <a:r>
              <a:rPr lang="de-AT" err="1"/>
              <a:t>Tienes alguna pregunta o comentario sobre los</a:t>
            </a:r>
            <a:r>
              <a:rPr lang="de-AT"/>
              <a:t> 5 módulos </a:t>
            </a:r>
            <a:r>
              <a:rPr lang="de-AT" err="1"/>
              <a:t>que hemos presentado</a:t>
            </a:r>
            <a:r>
              <a:rPr lang="de-AT"/>
              <a:t>?</a:t>
            </a:r>
          </a:p>
          <a:p>
            <a:endParaRPr lang="de-AT"/>
          </a:p>
        </p:txBody>
      </p:sp>
      <p:sp>
        <p:nvSpPr>
          <p:cNvPr id="4" name="Foliennummernplatzhalter 3">
            <a:extLst>
              <a:ext uri="{FF2B5EF4-FFF2-40B4-BE49-F238E27FC236}">
                <a16:creationId xmlns:a16="http://schemas.microsoft.com/office/drawing/2014/main" id="{E97BEE52-F2CF-94C2-53F9-B15C0B25EAE6}"/>
              </a:ext>
            </a:extLst>
          </p:cNvPr>
          <p:cNvSpPr>
            <a:spLocks noGrp="1"/>
          </p:cNvSpPr>
          <p:nvPr>
            <p:ph type="sldNum" sz="quarter" idx="5"/>
          </p:nvPr>
        </p:nvSpPr>
        <p:spPr/>
        <p:txBody>
          <a:bodyPr/>
          <a:lstStyle/>
          <a:p>
            <a:fld id="{D274D5D8-74C3-4A38-835E-EC8AAD529D29}" type="slidenum">
              <a:rPr lang="el-GR" smtClean="0"/>
              <a:t>19</a:t>
            </a:fld>
            <a:endParaRPr lang="el-GR"/>
          </a:p>
        </p:txBody>
      </p:sp>
    </p:spTree>
    <p:extLst>
      <p:ext uri="{BB962C8B-B14F-4D97-AF65-F5344CB8AC3E}">
        <p14:creationId xmlns:p14="http://schemas.microsoft.com/office/powerpoint/2010/main" val="37683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a:latin typeface="Calibri" panose="020F0502020204030204" pitchFamily="34" charset="0"/>
                <a:ea typeface="Calibri" panose="020F0502020204030204" pitchFamily="34" charset="0"/>
                <a:cs typeface="Calibri" panose="020F0502020204030204" pitchFamily="34" charset="0"/>
              </a:rPr>
              <a:t>Bienvenido a </a:t>
            </a:r>
            <a:r>
              <a:rPr lang="en-US" sz="1100" b="1" i="0">
                <a:latin typeface="Calibri" panose="020F0502020204030204" pitchFamily="34" charset="0"/>
                <a:ea typeface="Calibri" panose="020F0502020204030204" pitchFamily="34" charset="0"/>
                <a:cs typeface="Calibri" panose="020F0502020204030204" pitchFamily="34" charset="0"/>
              </a:rPr>
              <a:t>la lección</a:t>
            </a:r>
            <a:r>
              <a:rPr lang="de-AT" sz="1100" b="1" i="0">
                <a:latin typeface="Calibri" panose="020F0502020204030204" pitchFamily="34" charset="0"/>
                <a:ea typeface="Calibri" panose="020F0502020204030204" pitchFamily="34" charset="0"/>
                <a:cs typeface="Calibri" panose="020F0502020204030204" pitchFamily="34" charset="0"/>
              </a:rPr>
              <a:t> 1: </a:t>
            </a:r>
            <a:r>
              <a:rPr lang="en-US" sz="1100" b="1" i="0"/>
              <a:t>Trabajar con el curso de formación en línea INSPIRE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INSPIRE son las siglas de Alliance for a Net Positive Performing Arts Sector (Alianza para un sector de las artes escénicas con un impacto neto positivo). Se trata de una iniciativa europea cuyo objetivo es ayudar al sector de las artes escénicas en su transición hacia la sostenibilidad y la innovación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Este </a:t>
            </a:r>
            <a:r>
              <a:rPr lang="en-US" sz="1200" b="0" i="0" kern="1200" err="1">
                <a:solidFill>
                  <a:schemeClr val="tx1"/>
                </a:solidFill>
                <a:effectLst/>
                <a:latin typeface="+mn-lt"/>
                <a:ea typeface="+mn-ea"/>
                <a:cs typeface="+mn-cs"/>
              </a:rPr>
              <a:t>programa </a:t>
            </a:r>
            <a:r>
              <a:rPr lang="en-US" sz="1200" b="0" i="0" kern="1200">
                <a:solidFill>
                  <a:schemeClr val="tx1"/>
                </a:solidFill>
                <a:effectLst/>
                <a:latin typeface="+mn-lt"/>
                <a:ea typeface="+mn-ea"/>
                <a:cs typeface="+mn-cs"/>
              </a:rPr>
              <a:t>apoya a los profesionales y educadores de la educación superior y la formación profesional, dotándolos de habilidades preparadas para el futuro.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a:t>
            </a:fld>
            <a:endParaRPr lang="el-GR"/>
          </a:p>
        </p:txBody>
      </p:sp>
    </p:spTree>
    <p:extLst>
      <p:ext uri="{BB962C8B-B14F-4D97-AF65-F5344CB8AC3E}">
        <p14:creationId xmlns:p14="http://schemas.microsoft.com/office/powerpoint/2010/main" val="1791150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a:solidFill>
                  <a:schemeClr val="tx1"/>
                </a:solidFill>
                <a:effectLst/>
                <a:latin typeface="+mn-lt"/>
                <a:ea typeface="+mn-ea"/>
                <a:cs typeface="+mn-cs"/>
              </a:rPr>
              <a:t>Y, por último, presentamos la Plataforma de Aprendizaje Virtual. Esta plataforma es el hogar digital del Programa de Formación INSPIRE. Está diseñada para ofrecerte una experiencia de aprendizaje flexible, atractiva y accesible, tanto si participas desde un aula, un local de ensayo o tu propia casa.</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A diferencia de los sistemas de gestión del aprendizaje tradicionales, esta </a:t>
            </a:r>
            <a:r>
              <a:rPr lang="en-GB" sz="1200" b="1" i="0" kern="1200" noProof="0">
                <a:solidFill>
                  <a:schemeClr val="tx1"/>
                </a:solidFill>
                <a:effectLst/>
                <a:latin typeface="+mn-lt"/>
                <a:ea typeface="+mn-ea"/>
                <a:cs typeface="+mn-cs"/>
              </a:rPr>
              <a:t>Plataforma de Aprendizaje Virtual (VLP) </a:t>
            </a:r>
            <a:r>
              <a:rPr lang="en-GB" sz="1200" b="0" i="0" kern="1200" noProof="0">
                <a:solidFill>
                  <a:schemeClr val="tx1"/>
                </a:solidFill>
                <a:effectLst/>
                <a:latin typeface="+mn-lt"/>
                <a:ea typeface="+mn-ea"/>
                <a:cs typeface="+mn-cs"/>
              </a:rPr>
              <a:t>ofrece un entorno más holístico e interactivo. Admite tanto el aprendizaje </a:t>
            </a:r>
            <a:r>
              <a:rPr lang="en-GB" sz="1200" b="1" i="0" kern="1200" noProof="0">
                <a:solidFill>
                  <a:schemeClr val="tx1"/>
                </a:solidFill>
                <a:effectLst/>
                <a:latin typeface="+mn-lt"/>
                <a:ea typeface="+mn-ea"/>
                <a:cs typeface="+mn-cs"/>
              </a:rPr>
              <a:t>sincrónico </a:t>
            </a:r>
            <a:r>
              <a:rPr lang="en-GB" sz="1200" b="0" i="0" kern="1200" noProof="0">
                <a:solidFill>
                  <a:schemeClr val="tx1"/>
                </a:solidFill>
                <a:effectLst/>
                <a:latin typeface="+mn-lt"/>
                <a:ea typeface="+mn-ea"/>
                <a:cs typeface="+mn-cs"/>
              </a:rPr>
              <a:t>(en tiempo real) como el</a:t>
            </a:r>
            <a:r>
              <a:rPr lang="en-GB" sz="1200" b="1" i="0" kern="1200" noProof="0">
                <a:solidFill>
                  <a:schemeClr val="tx1"/>
                </a:solidFill>
                <a:effectLst/>
                <a:latin typeface="+mn-lt"/>
                <a:ea typeface="+mn-ea"/>
                <a:cs typeface="+mn-cs"/>
              </a:rPr>
              <a:t> asincrónico </a:t>
            </a:r>
            <a:r>
              <a:rPr lang="en-GB" sz="1200" b="0" i="0" kern="1200" noProof="0">
                <a:solidFill>
                  <a:schemeClr val="tx1"/>
                </a:solidFill>
                <a:effectLst/>
                <a:latin typeface="+mn-lt"/>
                <a:ea typeface="+mn-ea"/>
                <a:cs typeface="+mn-cs"/>
              </a:rPr>
              <a:t>(a tu propio ritmo), lo que te permite estudiar a tu propio ritmo y, al mismo tiempo, interactuar con tus compañeros e instructores cuando lo necesites.</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La plataforma alberga el </a:t>
            </a:r>
            <a:r>
              <a:rPr lang="en-GB" sz="1200" b="1" i="0" kern="1200" noProof="0">
                <a:solidFill>
                  <a:schemeClr val="tx1"/>
                </a:solidFill>
                <a:effectLst/>
                <a:latin typeface="+mn-lt"/>
                <a:ea typeface="+mn-ea"/>
                <a:cs typeface="+mn-cs"/>
              </a:rPr>
              <a:t>curso profesional abierto en línea (VOOC) </a:t>
            </a:r>
            <a:r>
              <a:rPr lang="en-GB" sz="1200" b="0" i="0" kern="1200" noProof="0">
                <a:solidFill>
                  <a:schemeClr val="tx1"/>
                </a:solidFill>
                <a:effectLst/>
                <a:latin typeface="+mn-lt"/>
                <a:ea typeface="+mn-ea"/>
                <a:cs typeface="+mn-cs"/>
              </a:rPr>
              <a:t>completo, que está diseñado específicamente para el sector de las artes escénicas. Incluye módulos estructurados, contenido multimedia, evaluaciones y herramientas colaborativas. Encontrarás de todo, desde vídeos y lecturas hasta foros de debate y actividades basadas en proyectos, todo ello diseñado para apoyar tu aprendizaje y desarrollo profesional.</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Es importante destacar que la plataforma se basa en </a:t>
            </a:r>
            <a:r>
              <a:rPr lang="en-GB" sz="1200" b="1" i="0" kern="1200" noProof="0">
                <a:solidFill>
                  <a:schemeClr val="tx1"/>
                </a:solidFill>
                <a:effectLst/>
                <a:latin typeface="+mn-lt"/>
                <a:ea typeface="+mn-ea"/>
                <a:cs typeface="+mn-cs"/>
              </a:rPr>
              <a:t>principios de aprendizaje basados en competencias</a:t>
            </a:r>
            <a:r>
              <a:rPr lang="en-GB" sz="1200" b="0" i="0" kern="1200" noProof="0">
                <a:solidFill>
                  <a:schemeClr val="tx1"/>
                </a:solidFill>
                <a:effectLst/>
                <a:latin typeface="+mn-lt"/>
                <a:ea typeface="+mn-ea"/>
                <a:cs typeface="+mn-cs"/>
              </a:rPr>
              <a:t>, lo que significa que el contenido está alineado con las habilidades del mundo real y los marcos educativos europeos. No se trata solo de adquirir conocimientos, sino de aplicarlos de manera significativa.</a:t>
            </a:r>
          </a:p>
          <a:p>
            <a:endParaRPr lang="en-GB" noProof="0"/>
          </a:p>
        </p:txBody>
      </p:sp>
      <p:sp>
        <p:nvSpPr>
          <p:cNvPr id="4" name="Foliennummernplatzhalter 3"/>
          <p:cNvSpPr>
            <a:spLocks noGrp="1"/>
          </p:cNvSpPr>
          <p:nvPr>
            <p:ph type="sldNum" sz="quarter" idx="5"/>
          </p:nvPr>
        </p:nvSpPr>
        <p:spPr/>
        <p:txBody>
          <a:bodyPr/>
          <a:lstStyle/>
          <a:p>
            <a:fld id="{D274D5D8-74C3-4A38-835E-EC8AAD529D29}" type="slidenum">
              <a:rPr lang="el-GR" smtClean="0"/>
              <a:t>20</a:t>
            </a:fld>
            <a:endParaRPr lang="el-GR"/>
          </a:p>
        </p:txBody>
      </p:sp>
    </p:spTree>
    <p:extLst>
      <p:ext uri="{BB962C8B-B14F-4D97-AF65-F5344CB8AC3E}">
        <p14:creationId xmlns:p14="http://schemas.microsoft.com/office/powerpoint/2010/main" val="226058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6B4B-6215-7CD2-BB9C-E4C23CF017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698022-D1F1-B77B-3101-06D7360F70F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25A565D-F23D-EA22-31AD-131126CEA058}"/>
              </a:ext>
            </a:extLst>
          </p:cNvPr>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Esta actividad le invita a explorar la plataforma de aprendizaje virtual INSPIRE. Se registrará, navegará por las secciones clave relacionadas con el </a:t>
            </a:r>
            <a:r>
              <a:rPr lang="en-US" sz="1100" b="0" err="1">
                <a:latin typeface="Calibri" panose="020F0502020204030204" pitchFamily="34" charset="0"/>
                <a:ea typeface="Calibri" panose="020F0502020204030204" pitchFamily="34" charset="0"/>
                <a:cs typeface="Calibri" panose="020F0502020204030204" pitchFamily="34" charset="0"/>
              </a:rPr>
              <a:t>programa</a:t>
            </a:r>
            <a:r>
              <a:rPr lang="en-US" sz="1100" b="0">
                <a:latin typeface="Calibri" panose="020F0502020204030204" pitchFamily="34" charset="0"/>
                <a:ea typeface="Calibri" panose="020F0502020204030204" pitchFamily="34" charset="0"/>
                <a:cs typeface="Calibri" panose="020F0502020204030204" pitchFamily="34" charset="0"/>
              </a:rPr>
              <a:t> de formación INSPIRE (VOOC) y la guía práctica, y probará las funciones y recursos de la plataforma.</a:t>
            </a:r>
            <a:endParaRPr lang="el-GR" sz="1100" b="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F3DD760-9EB7-0C3B-2C73-6D6E510B91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40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A55C-7EBE-C4C6-6998-A8361916216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EA0C46-D298-A9EA-29BB-E00DABBF09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1AF1086-2BE8-55FE-4F6D-3400F9D21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«Bienvenidos de nuevo a la lección 2 de nuestro </a:t>
            </a:r>
            <a:r>
              <a:rPr lang="en-US" sz="1100" err="1">
                <a:latin typeface="Calibri" panose="020F0502020204030204" pitchFamily="34" charset="0"/>
                <a:ea typeface="Calibri" panose="020F0502020204030204" pitchFamily="34" charset="0"/>
                <a:cs typeface="Calibri" panose="020F0502020204030204" pitchFamily="34" charset="0"/>
              </a:rPr>
              <a:t>programa</a:t>
            </a:r>
            <a:r>
              <a:rPr lang="en-US" sz="1100">
                <a:latin typeface="Calibri" panose="020F0502020204030204" pitchFamily="34" charset="0"/>
                <a:ea typeface="Calibri" panose="020F0502020204030204" pitchFamily="34" charset="0"/>
                <a:cs typeface="Calibri" panose="020F0502020204030204" pitchFamily="34" charset="0"/>
              </a:rPr>
              <a:t> de formación: Creación de producciones sostenibles y gestión de espacios sostenibles para las artes escénicas.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En la sesión anterior, exploramos todo el alcance del </a:t>
            </a:r>
            <a:r>
              <a:rPr lang="en-US" sz="1100" err="1">
                <a:latin typeface="Calibri" panose="020F0502020204030204" pitchFamily="34" charset="0"/>
                <a:ea typeface="Calibri" panose="020F0502020204030204" pitchFamily="34" charset="0"/>
                <a:cs typeface="Calibri" panose="020F0502020204030204" pitchFamily="34" charset="0"/>
              </a:rPr>
              <a:t>programa</a:t>
            </a:r>
            <a:r>
              <a:rPr lang="en-US" sz="1100">
                <a:latin typeface="Calibri" panose="020F0502020204030204" pitchFamily="34" charset="0"/>
                <a:ea typeface="Calibri" panose="020F0502020204030204" pitchFamily="34" charset="0"/>
                <a:cs typeface="Calibri" panose="020F0502020204030204" pitchFamily="34" charset="0"/>
              </a:rPr>
              <a:t> de aprendizaje INSPIRE y obtuvimos una visión general de los cinco módulos principales. Hoy nos centraremos con más detalle en el módulo 2, que es fundamental para comprender cómo se puede integrar la sostenibilidad tanto en la producción artística como en la gestión de los recintos.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Analizaremos el impacto medioambiental y social de nuestro trabajo, cómo la sostenibilidad puede mejorar la creatividad y la eficiencia, y qué herramientas y estrategias prácticas ya están disponibles para ayudarnos a actuar, tanto a nivel individual como colectivo.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Bienvenidos a </a:t>
            </a:r>
            <a:r>
              <a:rPr lang="en-US" sz="1100" b="1">
                <a:latin typeface="Calibri" panose="020F0502020204030204" pitchFamily="34" charset="0"/>
                <a:ea typeface="Calibri" panose="020F0502020204030204" pitchFamily="34" charset="0"/>
                <a:cs typeface="Calibri" panose="020F0502020204030204" pitchFamily="34" charset="0"/>
              </a:rPr>
              <a:t>la lección</a:t>
            </a:r>
            <a:r>
              <a:rPr lang="de-AT" sz="1100" b="1">
                <a:latin typeface="Calibri" panose="020F0502020204030204" pitchFamily="34" charset="0"/>
                <a:ea typeface="Calibri" panose="020F0502020204030204" pitchFamily="34" charset="0"/>
                <a:cs typeface="Calibri" panose="020F0502020204030204" pitchFamily="34" charset="0"/>
              </a:rPr>
              <a:t> 2: </a:t>
            </a:r>
            <a:r>
              <a:rPr lang="en-US" sz="1100" b="1"/>
              <a:t>Comprender la creación de producciones sostenibles y la gestión de espacios sostenibles para las artes escénicas.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E2D7F4A-2E2C-C93B-C279-CBF14685733A}"/>
              </a:ext>
            </a:extLst>
          </p:cNvPr>
          <p:cNvSpPr>
            <a:spLocks noGrp="1"/>
          </p:cNvSpPr>
          <p:nvPr>
            <p:ph type="sldNum" sz="quarter" idx="5"/>
          </p:nvPr>
        </p:nvSpPr>
        <p:spPr/>
        <p:txBody>
          <a:bodyPr/>
          <a:lstStyle/>
          <a:p>
            <a:fld id="{D274D5D8-74C3-4A38-835E-EC8AAD529D29}" type="slidenum">
              <a:rPr lang="el-GR" smtClean="0"/>
              <a:t>22</a:t>
            </a:fld>
            <a:endParaRPr lang="el-GR"/>
          </a:p>
        </p:txBody>
      </p:sp>
    </p:spTree>
    <p:extLst>
      <p:ext uri="{BB962C8B-B14F-4D97-AF65-F5344CB8AC3E}">
        <p14:creationId xmlns:p14="http://schemas.microsoft.com/office/powerpoint/2010/main" val="397458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EF16A-5CF9-7038-1BEB-AE31D4B3C54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52E3114-E300-A3A1-5130-BC20B98750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0C6E174-AD7A-36DB-0C85-1B079FFFCD0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«Antes de profundizar en el contenido, echemos un vistazo a los pilares fundamentales en los que nos centraremos en esta lección.</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En primer lugar, analizaremos por qué las prácticas y operaciones de producción sostenibles se están volviendo esenciales en las artes escénicas, tanto desde una perspectiva medioambiental como social.</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En segundo lugar, exploraremos cómo podemos avanzar hacia una producción teatral más sostenible, mediante soluciones creativas, métodos de trabajo colaborativos y adoptando un enfoque de ciclo de vida completo que tenga en cuenta los impactos desde la planificación hasta la representación.</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Y en tercer lugar, veremos cómo gestionar los recintos de forma más sostenible, prestando especial atención a las estrategias basadas en datos que favorecen la eficiencia energética, una programación más inteligente y la mejora continua a lo largo del tiempo.</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Estos pilares guiarán nuestros debates y actividades de hoy y nos proporcionarán una base sólida para formar a otros en la realización de cambios significativos en sus propias producciones y recintos.</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a:t>Comencemos reflexionando sobre por qué este tema es tan importante para el futuro de nuestro sector.</a:t>
            </a:r>
            <a:endParaRPr lang="el-GR"/>
          </a:p>
        </p:txBody>
      </p:sp>
      <p:sp>
        <p:nvSpPr>
          <p:cNvPr id="4" name="Θέση αριθμού διαφάνειας 3">
            <a:extLst>
              <a:ext uri="{FF2B5EF4-FFF2-40B4-BE49-F238E27FC236}">
                <a16:creationId xmlns:a16="http://schemas.microsoft.com/office/drawing/2014/main" id="{BC7A4092-9099-13E9-E914-428064004716}"/>
              </a:ext>
            </a:extLst>
          </p:cNvPr>
          <p:cNvSpPr>
            <a:spLocks noGrp="1"/>
          </p:cNvSpPr>
          <p:nvPr>
            <p:ph type="sldNum" sz="quarter" idx="5"/>
          </p:nvPr>
        </p:nvSpPr>
        <p:spPr/>
        <p:txBody>
          <a:bodyPr/>
          <a:lstStyle/>
          <a:p>
            <a:fld id="{D274D5D8-74C3-4A38-835E-EC8AAD529D29}" type="slidenum">
              <a:rPr lang="el-GR" smtClean="0"/>
              <a:t>23</a:t>
            </a:fld>
            <a:endParaRPr lang="el-GR"/>
          </a:p>
        </p:txBody>
      </p:sp>
    </p:spTree>
    <p:extLst>
      <p:ext uri="{BB962C8B-B14F-4D97-AF65-F5344CB8AC3E}">
        <p14:creationId xmlns:p14="http://schemas.microsoft.com/office/powerpoint/2010/main" val="73466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La </a:t>
            </a:r>
            <a:r>
              <a:rPr lang="en-GB" sz="1200" b="0" i="0" kern="1200" noProof="0" dirty="0" err="1">
                <a:solidFill>
                  <a:schemeClr val="tx1"/>
                </a:solidFill>
                <a:effectLst/>
                <a:latin typeface="+mn-lt"/>
                <a:ea typeface="+mn-ea"/>
                <a:cs typeface="+mn-cs"/>
              </a:rPr>
              <a:t>importancia</a:t>
            </a:r>
            <a:r>
              <a:rPr lang="en-GB" sz="1200" b="0" i="0" kern="1200" noProof="0" dirty="0">
                <a:solidFill>
                  <a:schemeClr val="tx1"/>
                </a:solidFill>
                <a:effectLst/>
                <a:latin typeface="+mn-lt"/>
                <a:ea typeface="+mn-ea"/>
                <a:cs typeface="+mn-cs"/>
              </a:rPr>
              <a:t> de las </a:t>
            </a:r>
            <a:r>
              <a:rPr lang="en-GB" sz="1200" b="0" i="0" kern="1200" noProof="0" dirty="0" err="1">
                <a:solidFill>
                  <a:schemeClr val="tx1"/>
                </a:solidFill>
                <a:effectLst/>
                <a:latin typeface="+mn-lt"/>
                <a:ea typeface="+mn-ea"/>
                <a:cs typeface="+mn-cs"/>
              </a:rPr>
              <a:t>prácticas</a:t>
            </a:r>
            <a:r>
              <a:rPr lang="en-GB" sz="1200" b="0" i="0" kern="1200" noProof="0" dirty="0">
                <a:solidFill>
                  <a:schemeClr val="tx1"/>
                </a:solidFill>
                <a:effectLst/>
                <a:latin typeface="+mn-lt"/>
                <a:ea typeface="+mn-ea"/>
                <a:cs typeface="+mn-cs"/>
              </a:rPr>
              <a:t> y </a:t>
            </a:r>
            <a:r>
              <a:rPr lang="en-GB" sz="1200" b="0" i="0" kern="1200" noProof="0" dirty="0" err="1">
                <a:solidFill>
                  <a:schemeClr val="tx1"/>
                </a:solidFill>
                <a:effectLst/>
                <a:latin typeface="+mn-lt"/>
                <a:ea typeface="+mn-ea"/>
                <a:cs typeface="+mn-cs"/>
              </a:rPr>
              <a:t>operaciones</a:t>
            </a:r>
            <a:r>
              <a:rPr lang="en-GB" sz="1200" b="0" i="0" kern="1200" noProof="0" dirty="0">
                <a:solidFill>
                  <a:schemeClr val="tx1"/>
                </a:solidFill>
                <a:effectLst/>
                <a:latin typeface="+mn-lt"/>
                <a:ea typeface="+mn-ea"/>
                <a:cs typeface="+mn-cs"/>
              </a:rPr>
              <a:t> de </a:t>
            </a:r>
            <a:r>
              <a:rPr lang="en-GB" sz="1200" b="0" i="0" kern="1200" noProof="0" dirty="0" err="1">
                <a:solidFill>
                  <a:schemeClr val="tx1"/>
                </a:solidFill>
                <a:effectLst/>
                <a:latin typeface="+mn-lt"/>
                <a:ea typeface="+mn-ea"/>
                <a:cs typeface="+mn-cs"/>
              </a:rPr>
              <a:t>producción</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sostenible</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en</a:t>
            </a:r>
            <a:r>
              <a:rPr lang="en-GB" sz="1200" b="0" i="0" kern="1200" noProof="0" dirty="0">
                <a:solidFill>
                  <a:schemeClr val="tx1"/>
                </a:solidFill>
                <a:effectLst/>
                <a:latin typeface="+mn-lt"/>
                <a:ea typeface="+mn-ea"/>
                <a:cs typeface="+mn-cs"/>
              </a:rPr>
              <a:t> las </a:t>
            </a:r>
            <a:r>
              <a:rPr lang="en-GB" sz="1200" b="0" i="0" kern="1200" noProof="0" dirty="0" err="1">
                <a:solidFill>
                  <a:schemeClr val="tx1"/>
                </a:solidFill>
                <a:effectLst/>
                <a:latin typeface="+mn-lt"/>
                <a:ea typeface="+mn-ea"/>
                <a:cs typeface="+mn-cs"/>
              </a:rPr>
              <a:t>artes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escénicas</a:t>
            </a:r>
            <a:r>
              <a:rPr lang="en-GB" sz="1200" b="0" i="0" kern="1200" noProof="0" dirty="0">
                <a:solidFill>
                  <a:schemeClr val="tx1"/>
                </a:solidFill>
                <a:effectLst/>
                <a:latin typeface="+mn-lt"/>
                <a:ea typeface="+mn-ea"/>
                <a:cs typeface="+mn-cs"/>
              </a:rPr>
              <a:t> es fundamental tanto para la </a:t>
            </a:r>
            <a:r>
              <a:rPr lang="en-GB" sz="1200" b="0" i="0" kern="1200" noProof="0" dirty="0" err="1">
                <a:solidFill>
                  <a:schemeClr val="tx1"/>
                </a:solidFill>
                <a:effectLst/>
                <a:latin typeface="+mn-lt"/>
                <a:ea typeface="+mn-ea"/>
                <a:cs typeface="+mn-cs"/>
              </a:rPr>
              <a:t>responsabilidad</a:t>
            </a:r>
            <a:r>
              <a:rPr lang="en-GB" sz="1200" b="0" i="0" kern="1200" noProof="0" dirty="0">
                <a:solidFill>
                  <a:schemeClr val="tx1"/>
                </a:solidFill>
                <a:effectLst/>
                <a:latin typeface="+mn-lt"/>
                <a:ea typeface="+mn-ea"/>
                <a:cs typeface="+mn-cs"/>
              </a:rPr>
              <a:t> sectorial </a:t>
            </a:r>
            <a:r>
              <a:rPr lang="en-GB" sz="1200" b="0" i="0" kern="1200" noProof="0" dirty="0" err="1">
                <a:solidFill>
                  <a:schemeClr val="tx1"/>
                </a:solidFill>
                <a:effectLst/>
                <a:latin typeface="+mn-lt"/>
                <a:ea typeface="+mn-ea"/>
                <a:cs typeface="+mn-cs"/>
              </a:rPr>
              <a:t>como</a:t>
            </a:r>
            <a:r>
              <a:rPr lang="en-GB" sz="1200" b="0" i="0" kern="1200" noProof="0" dirty="0">
                <a:solidFill>
                  <a:schemeClr val="tx1"/>
                </a:solidFill>
                <a:effectLst/>
                <a:latin typeface="+mn-lt"/>
                <a:ea typeface="+mn-ea"/>
                <a:cs typeface="+mn-cs"/>
              </a:rPr>
              <a:t> para la </a:t>
            </a:r>
            <a:r>
              <a:rPr lang="en-GB" sz="1200" b="0" i="0" kern="1200" noProof="0" dirty="0" err="1">
                <a:solidFill>
                  <a:schemeClr val="tx1"/>
                </a:solidFill>
                <a:effectLst/>
                <a:latin typeface="+mn-lt"/>
                <a:ea typeface="+mn-ea"/>
                <a:cs typeface="+mn-cs"/>
              </a:rPr>
              <a:t>innovación</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creativa</a:t>
            </a:r>
            <a:r>
              <a:rPr lang="en-GB" sz="1200" b="0" i="0" kern="1200" noProof="0" dirty="0">
                <a:solidFill>
                  <a:schemeClr val="tx1"/>
                </a:solidFill>
                <a:effectLst/>
                <a:latin typeface="+mn-lt"/>
                <a:ea typeface="+mn-ea"/>
                <a:cs typeface="+mn-cs"/>
              </a:rPr>
              <a:t>. Tal y </a:t>
            </a:r>
            <a:r>
              <a:rPr lang="en-GB" sz="1200" b="0" i="0" kern="1200" noProof="0" dirty="0" err="1">
                <a:solidFill>
                  <a:schemeClr val="tx1"/>
                </a:solidFill>
                <a:effectLst/>
                <a:latin typeface="+mn-lt"/>
                <a:ea typeface="+mn-ea"/>
                <a:cs typeface="+mn-cs"/>
              </a:rPr>
              <a:t>como</a:t>
            </a:r>
            <a:r>
              <a:rPr lang="en-GB" sz="1200" b="0" i="0" kern="1200" noProof="0" dirty="0">
                <a:solidFill>
                  <a:schemeClr val="tx1"/>
                </a:solidFill>
                <a:effectLst/>
                <a:latin typeface="+mn-lt"/>
                <a:ea typeface="+mn-ea"/>
                <a:cs typeface="+mn-cs"/>
              </a:rPr>
              <a:t> se describe </a:t>
            </a:r>
            <a:r>
              <a:rPr lang="en-GB" sz="1200" b="0" i="0" kern="1200" noProof="0" dirty="0" err="1">
                <a:solidFill>
                  <a:schemeClr val="tx1"/>
                </a:solidFill>
                <a:effectLst/>
                <a:latin typeface="+mn-lt"/>
                <a:ea typeface="+mn-ea"/>
                <a:cs typeface="+mn-cs"/>
              </a:rPr>
              <a:t>en</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el</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módulo</a:t>
            </a:r>
            <a:r>
              <a:rPr lang="en-GB" sz="1200" b="0" i="0" kern="1200" noProof="0" dirty="0">
                <a:solidFill>
                  <a:schemeClr val="tx1"/>
                </a:solidFill>
                <a:effectLst/>
                <a:latin typeface="+mn-lt"/>
                <a:ea typeface="+mn-ea"/>
                <a:cs typeface="+mn-cs"/>
              </a:rPr>
              <a:t> 2 del </a:t>
            </a:r>
            <a:r>
              <a:rPr lang="en-GB" sz="1200" b="0" i="0" kern="1200" noProof="0" dirty="0" err="1">
                <a:solidFill>
                  <a:schemeClr val="tx1"/>
                </a:solidFill>
                <a:effectLst/>
                <a:latin typeface="+mn-lt"/>
                <a:ea typeface="+mn-ea"/>
                <a:cs typeface="+mn-cs"/>
              </a:rPr>
              <a:t>programa</a:t>
            </a:r>
            <a:r>
              <a:rPr lang="en-GB" sz="1200" b="0" i="0" kern="1200" noProof="0" dirty="0">
                <a:solidFill>
                  <a:schemeClr val="tx1"/>
                </a:solidFill>
                <a:effectLst/>
                <a:latin typeface="+mn-lt"/>
                <a:ea typeface="+mn-ea"/>
                <a:cs typeface="+mn-cs"/>
              </a:rPr>
              <a:t> de </a:t>
            </a:r>
            <a:r>
              <a:rPr lang="en-GB" sz="1200" b="0" i="0" kern="1200" noProof="0" dirty="0" err="1">
                <a:solidFill>
                  <a:schemeClr val="tx1"/>
                </a:solidFill>
                <a:effectLst/>
                <a:latin typeface="+mn-lt"/>
                <a:ea typeface="+mn-ea"/>
                <a:cs typeface="+mn-cs"/>
              </a:rPr>
              <a:t>formación</a:t>
            </a:r>
            <a:r>
              <a:rPr lang="en-GB" sz="1200" b="0" i="0" kern="1200" noProof="0" dirty="0">
                <a:solidFill>
                  <a:schemeClr val="tx1"/>
                </a:solidFill>
                <a:effectLst/>
                <a:latin typeface="+mn-lt"/>
                <a:ea typeface="+mn-ea"/>
                <a:cs typeface="+mn-cs"/>
              </a:rPr>
              <a:t> INSPIRE, la </a:t>
            </a:r>
            <a:r>
              <a:rPr lang="en-GB" sz="1200" b="0" i="0" kern="1200" noProof="0" dirty="0" err="1">
                <a:solidFill>
                  <a:schemeClr val="tx1"/>
                </a:solidFill>
                <a:effectLst/>
                <a:latin typeface="+mn-lt"/>
                <a:ea typeface="+mn-ea"/>
                <a:cs typeface="+mn-cs"/>
              </a:rPr>
              <a:t>integración</a:t>
            </a:r>
            <a:r>
              <a:rPr lang="en-GB" sz="1200" b="0" i="0" kern="1200" noProof="0" dirty="0">
                <a:solidFill>
                  <a:schemeClr val="tx1"/>
                </a:solidFill>
                <a:effectLst/>
                <a:latin typeface="+mn-lt"/>
                <a:ea typeface="+mn-ea"/>
                <a:cs typeface="+mn-cs"/>
              </a:rPr>
              <a:t> de la </a:t>
            </a:r>
            <a:r>
              <a:rPr lang="en-GB" sz="1200" b="0" i="0" kern="1200" noProof="0" dirty="0" err="1">
                <a:solidFill>
                  <a:schemeClr val="tx1"/>
                </a:solidFill>
                <a:effectLst/>
                <a:latin typeface="+mn-lt"/>
                <a:ea typeface="+mn-ea"/>
                <a:cs typeface="+mn-cs"/>
              </a:rPr>
              <a:t>sostenibilidad</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ya</a:t>
            </a:r>
            <a:r>
              <a:rPr lang="en-GB" sz="1200" b="0" i="0" kern="1200" noProof="0" dirty="0">
                <a:solidFill>
                  <a:schemeClr val="tx1"/>
                </a:solidFill>
                <a:effectLst/>
                <a:latin typeface="+mn-lt"/>
                <a:ea typeface="+mn-ea"/>
                <a:cs typeface="+mn-cs"/>
              </a:rPr>
              <a:t> no es </a:t>
            </a:r>
            <a:r>
              <a:rPr lang="en-GB" sz="1200" b="0" i="0" kern="1200" noProof="0" dirty="0" err="1">
                <a:solidFill>
                  <a:schemeClr val="tx1"/>
                </a:solidFill>
                <a:effectLst/>
                <a:latin typeface="+mn-lt"/>
                <a:ea typeface="+mn-ea"/>
                <a:cs typeface="+mn-cs"/>
              </a:rPr>
              <a:t>opcional</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sino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esencial</a:t>
            </a:r>
            <a:r>
              <a:rPr lang="en-GB" sz="1200" b="0" i="0" kern="1200" noProof="0" dirty="0">
                <a:solidFill>
                  <a:schemeClr val="tx1"/>
                </a:solidFill>
                <a:effectLst/>
                <a:latin typeface="+mn-lt"/>
                <a:ea typeface="+mn-ea"/>
                <a:cs typeface="+mn-cs"/>
              </a:rPr>
              <a:t> para </a:t>
            </a:r>
            <a:r>
              <a:rPr lang="en-GB" sz="1200" b="0" i="0" kern="1200" noProof="0" dirty="0" err="1">
                <a:solidFill>
                  <a:schemeClr val="tx1"/>
                </a:solidFill>
                <a:effectLst/>
                <a:latin typeface="+mn-lt"/>
                <a:ea typeface="+mn-ea"/>
                <a:cs typeface="+mn-cs"/>
              </a:rPr>
              <a:t>garantizar</a:t>
            </a:r>
            <a:r>
              <a:rPr lang="en-GB" sz="1200" b="0" i="0" kern="1200" noProof="0" dirty="0">
                <a:solidFill>
                  <a:schemeClr val="tx1"/>
                </a:solidFill>
                <a:effectLst/>
                <a:latin typeface="+mn-lt"/>
                <a:ea typeface="+mn-ea"/>
                <a:cs typeface="+mn-cs"/>
              </a:rPr>
              <a:t> la </a:t>
            </a:r>
            <a:r>
              <a:rPr lang="en-GB" sz="1200" b="0" i="0" kern="1200" noProof="0" dirty="0" err="1">
                <a:solidFill>
                  <a:schemeClr val="tx1"/>
                </a:solidFill>
                <a:effectLst/>
                <a:latin typeface="+mn-lt"/>
                <a:ea typeface="+mn-ea"/>
                <a:cs typeface="+mn-cs"/>
              </a:rPr>
              <a:t>viabilidad</a:t>
            </a:r>
            <a:r>
              <a:rPr lang="en-GB" sz="1200" b="0" i="0" kern="1200" noProof="0" dirty="0">
                <a:solidFill>
                  <a:schemeClr val="tx1"/>
                </a:solidFill>
                <a:effectLst/>
                <a:latin typeface="+mn-lt"/>
                <a:ea typeface="+mn-ea"/>
                <a:cs typeface="+mn-cs"/>
              </a:rPr>
              <a:t>, la </a:t>
            </a:r>
            <a:r>
              <a:rPr lang="en-GB" sz="1200" b="0" i="0" kern="1200" noProof="0" dirty="0" err="1">
                <a:solidFill>
                  <a:schemeClr val="tx1"/>
                </a:solidFill>
                <a:effectLst/>
                <a:latin typeface="+mn-lt"/>
                <a:ea typeface="+mn-ea"/>
                <a:cs typeface="+mn-cs"/>
              </a:rPr>
              <a:t>credibilidad</a:t>
            </a:r>
            <a:r>
              <a:rPr lang="en-GB" sz="1200" b="0" i="0" kern="1200" noProof="0" dirty="0">
                <a:solidFill>
                  <a:schemeClr val="tx1"/>
                </a:solidFill>
                <a:effectLst/>
                <a:latin typeface="+mn-lt"/>
                <a:ea typeface="+mn-ea"/>
                <a:cs typeface="+mn-cs"/>
              </a:rPr>
              <a:t> y la </a:t>
            </a:r>
            <a:r>
              <a:rPr lang="en-GB" sz="1200" b="0" i="0" kern="1200" noProof="0" dirty="0" err="1">
                <a:solidFill>
                  <a:schemeClr val="tx1"/>
                </a:solidFill>
                <a:effectLst/>
                <a:latin typeface="+mn-lt"/>
                <a:ea typeface="+mn-ea"/>
                <a:cs typeface="+mn-cs"/>
              </a:rPr>
              <a:t>relevancia</a:t>
            </a:r>
            <a:r>
              <a:rPr lang="en-GB" sz="1200" b="0" i="0" kern="1200" noProof="0" dirty="0">
                <a:solidFill>
                  <a:schemeClr val="tx1"/>
                </a:solidFill>
                <a:effectLst/>
                <a:latin typeface="+mn-lt"/>
                <a:ea typeface="+mn-ea"/>
                <a:cs typeface="+mn-cs"/>
              </a:rPr>
              <a:t> a largo </a:t>
            </a:r>
            <a:r>
              <a:rPr lang="en-GB" sz="1200" b="0" i="0" kern="1200" noProof="0" dirty="0" err="1">
                <a:solidFill>
                  <a:schemeClr val="tx1"/>
                </a:solidFill>
                <a:effectLst/>
                <a:latin typeface="+mn-lt"/>
                <a:ea typeface="+mn-ea"/>
                <a:cs typeface="+mn-cs"/>
              </a:rPr>
              <a:t>plazo</a:t>
            </a:r>
            <a:r>
              <a:rPr lang="en-GB" sz="1200" b="0" i="0" kern="1200" noProof="0" dirty="0">
                <a:solidFill>
                  <a:schemeClr val="tx1"/>
                </a:solidFill>
                <a:effectLst/>
                <a:latin typeface="+mn-lt"/>
                <a:ea typeface="+mn-ea"/>
                <a:cs typeface="+mn-cs"/>
              </a:rPr>
              <a:t> de las </a:t>
            </a:r>
            <a:r>
              <a:rPr lang="en-GB" sz="1200" b="0" i="0" kern="1200" noProof="0" dirty="0" err="1">
                <a:solidFill>
                  <a:schemeClr val="tx1"/>
                </a:solidFill>
                <a:effectLst/>
                <a:latin typeface="+mn-lt"/>
                <a:ea typeface="+mn-ea"/>
                <a:cs typeface="+mn-cs"/>
              </a:rPr>
              <a:t>artes</a:t>
            </a:r>
            <a:r>
              <a:rPr lang="en-GB" sz="1200" b="0" i="0" kern="1200" noProof="0" dirty="0">
                <a:solidFill>
                  <a:schemeClr val="tx1"/>
                </a:solidFill>
                <a:effectLst/>
                <a:latin typeface="+mn-lt"/>
                <a:ea typeface="+mn-ea"/>
                <a:cs typeface="+mn-cs"/>
              </a:rPr>
              <a:t>. A </a:t>
            </a:r>
            <a:r>
              <a:rPr lang="en-GB" sz="1200" b="0" i="0" kern="1200" noProof="0" dirty="0" err="1">
                <a:solidFill>
                  <a:schemeClr val="tx1"/>
                </a:solidFill>
                <a:effectLst/>
                <a:latin typeface="+mn-lt"/>
                <a:ea typeface="+mn-ea"/>
                <a:cs typeface="+mn-cs"/>
              </a:rPr>
              <a:t>continuación</a:t>
            </a:r>
            <a:r>
              <a:rPr lang="en-GB" sz="1200" b="0" i="0" kern="1200" noProof="0" dirty="0">
                <a:solidFill>
                  <a:schemeClr val="tx1"/>
                </a:solidFill>
                <a:effectLst/>
                <a:latin typeface="+mn-lt"/>
                <a:ea typeface="+mn-ea"/>
                <a:cs typeface="+mn-cs"/>
              </a:rPr>
              <a:t> se </a:t>
            </a:r>
            <a:r>
              <a:rPr lang="en-GB" sz="1200" b="0" i="0" kern="1200" noProof="0" dirty="0" err="1">
                <a:solidFill>
                  <a:schemeClr val="tx1"/>
                </a:solidFill>
                <a:effectLst/>
                <a:latin typeface="+mn-lt"/>
                <a:ea typeface="+mn-ea"/>
                <a:cs typeface="+mn-cs"/>
              </a:rPr>
              <a:t>exponen</a:t>
            </a:r>
            <a:r>
              <a:rPr lang="en-GB" sz="1200" b="0" i="0" kern="1200" noProof="0" dirty="0">
                <a:solidFill>
                  <a:schemeClr val="tx1"/>
                </a:solidFill>
                <a:effectLst/>
                <a:latin typeface="+mn-lt"/>
                <a:ea typeface="+mn-ea"/>
                <a:cs typeface="+mn-cs"/>
              </a:rPr>
              <a:t> las </a:t>
            </a:r>
            <a:r>
              <a:rPr lang="en-GB" sz="1200" b="0" i="0" kern="1200" noProof="0" dirty="0" err="1">
                <a:solidFill>
                  <a:schemeClr val="tx1"/>
                </a:solidFill>
                <a:effectLst/>
                <a:latin typeface="+mn-lt"/>
                <a:ea typeface="+mn-ea"/>
                <a:cs typeface="+mn-cs"/>
              </a:rPr>
              <a:t>principales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razones</a:t>
            </a:r>
            <a:r>
              <a:rPr lang="en-GB" sz="1200" b="0" i="0" kern="1200" noProof="0" dirty="0">
                <a:solidFill>
                  <a:schemeClr val="tx1"/>
                </a:solidFill>
                <a:effectLst/>
                <a:latin typeface="+mn-lt"/>
                <a:ea typeface="+mn-ea"/>
                <a:cs typeface="+mn-cs"/>
              </a:rPr>
              <a:t> de </a:t>
            </a:r>
            <a:r>
              <a:rPr lang="en-GB" sz="1200" b="0" i="0" kern="1200" noProof="0" dirty="0" err="1">
                <a:solidFill>
                  <a:schemeClr val="tx1"/>
                </a:solidFill>
                <a:effectLst/>
                <a:latin typeface="+mn-lt"/>
                <a:ea typeface="+mn-ea"/>
                <a:cs typeface="+mn-cs"/>
              </a:rPr>
              <a:t>su</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importancia</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estructuradas</a:t>
            </a:r>
            <a:r>
              <a:rPr lang="en-GB" sz="1200" b="0" i="0" kern="1200" noProof="0" dirty="0">
                <a:solidFill>
                  <a:schemeClr val="tx1"/>
                </a:solidFill>
                <a:effectLst/>
                <a:latin typeface="+mn-lt"/>
                <a:ea typeface="+mn-ea"/>
                <a:cs typeface="+mn-cs"/>
              </a:rPr>
              <a:t> para mayor </a:t>
            </a:r>
            <a:r>
              <a:rPr lang="en-GB" sz="1200" b="0" i="0" kern="1200" noProof="0" dirty="0" err="1">
                <a:solidFill>
                  <a:schemeClr val="tx1"/>
                </a:solidFill>
                <a:effectLst/>
                <a:latin typeface="+mn-lt"/>
                <a:ea typeface="+mn-ea"/>
                <a:cs typeface="+mn-cs"/>
              </a:rPr>
              <a:t>claridad</a:t>
            </a:r>
            <a:r>
              <a:rPr lang="en-GB" sz="1200" b="0" i="0" kern="1200" noProof="0" dirty="0">
                <a:solidFill>
                  <a:schemeClr val="tx1"/>
                </a:solidFill>
                <a:effectLst/>
                <a:latin typeface="+mn-lt"/>
                <a:ea typeface="+mn-ea"/>
                <a:cs typeface="+mn-cs"/>
              </a:rPr>
              <a:t> y </a:t>
            </a:r>
            <a:r>
              <a:rPr lang="en-GB" sz="1200" b="0" i="0" kern="1200" noProof="0" dirty="0" err="1">
                <a:solidFill>
                  <a:schemeClr val="tx1"/>
                </a:solidFill>
                <a:effectLst/>
                <a:latin typeface="+mn-lt"/>
                <a:ea typeface="+mn-ea"/>
                <a:cs typeface="+mn-cs"/>
              </a:rPr>
              <a:t>contexto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profesional</a:t>
            </a:r>
            <a:r>
              <a:rPr lang="en-GB" sz="1200" b="0" i="0" kern="1200" noProof="0" dirty="0">
                <a:solidFill>
                  <a:schemeClr val="tx1"/>
                </a:solidFill>
                <a:effectLst/>
                <a:latin typeface="+mn-lt"/>
                <a:ea typeface="+mn-ea"/>
                <a:cs typeface="+mn-cs"/>
              </a:rPr>
              <a:t>:</a:t>
            </a:r>
            <a:r>
              <a:rPr lang="en-GB" noProof="0" dirty="0"/>
              <a:t> </a:t>
            </a:r>
          </a:p>
          <a:p>
            <a:endParaRPr lang="en-GB"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1. Impacto </a:t>
            </a:r>
            <a:r>
              <a:rPr lang="en-US" sz="1200" b="1" i="0" kern="1200" noProof="0" dirty="0" err="1">
                <a:solidFill>
                  <a:schemeClr val="tx1"/>
                </a:solidFill>
                <a:effectLst/>
                <a:latin typeface="+mn-lt"/>
                <a:ea typeface="+mn-ea"/>
                <a:cs typeface="+mn-cs"/>
              </a:rPr>
              <a:t>medioambiental</a:t>
            </a:r>
            <a:r>
              <a:rPr lang="en-US" sz="1200" b="1" i="0" kern="1200" noProof="0" dirty="0">
                <a:solidFill>
                  <a:schemeClr val="tx1"/>
                </a:solidFill>
                <a:effectLst/>
                <a:latin typeface="+mn-lt"/>
                <a:ea typeface="+mn-ea"/>
                <a:cs typeface="+mn-cs"/>
              </a:rPr>
              <a:t> y social</a:t>
            </a:r>
          </a:p>
          <a:p>
            <a:r>
              <a:rPr lang="en-US" sz="1200" b="0" i="0" kern="1200" noProof="0" dirty="0">
                <a:solidFill>
                  <a:schemeClr val="tx1"/>
                </a:solidFill>
                <a:effectLst/>
                <a:latin typeface="+mn-lt"/>
                <a:ea typeface="+mn-ea"/>
                <a:cs typeface="+mn-cs"/>
              </a:rPr>
              <a:t>Las </a:t>
            </a:r>
            <a:r>
              <a:rPr lang="en-US" sz="1200" b="0" i="0" kern="1200" noProof="0" dirty="0" err="1">
                <a:solidFill>
                  <a:schemeClr val="tx1"/>
                </a:solidFill>
                <a:effectLst/>
                <a:latin typeface="+mn-lt"/>
                <a:ea typeface="+mn-ea"/>
                <a:cs typeface="+mn-cs"/>
              </a:rPr>
              <a:t>artes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escénicas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consumen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muchos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recursos</a:t>
            </a:r>
            <a:r>
              <a:rPr lang="en-US" sz="1200" b="0" i="0" kern="1200" noProof="0" dirty="0">
                <a:solidFill>
                  <a:schemeClr val="tx1"/>
                </a:solidFill>
                <a:effectLst/>
                <a:latin typeface="+mn-lt"/>
                <a:ea typeface="+mn-ea"/>
                <a:cs typeface="+mn-cs"/>
              </a:rPr>
              <a:t>. Las </a:t>
            </a:r>
            <a:r>
              <a:rPr lang="en-US" sz="1200" b="0" i="0" kern="1200" noProof="0" dirty="0" err="1">
                <a:solidFill>
                  <a:schemeClr val="tx1"/>
                </a:solidFill>
                <a:effectLst/>
                <a:latin typeface="+mn-lt"/>
                <a:ea typeface="+mn-ea"/>
                <a:cs typeface="+mn-cs"/>
              </a:rPr>
              <a:t>prácticas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sostenibles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como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uso</a:t>
            </a:r>
            <a:r>
              <a:rPr lang="en-US" sz="1200" b="0" i="0" kern="1200" noProof="0" dirty="0">
                <a:solidFill>
                  <a:schemeClr val="tx1"/>
                </a:solidFill>
                <a:effectLst/>
                <a:latin typeface="+mn-lt"/>
                <a:ea typeface="+mn-ea"/>
                <a:cs typeface="+mn-cs"/>
              </a:rPr>
              <a:t> de </a:t>
            </a:r>
            <a:r>
              <a:rPr lang="en-US" sz="1200" b="0" i="0" kern="1200" noProof="0" dirty="0" err="1">
                <a:solidFill>
                  <a:schemeClr val="tx1"/>
                </a:solidFill>
                <a:effectLst/>
                <a:latin typeface="+mn-lt"/>
                <a:ea typeface="+mn-ea"/>
                <a:cs typeface="+mn-cs"/>
              </a:rPr>
              <a:t>materiales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renovables</a:t>
            </a:r>
            <a:r>
              <a:rPr lang="en-US" sz="1200" b="0" i="0" kern="1200" noProof="0" dirty="0">
                <a:solidFill>
                  <a:schemeClr val="tx1"/>
                </a:solidFill>
                <a:effectLst/>
                <a:latin typeface="+mn-lt"/>
                <a:ea typeface="+mn-ea"/>
                <a:cs typeface="+mn-cs"/>
              </a:rPr>
              <a:t>, la </a:t>
            </a:r>
            <a:r>
              <a:rPr lang="en-US" sz="1200" b="0" i="0" kern="1200" noProof="0" dirty="0" err="1">
                <a:solidFill>
                  <a:schemeClr val="tx1"/>
                </a:solidFill>
                <a:effectLst/>
                <a:latin typeface="+mn-lt"/>
                <a:ea typeface="+mn-ea"/>
                <a:cs typeface="+mn-cs"/>
              </a:rPr>
              <a:t>mejora</a:t>
            </a:r>
            <a:r>
              <a:rPr lang="en-US" sz="1200" b="0" i="0" kern="1200" noProof="0" dirty="0">
                <a:solidFill>
                  <a:schemeClr val="tx1"/>
                </a:solidFill>
                <a:effectLst/>
                <a:latin typeface="+mn-lt"/>
                <a:ea typeface="+mn-ea"/>
                <a:cs typeface="+mn-cs"/>
              </a:rPr>
              <a:t> de la </a:t>
            </a:r>
            <a:r>
              <a:rPr lang="en-US" sz="1200" b="0" i="0" kern="1200" noProof="0" dirty="0" err="1">
                <a:solidFill>
                  <a:schemeClr val="tx1"/>
                </a:solidFill>
                <a:effectLst/>
                <a:latin typeface="+mn-lt"/>
                <a:ea typeface="+mn-ea"/>
                <a:cs typeface="+mn-cs"/>
              </a:rPr>
              <a:t>eficiencia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energética</a:t>
            </a:r>
            <a:r>
              <a:rPr lang="en-US" sz="1200" b="0" i="0" kern="1200" noProof="0" dirty="0">
                <a:solidFill>
                  <a:schemeClr val="tx1"/>
                </a:solidFill>
                <a:effectLst/>
                <a:latin typeface="+mn-lt"/>
                <a:ea typeface="+mn-ea"/>
                <a:cs typeface="+mn-cs"/>
              </a:rPr>
              <a:t> y la </a:t>
            </a:r>
            <a:r>
              <a:rPr lang="en-US" sz="1200" b="0" i="0" kern="1200" noProof="0" dirty="0" err="1">
                <a:solidFill>
                  <a:schemeClr val="tx1"/>
                </a:solidFill>
                <a:effectLst/>
                <a:latin typeface="+mn-lt"/>
                <a:ea typeface="+mn-ea"/>
                <a:cs typeface="+mn-cs"/>
              </a:rPr>
              <a:t>reducción</a:t>
            </a:r>
            <a:r>
              <a:rPr lang="en-US" sz="1200" b="0" i="0" kern="1200" noProof="0" dirty="0">
                <a:solidFill>
                  <a:schemeClr val="tx1"/>
                </a:solidFill>
                <a:effectLst/>
                <a:latin typeface="+mn-lt"/>
                <a:ea typeface="+mn-ea"/>
                <a:cs typeface="+mn-cs"/>
              </a:rPr>
              <a:t> de </a:t>
            </a:r>
            <a:r>
              <a:rPr lang="en-US" sz="1200" b="0" i="0" kern="1200" noProof="0" dirty="0" err="1">
                <a:solidFill>
                  <a:schemeClr val="tx1"/>
                </a:solidFill>
                <a:effectLst/>
                <a:latin typeface="+mn-lt"/>
                <a:ea typeface="+mn-ea"/>
                <a:cs typeface="+mn-cs"/>
              </a:rPr>
              <a:t>residuos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pueden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reducir</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significativamente</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impacto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medioambiental</a:t>
            </a:r>
            <a:r>
              <a:rPr lang="en-US" sz="1200" b="0" i="0" kern="1200" noProof="0" dirty="0">
                <a:solidFill>
                  <a:schemeClr val="tx1"/>
                </a:solidFill>
                <a:effectLst/>
                <a:latin typeface="+mn-lt"/>
                <a:ea typeface="+mn-ea"/>
                <a:cs typeface="+mn-cs"/>
              </a:rPr>
              <a:t>. </a:t>
            </a:r>
          </a:p>
          <a:p>
            <a:r>
              <a:rPr lang="en-US" sz="1200" b="0" i="0" kern="1200" noProof="0" dirty="0">
                <a:solidFill>
                  <a:schemeClr val="tx1"/>
                </a:solidFill>
                <a:effectLst/>
                <a:latin typeface="+mn-lt"/>
                <a:ea typeface="+mn-ea"/>
                <a:cs typeface="+mn-cs"/>
              </a:rPr>
              <a:t>Un </a:t>
            </a:r>
            <a:r>
              <a:rPr lang="en-US" sz="1200" b="0" i="0" kern="1200" noProof="0" dirty="0" err="1">
                <a:solidFill>
                  <a:schemeClr val="tx1"/>
                </a:solidFill>
                <a:effectLst/>
                <a:latin typeface="+mn-lt"/>
                <a:ea typeface="+mn-ea"/>
                <a:cs typeface="+mn-cs"/>
              </a:rPr>
              <a:t>enfoque</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basado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ciclo</a:t>
            </a:r>
            <a:r>
              <a:rPr lang="en-US" sz="1200" b="0" i="0" kern="1200" noProof="0" dirty="0">
                <a:solidFill>
                  <a:schemeClr val="tx1"/>
                </a:solidFill>
                <a:effectLst/>
                <a:latin typeface="+mn-lt"/>
                <a:ea typeface="+mn-ea"/>
                <a:cs typeface="+mn-cs"/>
              </a:rPr>
              <a:t> de </a:t>
            </a:r>
            <a:r>
              <a:rPr lang="en-US" sz="1200" b="0" i="0" kern="1200" noProof="0" dirty="0" err="1">
                <a:solidFill>
                  <a:schemeClr val="tx1"/>
                </a:solidFill>
                <a:effectLst/>
                <a:latin typeface="+mn-lt"/>
                <a:ea typeface="+mn-ea"/>
                <a:cs typeface="+mn-cs"/>
              </a:rPr>
              <a:t>vida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garantiza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que</a:t>
            </a:r>
            <a:r>
              <a:rPr lang="en-US" sz="1200" b="0" i="0" kern="1200" noProof="0" dirty="0">
                <a:solidFill>
                  <a:schemeClr val="tx1"/>
                </a:solidFill>
                <a:effectLst/>
                <a:latin typeface="+mn-lt"/>
                <a:ea typeface="+mn-ea"/>
                <a:cs typeface="+mn-cs"/>
              </a:rPr>
              <a:t> la </a:t>
            </a:r>
            <a:r>
              <a:rPr lang="en-US" sz="1200" b="0" i="0" kern="1200" noProof="0" dirty="0" err="1">
                <a:solidFill>
                  <a:schemeClr val="tx1"/>
                </a:solidFill>
                <a:effectLst/>
                <a:latin typeface="+mn-lt"/>
                <a:ea typeface="+mn-ea"/>
                <a:cs typeface="+mn-cs"/>
              </a:rPr>
              <a:t>sostenibilidad</a:t>
            </a:r>
            <a:r>
              <a:rPr lang="en-US" sz="1200" b="0" i="0" kern="1200" noProof="0" dirty="0">
                <a:solidFill>
                  <a:schemeClr val="tx1"/>
                </a:solidFill>
                <a:effectLst/>
                <a:latin typeface="+mn-lt"/>
                <a:ea typeface="+mn-ea"/>
                <a:cs typeface="+mn-cs"/>
              </a:rPr>
              <a:t> se </a:t>
            </a:r>
            <a:r>
              <a:rPr lang="en-US" sz="1200" b="0" i="0" kern="1200" noProof="0" dirty="0" err="1">
                <a:solidFill>
                  <a:schemeClr val="tx1"/>
                </a:solidFill>
                <a:effectLst/>
                <a:latin typeface="+mn-lt"/>
                <a:ea typeface="+mn-ea"/>
                <a:cs typeface="+mn-cs"/>
              </a:rPr>
              <a:t>integre</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desde</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casting hasta la </a:t>
            </a:r>
            <a:r>
              <a:rPr lang="en-US" sz="1200" b="0" i="0" kern="1200" noProof="0" dirty="0" err="1">
                <a:solidFill>
                  <a:schemeClr val="tx1"/>
                </a:solidFill>
                <a:effectLst/>
                <a:latin typeface="+mn-lt"/>
                <a:ea typeface="+mn-ea"/>
                <a:cs typeface="+mn-cs"/>
              </a:rPr>
              <a:t>gestión</a:t>
            </a:r>
            <a:r>
              <a:rPr lang="en-US" sz="1200" b="0" i="0" kern="1200" noProof="0" dirty="0">
                <a:solidFill>
                  <a:schemeClr val="tx1"/>
                </a:solidFill>
                <a:effectLst/>
                <a:latin typeface="+mn-lt"/>
                <a:ea typeface="+mn-ea"/>
                <a:cs typeface="+mn-cs"/>
              </a:rPr>
              <a:t> del </a:t>
            </a:r>
            <a:r>
              <a:rPr lang="en-US" sz="1200" b="0" i="0" kern="1200" noProof="0" dirty="0" err="1">
                <a:solidFill>
                  <a:schemeClr val="tx1"/>
                </a:solidFill>
                <a:effectLst/>
                <a:latin typeface="+mn-lt"/>
                <a:ea typeface="+mn-ea"/>
                <a:cs typeface="+mn-cs"/>
              </a:rPr>
              <a:t>público</a:t>
            </a:r>
            <a:r>
              <a:rPr lang="en-US" sz="1200" b="0" i="0" kern="1200" noProof="0" dirty="0">
                <a:solidFill>
                  <a:schemeClr val="tx1"/>
                </a:solidFill>
                <a:effectLst/>
                <a:latin typeface="+mn-lt"/>
                <a:ea typeface="+mn-ea"/>
                <a:cs typeface="+mn-cs"/>
              </a:rPr>
              <a:t>.</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2. </a:t>
            </a:r>
            <a:r>
              <a:rPr lang="en-US" sz="1200" b="1" i="0" kern="1200" noProof="0" dirty="0" err="1">
                <a:solidFill>
                  <a:schemeClr val="tx1"/>
                </a:solidFill>
                <a:effectLst/>
                <a:latin typeface="+mn-lt"/>
                <a:ea typeface="+mn-ea"/>
                <a:cs typeface="+mn-cs"/>
              </a:rPr>
              <a:t>Beneficios</a:t>
            </a:r>
            <a:r>
              <a:rPr lang="en-US" sz="1200" b="1" i="0" kern="1200" noProof="0" dirty="0">
                <a:solidFill>
                  <a:schemeClr val="tx1"/>
                </a:solidFill>
                <a:effectLst/>
                <a:latin typeface="+mn-lt"/>
                <a:ea typeface="+mn-ea"/>
                <a:cs typeface="+mn-cs"/>
              </a:rPr>
              <a:t> </a:t>
            </a:r>
            <a:r>
              <a:rPr lang="en-US" sz="1200" b="1" i="0" kern="1200" noProof="0" dirty="0" err="1">
                <a:solidFill>
                  <a:schemeClr val="tx1"/>
                </a:solidFill>
                <a:effectLst/>
                <a:latin typeface="+mn-lt"/>
                <a:ea typeface="+mn-ea"/>
                <a:cs typeface="+mn-cs"/>
              </a:rPr>
              <a:t>creativos</a:t>
            </a:r>
            <a:r>
              <a:rPr lang="en-US" sz="1200" b="1" i="0" kern="1200" noProof="0" dirty="0">
                <a:solidFill>
                  <a:schemeClr val="tx1"/>
                </a:solidFill>
                <a:effectLst/>
                <a:latin typeface="+mn-lt"/>
                <a:ea typeface="+mn-ea"/>
                <a:cs typeface="+mn-cs"/>
              </a:rPr>
              <a:t> y </a:t>
            </a:r>
            <a:r>
              <a:rPr lang="en-US" sz="1200" b="1" i="0" kern="1200" noProof="0" dirty="0" err="1">
                <a:solidFill>
                  <a:schemeClr val="tx1"/>
                </a:solidFill>
                <a:effectLst/>
                <a:latin typeface="+mn-lt"/>
                <a:ea typeface="+mn-ea"/>
                <a:cs typeface="+mn-cs"/>
              </a:rPr>
              <a:t>operativos</a:t>
            </a:r>
            <a:endParaRPr lang="en-US" sz="1200" b="1"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La </a:t>
            </a:r>
            <a:r>
              <a:rPr lang="en-US" sz="1200" b="0" i="0" kern="1200" noProof="0" dirty="0" err="1">
                <a:solidFill>
                  <a:schemeClr val="tx1"/>
                </a:solidFill>
                <a:effectLst/>
                <a:latin typeface="+mn-lt"/>
                <a:ea typeface="+mn-ea"/>
                <a:cs typeface="+mn-cs"/>
              </a:rPr>
              <a:t>sostenibilidad</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impulsa</a:t>
            </a:r>
            <a:r>
              <a:rPr lang="en-US" sz="1200" b="0" i="0" kern="1200" noProof="0" dirty="0">
                <a:solidFill>
                  <a:schemeClr val="tx1"/>
                </a:solidFill>
                <a:effectLst/>
                <a:latin typeface="+mn-lt"/>
                <a:ea typeface="+mn-ea"/>
                <a:cs typeface="+mn-cs"/>
              </a:rPr>
              <a:t> la </a:t>
            </a:r>
            <a:r>
              <a:rPr lang="en-US" sz="1200" b="0" i="0" kern="1200" noProof="0" dirty="0" err="1">
                <a:solidFill>
                  <a:schemeClr val="tx1"/>
                </a:solidFill>
                <a:effectLst/>
                <a:latin typeface="+mn-lt"/>
                <a:ea typeface="+mn-ea"/>
                <a:cs typeface="+mn-cs"/>
              </a:rPr>
              <a:t>innovación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fomentando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diseño</a:t>
            </a:r>
            <a:r>
              <a:rPr lang="en-US" sz="1200" b="0" i="0" kern="1200" noProof="0" dirty="0">
                <a:solidFill>
                  <a:schemeClr val="tx1"/>
                </a:solidFill>
                <a:effectLst/>
                <a:latin typeface="+mn-lt"/>
                <a:ea typeface="+mn-ea"/>
                <a:cs typeface="+mn-cs"/>
              </a:rPr>
              <a:t> modular, </a:t>
            </a:r>
            <a:r>
              <a:rPr lang="en-US" sz="1200" b="0" i="0" kern="1200" noProof="0" dirty="0" err="1">
                <a:solidFill>
                  <a:schemeClr val="tx1"/>
                </a:solidFill>
                <a:effectLst/>
                <a:latin typeface="+mn-lt"/>
                <a:ea typeface="+mn-ea"/>
                <a:cs typeface="+mn-cs"/>
              </a:rPr>
              <a:t>los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nuevos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materiales</a:t>
            </a:r>
            <a:r>
              <a:rPr lang="en-US" sz="1200" b="0" i="0" kern="1200" noProof="0" dirty="0">
                <a:solidFill>
                  <a:schemeClr val="tx1"/>
                </a:solidFill>
                <a:effectLst/>
                <a:latin typeface="+mn-lt"/>
                <a:ea typeface="+mn-ea"/>
                <a:cs typeface="+mn-cs"/>
              </a:rPr>
              <a:t> y las </a:t>
            </a:r>
            <a:r>
              <a:rPr lang="en-US" sz="1200" b="0" i="0" kern="1200" noProof="0" dirty="0" err="1">
                <a:solidFill>
                  <a:schemeClr val="tx1"/>
                </a:solidFill>
                <a:effectLst/>
                <a:latin typeface="+mn-lt"/>
                <a:ea typeface="+mn-ea"/>
                <a:cs typeface="+mn-cs"/>
              </a:rPr>
              <a:t>narrativas</a:t>
            </a:r>
            <a:r>
              <a:rPr lang="en-US" sz="1200" b="0" i="0" kern="1200" noProof="0" dirty="0">
                <a:solidFill>
                  <a:schemeClr val="tx1"/>
                </a:solidFill>
                <a:effectLst/>
                <a:latin typeface="+mn-lt"/>
                <a:ea typeface="+mn-ea"/>
                <a:cs typeface="+mn-cs"/>
              </a:rPr>
              <a:t> frescas. </a:t>
            </a:r>
          </a:p>
          <a:p>
            <a:r>
              <a:rPr lang="en-US" sz="1200" b="0" i="0" kern="1200" noProof="0" dirty="0">
                <a:solidFill>
                  <a:schemeClr val="tx1"/>
                </a:solidFill>
                <a:effectLst/>
                <a:latin typeface="+mn-lt"/>
                <a:ea typeface="+mn-ea"/>
                <a:cs typeface="+mn-cs"/>
              </a:rPr>
              <a:t>La </a:t>
            </a:r>
            <a:r>
              <a:rPr lang="en-US" sz="1200" b="0" i="0" kern="1200" noProof="0" dirty="0" err="1">
                <a:solidFill>
                  <a:schemeClr val="tx1"/>
                </a:solidFill>
                <a:effectLst/>
                <a:latin typeface="+mn-lt"/>
                <a:ea typeface="+mn-ea"/>
                <a:cs typeface="+mn-cs"/>
              </a:rPr>
              <a:t>eficiencia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operativa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mediante</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uso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inteligente</a:t>
            </a:r>
            <a:r>
              <a:rPr lang="en-US" sz="1200" b="0" i="0" kern="1200" noProof="0" dirty="0">
                <a:solidFill>
                  <a:schemeClr val="tx1"/>
                </a:solidFill>
                <a:effectLst/>
                <a:latin typeface="+mn-lt"/>
                <a:ea typeface="+mn-ea"/>
                <a:cs typeface="+mn-cs"/>
              </a:rPr>
              <a:t> de la </a:t>
            </a:r>
            <a:r>
              <a:rPr lang="en-US" sz="1200" b="0" i="0" kern="1200" noProof="0" dirty="0" err="1">
                <a:solidFill>
                  <a:schemeClr val="tx1"/>
                </a:solidFill>
                <a:effectLst/>
                <a:latin typeface="+mn-lt"/>
                <a:ea typeface="+mn-ea"/>
                <a:cs typeface="+mn-cs"/>
              </a:rPr>
              <a:t>energía</a:t>
            </a:r>
            <a:r>
              <a:rPr lang="en-US" sz="1200" b="0" i="0" kern="1200" noProof="0" dirty="0">
                <a:solidFill>
                  <a:schemeClr val="tx1"/>
                </a:solidFill>
                <a:effectLst/>
                <a:latin typeface="+mn-lt"/>
                <a:ea typeface="+mn-ea"/>
                <a:cs typeface="+mn-cs"/>
              </a:rPr>
              <a:t> y </a:t>
            </a:r>
            <a:r>
              <a:rPr lang="en-US" sz="1200" b="0" i="0" kern="1200" noProof="0" dirty="0" err="1">
                <a:solidFill>
                  <a:schemeClr val="tx1"/>
                </a:solidFill>
                <a:effectLst/>
                <a:latin typeface="+mn-lt"/>
                <a:ea typeface="+mn-ea"/>
                <a:cs typeface="+mn-cs"/>
              </a:rPr>
              <a:t>los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sistemas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integrados</a:t>
            </a:r>
            <a:r>
              <a:rPr lang="en-US" sz="1200" b="0" i="0" kern="1200" noProof="0" dirty="0">
                <a:solidFill>
                  <a:schemeClr val="tx1"/>
                </a:solidFill>
                <a:effectLst/>
                <a:latin typeface="+mn-lt"/>
                <a:ea typeface="+mn-ea"/>
                <a:cs typeface="+mn-cs"/>
              </a:rPr>
              <a:t> también reduce </a:t>
            </a:r>
            <a:r>
              <a:rPr lang="en-US" sz="1200" b="0" i="0" kern="1200" noProof="0" dirty="0" err="1">
                <a:solidFill>
                  <a:schemeClr val="tx1"/>
                </a:solidFill>
                <a:effectLst/>
                <a:latin typeface="+mn-lt"/>
                <a:ea typeface="+mn-ea"/>
                <a:cs typeface="+mn-cs"/>
              </a:rPr>
              <a:t>los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costes</a:t>
            </a:r>
            <a:r>
              <a:rPr lang="en-US" sz="1200" b="0" i="0" kern="1200" noProof="0" dirty="0">
                <a:solidFill>
                  <a:schemeClr val="tx1"/>
                </a:solidFill>
                <a:effectLst/>
                <a:latin typeface="+mn-lt"/>
                <a:ea typeface="+mn-ea"/>
                <a:cs typeface="+mn-cs"/>
              </a:rPr>
              <a:t> y </a:t>
            </a:r>
            <a:r>
              <a:rPr lang="en-US" sz="1200" b="0" i="0" kern="1200" noProof="0" dirty="0" err="1">
                <a:solidFill>
                  <a:schemeClr val="tx1"/>
                </a:solidFill>
                <a:effectLst/>
                <a:latin typeface="+mn-lt"/>
                <a:ea typeface="+mn-ea"/>
                <a:cs typeface="+mn-cs"/>
              </a:rPr>
              <a:t>aumenta</a:t>
            </a:r>
            <a:r>
              <a:rPr lang="en-US" sz="1200" b="0" i="0" kern="1200" noProof="0" dirty="0">
                <a:solidFill>
                  <a:schemeClr val="tx1"/>
                </a:solidFill>
                <a:effectLst/>
                <a:latin typeface="+mn-lt"/>
                <a:ea typeface="+mn-ea"/>
                <a:cs typeface="+mn-cs"/>
              </a:rPr>
              <a:t> la </a:t>
            </a:r>
            <a:r>
              <a:rPr lang="en-US" sz="1200" b="0" i="0" kern="1200" noProof="0" dirty="0" err="1">
                <a:solidFill>
                  <a:schemeClr val="tx1"/>
                </a:solidFill>
                <a:effectLst/>
                <a:latin typeface="+mn-lt"/>
                <a:ea typeface="+mn-ea"/>
                <a:cs typeface="+mn-cs"/>
              </a:rPr>
              <a:t>resiliencia</a:t>
            </a:r>
            <a:r>
              <a:rPr lang="en-US" sz="1200" b="0" i="0" kern="1200" noProof="0" dirty="0">
                <a:solidFill>
                  <a:schemeClr val="tx1"/>
                </a:solidFill>
                <a:effectLst/>
                <a:latin typeface="+mn-lt"/>
                <a:ea typeface="+mn-ea"/>
                <a:cs typeface="+mn-cs"/>
              </a:rPr>
              <a:t>.</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3. </a:t>
            </a:r>
            <a:r>
              <a:rPr lang="en-US" sz="1200" b="1" i="0" kern="1200" noProof="0" dirty="0" err="1">
                <a:solidFill>
                  <a:schemeClr val="tx1"/>
                </a:solidFill>
                <a:effectLst/>
                <a:latin typeface="+mn-lt"/>
                <a:ea typeface="+mn-ea"/>
                <a:cs typeface="+mn-cs"/>
              </a:rPr>
              <a:t>Retos</a:t>
            </a:r>
            <a:r>
              <a:rPr lang="en-US" sz="1200" b="1" i="0" kern="1200" noProof="0" dirty="0">
                <a:solidFill>
                  <a:schemeClr val="tx1"/>
                </a:solidFill>
                <a:effectLst/>
                <a:latin typeface="+mn-lt"/>
                <a:ea typeface="+mn-ea"/>
                <a:cs typeface="+mn-cs"/>
              </a:rPr>
              <a:t> </a:t>
            </a:r>
            <a:r>
              <a:rPr lang="en-US" sz="1200" b="1" i="0" kern="1200" noProof="0" dirty="0" err="1">
                <a:solidFill>
                  <a:schemeClr val="tx1"/>
                </a:solidFill>
                <a:effectLst/>
                <a:latin typeface="+mn-lt"/>
                <a:ea typeface="+mn-ea"/>
                <a:cs typeface="+mn-cs"/>
              </a:rPr>
              <a:t>específicos</a:t>
            </a:r>
            <a:r>
              <a:rPr lang="en-US" sz="1200" b="1" i="0" kern="1200" noProof="0" dirty="0">
                <a:solidFill>
                  <a:schemeClr val="tx1"/>
                </a:solidFill>
                <a:effectLst/>
                <a:latin typeface="+mn-lt"/>
                <a:ea typeface="+mn-ea"/>
                <a:cs typeface="+mn-cs"/>
              </a:rPr>
              <a:t> del sector</a:t>
            </a:r>
          </a:p>
          <a:p>
            <a:r>
              <a:rPr lang="en-US" sz="1200" b="0" i="0" kern="1200" noProof="0" dirty="0">
                <a:solidFill>
                  <a:schemeClr val="tx1"/>
                </a:solidFill>
                <a:effectLst/>
                <a:latin typeface="+mn-lt"/>
                <a:ea typeface="+mn-ea"/>
                <a:cs typeface="+mn-cs"/>
              </a:rPr>
              <a:t>Los </a:t>
            </a:r>
            <a:r>
              <a:rPr lang="en-US" sz="1200" b="0" i="0" kern="1200" noProof="0" dirty="0" err="1">
                <a:solidFill>
                  <a:schemeClr val="tx1"/>
                </a:solidFill>
                <a:effectLst/>
                <a:latin typeface="+mn-lt"/>
                <a:ea typeface="+mn-ea"/>
                <a:cs typeface="+mn-cs"/>
              </a:rPr>
              <a:t>recintos</a:t>
            </a:r>
            <a:r>
              <a:rPr lang="en-US" sz="1200" b="0" i="0" kern="1200" noProof="0" dirty="0">
                <a:solidFill>
                  <a:schemeClr val="tx1"/>
                </a:solidFill>
                <a:effectLst/>
                <a:latin typeface="+mn-lt"/>
                <a:ea typeface="+mn-ea"/>
                <a:cs typeface="+mn-cs"/>
              </a:rPr>
              <a:t> se </a:t>
            </a:r>
            <a:r>
              <a:rPr lang="en-US" sz="1200" b="0" i="0" kern="1200" noProof="0" dirty="0" err="1">
                <a:solidFill>
                  <a:schemeClr val="tx1"/>
                </a:solidFill>
                <a:effectLst/>
                <a:latin typeface="+mn-lt"/>
                <a:ea typeface="+mn-ea"/>
                <a:cs typeface="+mn-cs"/>
              </a:rPr>
              <a:t>enfrentan</a:t>
            </a:r>
            <a:r>
              <a:rPr lang="en-US" sz="1200" b="0" i="0" kern="1200" noProof="0" dirty="0">
                <a:solidFill>
                  <a:schemeClr val="tx1"/>
                </a:solidFill>
                <a:effectLst/>
                <a:latin typeface="+mn-lt"/>
                <a:ea typeface="+mn-ea"/>
                <a:cs typeface="+mn-cs"/>
              </a:rPr>
              <a:t> a </a:t>
            </a:r>
            <a:r>
              <a:rPr lang="en-US" sz="1200" b="0" i="0" kern="1200" noProof="0" dirty="0" err="1">
                <a:solidFill>
                  <a:schemeClr val="tx1"/>
                </a:solidFill>
                <a:effectLst/>
                <a:latin typeface="+mn-lt"/>
                <a:ea typeface="+mn-ea"/>
                <a:cs typeface="+mn-cs"/>
              </a:rPr>
              <a:t>problemas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como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uso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intermitente</a:t>
            </a:r>
            <a:r>
              <a:rPr lang="en-US" sz="1200" b="0" i="0" kern="1200" noProof="0" dirty="0">
                <a:solidFill>
                  <a:schemeClr val="tx1"/>
                </a:solidFill>
                <a:effectLst/>
                <a:latin typeface="+mn-lt"/>
                <a:ea typeface="+mn-ea"/>
                <a:cs typeface="+mn-cs"/>
              </a:rPr>
              <a:t> y la </a:t>
            </a:r>
            <a:r>
              <a:rPr lang="en-US" sz="1200" b="0" i="0" kern="1200" noProof="0" dirty="0" err="1">
                <a:solidFill>
                  <a:schemeClr val="tx1"/>
                </a:solidFill>
                <a:effectLst/>
                <a:latin typeface="+mn-lt"/>
                <a:ea typeface="+mn-ea"/>
                <a:cs typeface="+mn-cs"/>
              </a:rPr>
              <a:t>protección</a:t>
            </a:r>
            <a:r>
              <a:rPr lang="en-US" sz="1200" b="0" i="0" kern="1200" noProof="0" dirty="0">
                <a:solidFill>
                  <a:schemeClr val="tx1"/>
                </a:solidFill>
                <a:effectLst/>
                <a:latin typeface="+mn-lt"/>
                <a:ea typeface="+mn-ea"/>
                <a:cs typeface="+mn-cs"/>
              </a:rPr>
              <a:t> del </a:t>
            </a:r>
            <a:r>
              <a:rPr lang="en-US" sz="1200" b="0" i="0" kern="1200" noProof="0" dirty="0" err="1">
                <a:solidFill>
                  <a:schemeClr val="tx1"/>
                </a:solidFill>
                <a:effectLst/>
                <a:latin typeface="+mn-lt"/>
                <a:ea typeface="+mn-ea"/>
                <a:cs typeface="+mn-cs"/>
              </a:rPr>
              <a:t>patrimonio</a:t>
            </a:r>
            <a:r>
              <a:rPr lang="en-US" sz="1200" b="0" i="0" kern="1200" noProof="0" dirty="0">
                <a:solidFill>
                  <a:schemeClr val="tx1"/>
                </a:solidFill>
                <a:effectLst/>
                <a:latin typeface="+mn-lt"/>
                <a:ea typeface="+mn-ea"/>
                <a:cs typeface="+mn-cs"/>
              </a:rPr>
              <a:t>. </a:t>
            </a:r>
          </a:p>
          <a:p>
            <a:r>
              <a:rPr lang="en-US" sz="1200" b="0" i="0" kern="1200" noProof="0" dirty="0">
                <a:solidFill>
                  <a:schemeClr val="tx1"/>
                </a:solidFill>
                <a:effectLst/>
                <a:latin typeface="+mn-lt"/>
                <a:ea typeface="+mn-ea"/>
                <a:cs typeface="+mn-cs"/>
              </a:rPr>
              <a:t>Las </a:t>
            </a:r>
            <a:r>
              <a:rPr lang="en-US" sz="1200" b="0" i="0" kern="1200" noProof="0" dirty="0" err="1">
                <a:solidFill>
                  <a:schemeClr val="tx1"/>
                </a:solidFill>
                <a:effectLst/>
                <a:latin typeface="+mn-lt"/>
                <a:ea typeface="+mn-ea"/>
                <a:cs typeface="+mn-cs"/>
              </a:rPr>
              <a:t>soluciones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incluyen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una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programación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eficiente</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mejoras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aislamiento</a:t>
            </a:r>
            <a:r>
              <a:rPr lang="en-US" sz="1200" b="0" i="0" kern="1200" noProof="0" dirty="0">
                <a:solidFill>
                  <a:schemeClr val="tx1"/>
                </a:solidFill>
                <a:effectLst/>
                <a:latin typeface="+mn-lt"/>
                <a:ea typeface="+mn-ea"/>
                <a:cs typeface="+mn-cs"/>
              </a:rPr>
              <a:t> y la </a:t>
            </a:r>
            <a:r>
              <a:rPr lang="en-US" sz="1200" b="0" i="0" kern="1200" noProof="0" dirty="0" err="1">
                <a:solidFill>
                  <a:schemeClr val="tx1"/>
                </a:solidFill>
                <a:effectLst/>
                <a:latin typeface="+mn-lt"/>
                <a:ea typeface="+mn-ea"/>
                <a:cs typeface="+mn-cs"/>
              </a:rPr>
              <a:t>monitorización</a:t>
            </a:r>
            <a:r>
              <a:rPr lang="en-US" sz="1200" b="0" i="0" kern="1200" noProof="0" dirty="0">
                <a:solidFill>
                  <a:schemeClr val="tx1"/>
                </a:solidFill>
                <a:effectLst/>
                <a:latin typeface="+mn-lt"/>
                <a:ea typeface="+mn-ea"/>
                <a:cs typeface="+mn-cs"/>
              </a:rPr>
              <a:t> de la </a:t>
            </a:r>
            <a:r>
              <a:rPr lang="en-US" sz="1200" b="0" i="0" kern="1200" noProof="0" dirty="0" err="1">
                <a:solidFill>
                  <a:schemeClr val="tx1"/>
                </a:solidFill>
                <a:effectLst/>
                <a:latin typeface="+mn-lt"/>
                <a:ea typeface="+mn-ea"/>
                <a:cs typeface="+mn-cs"/>
              </a:rPr>
              <a:t>energía</a:t>
            </a:r>
            <a:r>
              <a:rPr lang="en-US" sz="1200" b="0" i="0" kern="1200" noProof="0" dirty="0">
                <a:solidFill>
                  <a:schemeClr val="tx1"/>
                </a:solidFill>
                <a:effectLst/>
                <a:latin typeface="+mn-lt"/>
                <a:ea typeface="+mn-ea"/>
                <a:cs typeface="+mn-cs"/>
              </a:rPr>
              <a:t>, lo </a:t>
            </a:r>
            <a:r>
              <a:rPr lang="en-US" sz="1200" b="0" i="0" kern="1200" noProof="0" dirty="0" err="1">
                <a:solidFill>
                  <a:schemeClr val="tx1"/>
                </a:solidFill>
                <a:effectLst/>
                <a:latin typeface="+mn-lt"/>
                <a:ea typeface="+mn-ea"/>
                <a:cs typeface="+mn-cs"/>
              </a:rPr>
              <a:t>que</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garantiza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mejoras</a:t>
            </a:r>
            <a:r>
              <a:rPr lang="en-US" sz="1200" b="0" i="0" kern="1200" noProof="0" dirty="0">
                <a:solidFill>
                  <a:schemeClr val="tx1"/>
                </a:solidFill>
                <a:effectLst/>
                <a:latin typeface="+mn-lt"/>
                <a:ea typeface="+mn-ea"/>
                <a:cs typeface="+mn-cs"/>
              </a:rPr>
              <a:t> sin </a:t>
            </a:r>
            <a:r>
              <a:rPr lang="en-US" sz="1200" b="0" i="0" kern="1200" noProof="0" dirty="0" err="1">
                <a:solidFill>
                  <a:schemeClr val="tx1"/>
                </a:solidFill>
                <a:effectLst/>
                <a:latin typeface="+mn-lt"/>
                <a:ea typeface="+mn-ea"/>
                <a:cs typeface="+mn-cs"/>
              </a:rPr>
              <a:t>comprometer</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valor cultural.</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4. Crear </a:t>
            </a:r>
            <a:r>
              <a:rPr lang="en-US" sz="1200" b="1" i="0" kern="1200" noProof="0" dirty="0" err="1">
                <a:solidFill>
                  <a:schemeClr val="tx1"/>
                </a:solidFill>
                <a:effectLst/>
                <a:latin typeface="+mn-lt"/>
                <a:ea typeface="+mn-ea"/>
                <a:cs typeface="+mn-cs"/>
              </a:rPr>
              <a:t>una</a:t>
            </a:r>
            <a:r>
              <a:rPr lang="en-US" sz="1200" b="1" i="0" kern="1200" noProof="0" dirty="0">
                <a:solidFill>
                  <a:schemeClr val="tx1"/>
                </a:solidFill>
                <a:effectLst/>
                <a:latin typeface="+mn-lt"/>
                <a:ea typeface="+mn-ea"/>
                <a:cs typeface="+mn-cs"/>
              </a:rPr>
              <a:t> </a:t>
            </a:r>
            <a:r>
              <a:rPr lang="en-US" sz="1200" b="1" i="0" kern="1200" noProof="0" dirty="0" err="1">
                <a:solidFill>
                  <a:schemeClr val="tx1"/>
                </a:solidFill>
                <a:effectLst/>
                <a:latin typeface="+mn-lt"/>
                <a:ea typeface="+mn-ea"/>
                <a:cs typeface="+mn-cs"/>
              </a:rPr>
              <a:t>huella</a:t>
            </a:r>
            <a:r>
              <a:rPr lang="en-US" sz="1200" b="1" i="0" kern="1200" noProof="0" dirty="0">
                <a:solidFill>
                  <a:schemeClr val="tx1"/>
                </a:solidFill>
                <a:effectLst/>
                <a:latin typeface="+mn-lt"/>
                <a:ea typeface="+mn-ea"/>
                <a:cs typeface="+mn-cs"/>
              </a:rPr>
              <a:t> </a:t>
            </a:r>
            <a:r>
              <a:rPr lang="en-US" sz="1200" b="1" i="0" kern="1200" noProof="0" dirty="0" err="1">
                <a:solidFill>
                  <a:schemeClr val="tx1"/>
                </a:solidFill>
                <a:effectLst/>
                <a:latin typeface="+mn-lt"/>
                <a:ea typeface="+mn-ea"/>
                <a:cs typeface="+mn-cs"/>
              </a:rPr>
              <a:t>positiva</a:t>
            </a:r>
            <a:endParaRPr lang="en-US" sz="1200" b="1"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La </a:t>
            </a:r>
            <a:r>
              <a:rPr lang="en-US" sz="1200" b="0" i="0" kern="1200" noProof="0" dirty="0" err="1">
                <a:solidFill>
                  <a:schemeClr val="tx1"/>
                </a:solidFill>
                <a:effectLst/>
                <a:latin typeface="+mn-lt"/>
                <a:ea typeface="+mn-ea"/>
                <a:cs typeface="+mn-cs"/>
              </a:rPr>
              <a:t>sostenibilidad</a:t>
            </a:r>
            <a:r>
              <a:rPr lang="en-US" sz="1200" b="0" i="0" kern="1200" noProof="0" dirty="0">
                <a:solidFill>
                  <a:schemeClr val="tx1"/>
                </a:solidFill>
                <a:effectLst/>
                <a:latin typeface="+mn-lt"/>
                <a:ea typeface="+mn-ea"/>
                <a:cs typeface="+mn-cs"/>
              </a:rPr>
              <a:t> no </a:t>
            </a:r>
            <a:r>
              <a:rPr lang="en-US" sz="1200" b="0" i="0" kern="1200" noProof="0" dirty="0" err="1">
                <a:solidFill>
                  <a:schemeClr val="tx1"/>
                </a:solidFill>
                <a:effectLst/>
                <a:latin typeface="+mn-lt"/>
                <a:ea typeface="+mn-ea"/>
                <a:cs typeface="+mn-cs"/>
              </a:rPr>
              <a:t>consiste</a:t>
            </a:r>
            <a:r>
              <a:rPr lang="en-US" sz="1200" b="0" i="0" kern="1200" noProof="0" dirty="0">
                <a:solidFill>
                  <a:schemeClr val="tx1"/>
                </a:solidFill>
                <a:effectLst/>
                <a:latin typeface="+mn-lt"/>
                <a:ea typeface="+mn-ea"/>
                <a:cs typeface="+mn-cs"/>
              </a:rPr>
              <a:t> solo </a:t>
            </a:r>
            <a:r>
              <a:rPr lang="en-US" sz="1200" b="0" i="0" kern="1200" noProof="0" dirty="0" err="1">
                <a:solidFill>
                  <a:schemeClr val="tx1"/>
                </a:solidFill>
                <a:effectLst/>
                <a:latin typeface="+mn-lt"/>
                <a:ea typeface="+mn-ea"/>
                <a:cs typeface="+mn-cs"/>
              </a:rPr>
              <a:t>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reducir</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daño</a:t>
            </a:r>
            <a:r>
              <a:rPr lang="en-US" sz="1200" b="0" i="0" kern="1200" noProof="0" dirty="0">
                <a:solidFill>
                  <a:schemeClr val="tx1"/>
                </a:solidFill>
                <a:effectLst/>
                <a:latin typeface="+mn-lt"/>
                <a:ea typeface="+mn-ea"/>
                <a:cs typeface="+mn-cs"/>
              </a:rPr>
              <a:t>. </a:t>
            </a:r>
          </a:p>
          <a:p>
            <a:r>
              <a:rPr lang="en-US" sz="1200" b="0" i="0" kern="1200" noProof="0" dirty="0">
                <a:solidFill>
                  <a:schemeClr val="tx1"/>
                </a:solidFill>
                <a:effectLst/>
                <a:latin typeface="+mn-lt"/>
                <a:ea typeface="+mn-ea"/>
                <a:cs typeface="+mn-cs"/>
              </a:rPr>
              <a:t>Las </a:t>
            </a:r>
            <a:r>
              <a:rPr lang="en-US" sz="1200" b="0" i="0" kern="1200" noProof="0" dirty="0" err="1">
                <a:solidFill>
                  <a:schemeClr val="tx1"/>
                </a:solidFill>
                <a:effectLst/>
                <a:latin typeface="+mn-lt"/>
                <a:ea typeface="+mn-ea"/>
                <a:cs typeface="+mn-cs"/>
              </a:rPr>
              <a:t>producciones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pueden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generar</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cambios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positivos</a:t>
            </a:r>
            <a:r>
              <a:rPr lang="en-US" sz="1200" b="0" i="0" kern="1200" noProof="0" dirty="0">
                <a:solidFill>
                  <a:schemeClr val="tx1"/>
                </a:solidFill>
                <a:effectLst/>
                <a:latin typeface="+mn-lt"/>
                <a:ea typeface="+mn-ea"/>
                <a:cs typeface="+mn-cs"/>
              </a:rPr>
              <a:t> de forma </a:t>
            </a:r>
            <a:r>
              <a:rPr lang="en-US" sz="1200" b="0" i="0" kern="1200" noProof="0" dirty="0" err="1">
                <a:solidFill>
                  <a:schemeClr val="tx1"/>
                </a:solidFill>
                <a:effectLst/>
                <a:latin typeface="+mn-lt"/>
                <a:ea typeface="+mn-ea"/>
                <a:cs typeface="+mn-cs"/>
              </a:rPr>
              <a:t>activa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dando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ejemplo</a:t>
            </a:r>
            <a:r>
              <a:rPr lang="en-US" sz="1200" b="0" i="0" kern="1200" noProof="0" dirty="0">
                <a:solidFill>
                  <a:schemeClr val="tx1"/>
                </a:solidFill>
                <a:effectLst/>
                <a:latin typeface="+mn-lt"/>
                <a:ea typeface="+mn-ea"/>
                <a:cs typeface="+mn-cs"/>
              </a:rPr>
              <a:t> con </a:t>
            </a:r>
            <a:r>
              <a:rPr lang="en-US" sz="1200" b="0" i="0" kern="1200" noProof="0" dirty="0" err="1">
                <a:solidFill>
                  <a:schemeClr val="tx1"/>
                </a:solidFill>
                <a:effectLst/>
                <a:latin typeface="+mn-lt"/>
                <a:ea typeface="+mn-ea"/>
                <a:cs typeface="+mn-cs"/>
              </a:rPr>
              <a:t>prácticas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ecológicas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educando</a:t>
            </a:r>
            <a:r>
              <a:rPr lang="en-US" sz="1200" b="0" i="0" kern="1200" noProof="0" dirty="0">
                <a:solidFill>
                  <a:schemeClr val="tx1"/>
                </a:solidFill>
                <a:effectLst/>
                <a:latin typeface="+mn-lt"/>
                <a:ea typeface="+mn-ea"/>
                <a:cs typeface="+mn-cs"/>
              </a:rPr>
              <a:t> al </a:t>
            </a:r>
            <a:r>
              <a:rPr lang="en-US" sz="1200" b="0" i="0" kern="1200" noProof="0" dirty="0" err="1">
                <a:solidFill>
                  <a:schemeClr val="tx1"/>
                </a:solidFill>
                <a:effectLst/>
                <a:latin typeface="+mn-lt"/>
                <a:ea typeface="+mn-ea"/>
                <a:cs typeface="+mn-cs"/>
              </a:rPr>
              <a:t>público</a:t>
            </a:r>
            <a:r>
              <a:rPr lang="en-US" sz="1200" b="0" i="0" kern="1200" noProof="0" dirty="0">
                <a:solidFill>
                  <a:schemeClr val="tx1"/>
                </a:solidFill>
                <a:effectLst/>
                <a:latin typeface="+mn-lt"/>
                <a:ea typeface="+mn-ea"/>
                <a:cs typeface="+mn-cs"/>
              </a:rPr>
              <a:t> y </a:t>
            </a:r>
            <a:r>
              <a:rPr lang="en-US" sz="1200" b="0" i="0" kern="1200" noProof="0" dirty="0" err="1">
                <a:solidFill>
                  <a:schemeClr val="tx1"/>
                </a:solidFill>
                <a:effectLst/>
                <a:latin typeface="+mn-lt"/>
                <a:ea typeface="+mn-ea"/>
                <a:cs typeface="+mn-cs"/>
              </a:rPr>
              <a:t>liderando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una</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transformación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todo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el</a:t>
            </a:r>
            <a:r>
              <a:rPr lang="en-US" sz="1200" b="0" i="0" kern="1200" noProof="0" dirty="0">
                <a:solidFill>
                  <a:schemeClr val="tx1"/>
                </a:solidFill>
                <a:effectLst/>
                <a:latin typeface="+mn-lt"/>
                <a:ea typeface="+mn-ea"/>
                <a:cs typeface="+mn-cs"/>
              </a:rPr>
              <a:t> sector </a:t>
            </a:r>
            <a:r>
              <a:rPr lang="en-US" sz="1200" b="0" i="0" kern="1200" noProof="0" dirty="0" err="1">
                <a:solidFill>
                  <a:schemeClr val="tx1"/>
                </a:solidFill>
                <a:effectLst/>
                <a:latin typeface="+mn-lt"/>
                <a:ea typeface="+mn-ea"/>
                <a:cs typeface="+mn-cs"/>
              </a:rPr>
              <a:t>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línea</a:t>
            </a:r>
            <a:r>
              <a:rPr lang="en-US" sz="1200" b="0" i="0" kern="1200" noProof="0" dirty="0">
                <a:solidFill>
                  <a:schemeClr val="tx1"/>
                </a:solidFill>
                <a:effectLst/>
                <a:latin typeface="+mn-lt"/>
                <a:ea typeface="+mn-ea"/>
                <a:cs typeface="+mn-cs"/>
              </a:rPr>
              <a:t> con </a:t>
            </a:r>
            <a:r>
              <a:rPr lang="en-US" sz="1200" b="0" i="0" kern="1200" noProof="0" dirty="0" err="1">
                <a:solidFill>
                  <a:schemeClr val="tx1"/>
                </a:solidFill>
                <a:effectLst/>
                <a:latin typeface="+mn-lt"/>
                <a:ea typeface="+mn-ea"/>
                <a:cs typeface="+mn-cs"/>
              </a:rPr>
              <a:t>los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objetivos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climáticos</a:t>
            </a:r>
            <a:r>
              <a:rPr lang="en-US" sz="1200" b="0" i="0" kern="1200" noProof="0" dirty="0">
                <a:solidFill>
                  <a:schemeClr val="tx1"/>
                </a:solidFill>
                <a:effectLst/>
                <a:latin typeface="+mn-lt"/>
                <a:ea typeface="+mn-ea"/>
                <a:cs typeface="+mn-cs"/>
              </a:rPr>
              <a:t> de la UE.</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5. </a:t>
            </a:r>
            <a:r>
              <a:rPr lang="en-US" sz="1200" b="1" i="0" kern="1200" noProof="0" dirty="0" err="1">
                <a:solidFill>
                  <a:schemeClr val="tx1"/>
                </a:solidFill>
                <a:effectLst/>
                <a:latin typeface="+mn-lt"/>
                <a:ea typeface="+mn-ea"/>
                <a:cs typeface="+mn-cs"/>
              </a:rPr>
              <a:t>Colaboración</a:t>
            </a:r>
            <a:r>
              <a:rPr lang="en-US" sz="1200" b="1" i="0" kern="1200" noProof="0" dirty="0">
                <a:solidFill>
                  <a:schemeClr val="tx1"/>
                </a:solidFill>
                <a:effectLst/>
                <a:latin typeface="+mn-lt"/>
                <a:ea typeface="+mn-ea"/>
                <a:cs typeface="+mn-cs"/>
              </a:rPr>
              <a:t> y </a:t>
            </a:r>
            <a:r>
              <a:rPr lang="en-US" sz="1200" b="1" i="0" kern="1200" noProof="0" dirty="0" err="1">
                <a:solidFill>
                  <a:schemeClr val="tx1"/>
                </a:solidFill>
                <a:effectLst/>
                <a:latin typeface="+mn-lt"/>
                <a:ea typeface="+mn-ea"/>
                <a:cs typeface="+mn-cs"/>
              </a:rPr>
              <a:t>responsabilidad</a:t>
            </a:r>
            <a:r>
              <a:rPr lang="en-US" sz="1200" b="1" i="0" kern="1200" noProof="0" dirty="0">
                <a:solidFill>
                  <a:schemeClr val="tx1"/>
                </a:solidFill>
                <a:effectLst/>
                <a:latin typeface="+mn-lt"/>
                <a:ea typeface="+mn-ea"/>
                <a:cs typeface="+mn-cs"/>
              </a:rPr>
              <a:t> </a:t>
            </a:r>
            <a:r>
              <a:rPr lang="en-US" sz="1200" b="1" i="0" kern="1200" noProof="0" dirty="0" err="1">
                <a:solidFill>
                  <a:schemeClr val="tx1"/>
                </a:solidFill>
                <a:effectLst/>
                <a:latin typeface="+mn-lt"/>
                <a:ea typeface="+mn-ea"/>
                <a:cs typeface="+mn-cs"/>
              </a:rPr>
              <a:t>compartida</a:t>
            </a:r>
            <a:endParaRPr lang="en-US" sz="1200" b="1" i="0" kern="1200" noProof="0" dirty="0">
              <a:solidFill>
                <a:schemeClr val="tx1"/>
              </a:solidFill>
              <a:effectLst/>
              <a:latin typeface="+mn-lt"/>
              <a:ea typeface="+mn-ea"/>
              <a:cs typeface="+mn-cs"/>
            </a:endParaRPr>
          </a:p>
          <a:p>
            <a:r>
              <a:rPr lang="en-US" sz="1200" b="0" i="0" kern="1200" noProof="0" dirty="0">
                <a:solidFill>
                  <a:schemeClr val="tx1"/>
                </a:solidFill>
                <a:effectLst/>
                <a:latin typeface="+mn-lt"/>
                <a:ea typeface="+mn-ea"/>
                <a:cs typeface="+mn-cs"/>
              </a:rPr>
              <a:t>Las </a:t>
            </a:r>
            <a:r>
              <a:rPr lang="en-US" sz="1200" b="0" i="0" kern="1200" noProof="0" dirty="0" err="1">
                <a:solidFill>
                  <a:schemeClr val="tx1"/>
                </a:solidFill>
                <a:effectLst/>
                <a:latin typeface="+mn-lt"/>
                <a:ea typeface="+mn-ea"/>
                <a:cs typeface="+mn-cs"/>
              </a:rPr>
              <a:t>producciones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sostenibles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requieren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trabajo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equipo</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los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artistas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los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técnicos</a:t>
            </a:r>
            <a:r>
              <a:rPr lang="en-US" sz="1200" b="0" i="0" kern="1200" noProof="0" dirty="0">
                <a:solidFill>
                  <a:schemeClr val="tx1"/>
                </a:solidFill>
                <a:effectLst/>
                <a:latin typeface="+mn-lt"/>
                <a:ea typeface="+mn-ea"/>
                <a:cs typeface="+mn-cs"/>
              </a:rPr>
              <a:t> y </a:t>
            </a:r>
            <a:r>
              <a:rPr lang="en-US" sz="1200" b="0" i="0" kern="1200" noProof="0" dirty="0" err="1">
                <a:solidFill>
                  <a:schemeClr val="tx1"/>
                </a:solidFill>
                <a:effectLst/>
                <a:latin typeface="+mn-lt"/>
                <a:ea typeface="+mn-ea"/>
                <a:cs typeface="+mn-cs"/>
              </a:rPr>
              <a:t>los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gestores</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deben</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trabajar</a:t>
            </a:r>
            <a:r>
              <a:rPr lang="en-US" sz="1200" b="0" i="0" kern="1200" noProof="0" dirty="0">
                <a:solidFill>
                  <a:schemeClr val="tx1"/>
                </a:solidFill>
                <a:effectLst/>
                <a:latin typeface="+mn-lt"/>
                <a:ea typeface="+mn-ea"/>
                <a:cs typeface="+mn-cs"/>
              </a:rPr>
              <a:t> </a:t>
            </a:r>
            <a:r>
              <a:rPr lang="en-US" sz="1200" b="0" i="0" kern="1200" noProof="0" dirty="0" err="1">
                <a:solidFill>
                  <a:schemeClr val="tx1"/>
                </a:solidFill>
                <a:effectLst/>
                <a:latin typeface="+mn-lt"/>
                <a:ea typeface="+mn-ea"/>
                <a:cs typeface="+mn-cs"/>
              </a:rPr>
              <a:t>juntos</a:t>
            </a:r>
            <a:r>
              <a:rPr lang="en-US" sz="1200" b="0" i="0" kern="1200" noProof="0" dirty="0">
                <a:solidFill>
                  <a:schemeClr val="tx1"/>
                </a:solidFill>
                <a:effectLst/>
                <a:latin typeface="+mn-lt"/>
                <a:ea typeface="+mn-ea"/>
                <a:cs typeface="+mn-cs"/>
              </a:rPr>
              <a:t>. </a:t>
            </a:r>
          </a:p>
          <a:p>
            <a:endParaRPr lang="en-GB" sz="1200" b="0" i="0" kern="1200" noProof="0" dirty="0">
              <a:solidFill>
                <a:schemeClr val="tx1"/>
              </a:solidFill>
              <a:effectLst/>
              <a:latin typeface="+mn-lt"/>
              <a:ea typeface="+mn-ea"/>
              <a:cs typeface="+mn-cs"/>
            </a:endParaRPr>
          </a:p>
          <a:p>
            <a:r>
              <a:rPr lang="en-GB" sz="1200" b="0" i="0" kern="1200" noProof="0" dirty="0" err="1">
                <a:solidFill>
                  <a:schemeClr val="tx1"/>
                </a:solidFill>
                <a:effectLst/>
                <a:latin typeface="+mn-lt"/>
                <a:ea typeface="+mn-ea"/>
                <a:cs typeface="+mn-cs"/>
              </a:rPr>
              <a:t>Incorporar</a:t>
            </a:r>
            <a:r>
              <a:rPr lang="en-GB" sz="1200" b="0" i="0" kern="1200" noProof="0" dirty="0">
                <a:solidFill>
                  <a:schemeClr val="tx1"/>
                </a:solidFill>
                <a:effectLst/>
                <a:latin typeface="+mn-lt"/>
                <a:ea typeface="+mn-ea"/>
                <a:cs typeface="+mn-cs"/>
              </a:rPr>
              <a:t> la </a:t>
            </a:r>
            <a:r>
              <a:rPr lang="en-GB" sz="1200" b="0" i="0" kern="1200" noProof="0" dirty="0" err="1">
                <a:solidFill>
                  <a:schemeClr val="tx1"/>
                </a:solidFill>
                <a:effectLst/>
                <a:latin typeface="+mn-lt"/>
                <a:ea typeface="+mn-ea"/>
                <a:cs typeface="+mn-cs"/>
              </a:rPr>
              <a:t>sostenibilidad</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en</a:t>
            </a:r>
            <a:r>
              <a:rPr lang="en-GB" sz="1200" b="0" i="0" kern="1200" noProof="0" dirty="0">
                <a:solidFill>
                  <a:schemeClr val="tx1"/>
                </a:solidFill>
                <a:effectLst/>
                <a:latin typeface="+mn-lt"/>
                <a:ea typeface="+mn-ea"/>
                <a:cs typeface="+mn-cs"/>
              </a:rPr>
              <a:t> la </a:t>
            </a:r>
            <a:r>
              <a:rPr lang="en-GB" sz="1200" b="0" i="0" kern="1200" noProof="0" dirty="0" err="1">
                <a:solidFill>
                  <a:schemeClr val="tx1"/>
                </a:solidFill>
                <a:effectLst/>
                <a:latin typeface="+mn-lt"/>
                <a:ea typeface="+mn-ea"/>
                <a:cs typeface="+mn-cs"/>
              </a:rPr>
              <a:t>producción</a:t>
            </a:r>
            <a:r>
              <a:rPr lang="en-GB" sz="1200" b="0" i="0" kern="1200" noProof="0" dirty="0">
                <a:solidFill>
                  <a:schemeClr val="tx1"/>
                </a:solidFill>
                <a:effectLst/>
                <a:latin typeface="+mn-lt"/>
                <a:ea typeface="+mn-ea"/>
                <a:cs typeface="+mn-cs"/>
              </a:rPr>
              <a:t> y las </a:t>
            </a:r>
            <a:r>
              <a:rPr lang="en-GB" sz="1200" b="0" i="0" kern="1200" noProof="0" dirty="0" err="1">
                <a:solidFill>
                  <a:schemeClr val="tx1"/>
                </a:solidFill>
                <a:effectLst/>
                <a:latin typeface="+mn-lt"/>
                <a:ea typeface="+mn-ea"/>
                <a:cs typeface="+mn-cs"/>
              </a:rPr>
              <a:t>operaciones</a:t>
            </a:r>
            <a:r>
              <a:rPr lang="en-GB" sz="1200" b="0" i="0" kern="1200" noProof="0" dirty="0">
                <a:solidFill>
                  <a:schemeClr val="tx1"/>
                </a:solidFill>
                <a:effectLst/>
                <a:latin typeface="+mn-lt"/>
                <a:ea typeface="+mn-ea"/>
                <a:cs typeface="+mn-cs"/>
              </a:rPr>
              <a:t> es </a:t>
            </a:r>
            <a:r>
              <a:rPr lang="en-GB" sz="1200" b="0" i="0" kern="1200" noProof="0" dirty="0" err="1">
                <a:solidFill>
                  <a:schemeClr val="tx1"/>
                </a:solidFill>
                <a:effectLst/>
                <a:latin typeface="+mn-lt"/>
                <a:ea typeface="+mn-ea"/>
                <a:cs typeface="+mn-cs"/>
              </a:rPr>
              <a:t>esencial</a:t>
            </a:r>
            <a:r>
              <a:rPr lang="en-GB" sz="1200" b="0" i="0" kern="1200" noProof="0" dirty="0">
                <a:solidFill>
                  <a:schemeClr val="tx1"/>
                </a:solidFill>
                <a:effectLst/>
                <a:latin typeface="+mn-lt"/>
                <a:ea typeface="+mn-ea"/>
                <a:cs typeface="+mn-cs"/>
              </a:rPr>
              <a:t> para </a:t>
            </a:r>
            <a:r>
              <a:rPr lang="en-GB" sz="1200" b="0" i="0" kern="1200" noProof="0" dirty="0" err="1">
                <a:solidFill>
                  <a:schemeClr val="tx1"/>
                </a:solidFill>
                <a:effectLst/>
                <a:latin typeface="+mn-lt"/>
                <a:ea typeface="+mn-ea"/>
                <a:cs typeface="+mn-cs"/>
              </a:rPr>
              <a:t>que</a:t>
            </a:r>
            <a:r>
              <a:rPr lang="en-GB" sz="1200" b="0" i="0" kern="1200" noProof="0" dirty="0">
                <a:solidFill>
                  <a:schemeClr val="tx1"/>
                </a:solidFill>
                <a:effectLst/>
                <a:latin typeface="+mn-lt"/>
                <a:ea typeface="+mn-ea"/>
                <a:cs typeface="+mn-cs"/>
              </a:rPr>
              <a:t> las </a:t>
            </a:r>
            <a:r>
              <a:rPr lang="en-GB" sz="1200" b="0" i="0" kern="1200" noProof="0" dirty="0" err="1">
                <a:solidFill>
                  <a:schemeClr val="tx1"/>
                </a:solidFill>
                <a:effectLst/>
                <a:latin typeface="+mn-lt"/>
                <a:ea typeface="+mn-ea"/>
                <a:cs typeface="+mn-cs"/>
              </a:rPr>
              <a:t>artes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escénicas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prosperen</a:t>
            </a:r>
            <a:r>
              <a:rPr lang="en-GB" sz="1200" b="0" i="0" kern="1200" noProof="0" dirty="0">
                <a:solidFill>
                  <a:schemeClr val="tx1"/>
                </a:solidFill>
                <a:effectLst/>
                <a:latin typeface="+mn-lt"/>
                <a:ea typeface="+mn-ea"/>
                <a:cs typeface="+mn-cs"/>
              </a:rPr>
              <a:t> tanto </a:t>
            </a:r>
            <a:r>
              <a:rPr lang="en-GB" sz="1200" b="0" i="0" kern="1200" noProof="0" dirty="0" err="1">
                <a:solidFill>
                  <a:schemeClr val="tx1"/>
                </a:solidFill>
                <a:effectLst/>
                <a:latin typeface="+mn-lt"/>
                <a:ea typeface="+mn-ea"/>
                <a:cs typeface="+mn-cs"/>
              </a:rPr>
              <a:t>artística</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como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económicamente</a:t>
            </a:r>
            <a:r>
              <a:rPr lang="en-GB" sz="1200" b="0" i="0" kern="1200" noProof="0" dirty="0">
                <a:solidFill>
                  <a:schemeClr val="tx1"/>
                </a:solidFill>
                <a:effectLst/>
                <a:latin typeface="+mn-lt"/>
                <a:ea typeface="+mn-ea"/>
                <a:cs typeface="+mn-cs"/>
              </a:rPr>
              <a:t>, al </a:t>
            </a:r>
            <a:r>
              <a:rPr lang="en-GB" sz="1200" b="0" i="0" kern="1200" noProof="0" dirty="0" err="1">
                <a:solidFill>
                  <a:schemeClr val="tx1"/>
                </a:solidFill>
                <a:effectLst/>
                <a:latin typeface="+mn-lt"/>
                <a:ea typeface="+mn-ea"/>
                <a:cs typeface="+mn-cs"/>
              </a:rPr>
              <a:t>tiempo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que</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cumplen</a:t>
            </a:r>
            <a:r>
              <a:rPr lang="en-GB" sz="1200" b="0" i="0" kern="1200" noProof="0" dirty="0">
                <a:solidFill>
                  <a:schemeClr val="tx1"/>
                </a:solidFill>
                <a:effectLst/>
                <a:latin typeface="+mn-lt"/>
                <a:ea typeface="+mn-ea"/>
                <a:cs typeface="+mn-cs"/>
              </a:rPr>
              <a:t> con </a:t>
            </a:r>
            <a:r>
              <a:rPr lang="en-GB" sz="1200" b="0" i="0" kern="1200" noProof="0" dirty="0" err="1">
                <a:solidFill>
                  <a:schemeClr val="tx1"/>
                </a:solidFill>
                <a:effectLst/>
                <a:latin typeface="+mn-lt"/>
                <a:ea typeface="+mn-ea"/>
                <a:cs typeface="+mn-cs"/>
              </a:rPr>
              <a:t>su</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obligación</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como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líderes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en</a:t>
            </a:r>
            <a:r>
              <a:rPr lang="en-GB" sz="1200" b="0" i="0" kern="1200" noProof="0" dirty="0">
                <a:solidFill>
                  <a:schemeClr val="tx1"/>
                </a:solidFill>
                <a:effectLst/>
                <a:latin typeface="+mn-lt"/>
                <a:ea typeface="+mn-ea"/>
                <a:cs typeface="+mn-cs"/>
              </a:rPr>
              <a:t> la </a:t>
            </a:r>
            <a:r>
              <a:rPr lang="en-GB" sz="1200" b="0" i="0" kern="1200" noProof="0" dirty="0" err="1">
                <a:solidFill>
                  <a:schemeClr val="tx1"/>
                </a:solidFill>
                <a:effectLst/>
                <a:latin typeface="+mn-lt"/>
                <a:ea typeface="+mn-ea"/>
                <a:cs typeface="+mn-cs"/>
              </a:rPr>
              <a:t>respuesta</a:t>
            </a:r>
            <a:r>
              <a:rPr lang="en-GB" sz="1200" b="0" i="0" kern="1200" noProof="0" dirty="0">
                <a:solidFill>
                  <a:schemeClr val="tx1"/>
                </a:solidFill>
                <a:effectLst/>
                <a:latin typeface="+mn-lt"/>
                <a:ea typeface="+mn-ea"/>
                <a:cs typeface="+mn-cs"/>
              </a:rPr>
              <a:t> social a </a:t>
            </a:r>
            <a:r>
              <a:rPr lang="en-GB" sz="1200" b="0" i="0" kern="1200" noProof="0" dirty="0" err="1">
                <a:solidFill>
                  <a:schemeClr val="tx1"/>
                </a:solidFill>
                <a:effectLst/>
                <a:latin typeface="+mn-lt"/>
                <a:ea typeface="+mn-ea"/>
                <a:cs typeface="+mn-cs"/>
              </a:rPr>
              <a:t>los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retos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climáticos</a:t>
            </a:r>
            <a:r>
              <a:rPr lang="en-GB" sz="1200" b="0" i="0" kern="1200" noProof="0" dirty="0">
                <a:solidFill>
                  <a:schemeClr val="tx1"/>
                </a:solidFill>
                <a:effectLst/>
                <a:latin typeface="+mn-lt"/>
                <a:ea typeface="+mn-ea"/>
                <a:cs typeface="+mn-cs"/>
              </a:rPr>
              <a:t>. La </a:t>
            </a:r>
            <a:r>
              <a:rPr lang="en-GB" sz="1200" b="0" i="0" kern="1200" noProof="0" dirty="0" err="1">
                <a:solidFill>
                  <a:schemeClr val="tx1"/>
                </a:solidFill>
                <a:effectLst/>
                <a:latin typeface="+mn-lt"/>
                <a:ea typeface="+mn-ea"/>
                <a:cs typeface="+mn-cs"/>
              </a:rPr>
              <a:t>sostenibilidad</a:t>
            </a:r>
            <a:r>
              <a:rPr lang="en-GB" sz="1200" b="0" i="0" kern="1200" noProof="0" dirty="0">
                <a:solidFill>
                  <a:schemeClr val="tx1"/>
                </a:solidFill>
                <a:effectLst/>
                <a:latin typeface="+mn-lt"/>
                <a:ea typeface="+mn-ea"/>
                <a:cs typeface="+mn-cs"/>
              </a:rPr>
              <a:t> no es </a:t>
            </a:r>
            <a:r>
              <a:rPr lang="en-GB" sz="1200" b="0" i="0" kern="1200" noProof="0" dirty="0" err="1">
                <a:solidFill>
                  <a:schemeClr val="tx1"/>
                </a:solidFill>
                <a:effectLst/>
                <a:latin typeface="+mn-lt"/>
                <a:ea typeface="+mn-ea"/>
                <a:cs typeface="+mn-cs"/>
              </a:rPr>
              <a:t>una</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limitación</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sino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más</a:t>
            </a:r>
            <a:r>
              <a:rPr lang="en-GB" sz="1200" b="0" i="0" kern="1200" noProof="0" dirty="0">
                <a:solidFill>
                  <a:schemeClr val="tx1"/>
                </a:solidFill>
                <a:effectLst/>
                <a:latin typeface="+mn-lt"/>
                <a:ea typeface="+mn-ea"/>
                <a:cs typeface="+mn-cs"/>
              </a:rPr>
              <a:t> bien un </a:t>
            </a:r>
            <a:r>
              <a:rPr lang="en-GB" sz="1200" b="0" i="0" kern="1200" noProof="0" dirty="0" err="1">
                <a:solidFill>
                  <a:schemeClr val="tx1"/>
                </a:solidFill>
                <a:effectLst/>
                <a:latin typeface="+mn-lt"/>
                <a:ea typeface="+mn-ea"/>
                <a:cs typeface="+mn-cs"/>
              </a:rPr>
              <a:t>catalizador</a:t>
            </a:r>
            <a:r>
              <a:rPr lang="en-GB" sz="1200" b="0" i="0" kern="1200" noProof="0" dirty="0">
                <a:solidFill>
                  <a:schemeClr val="tx1"/>
                </a:solidFill>
                <a:effectLst/>
                <a:latin typeface="+mn-lt"/>
                <a:ea typeface="+mn-ea"/>
                <a:cs typeface="+mn-cs"/>
              </a:rPr>
              <a:t> para la </a:t>
            </a:r>
            <a:r>
              <a:rPr lang="en-GB" sz="1200" b="0" i="0" kern="1200" noProof="0" dirty="0" err="1">
                <a:solidFill>
                  <a:schemeClr val="tx1"/>
                </a:solidFill>
                <a:effectLst/>
                <a:latin typeface="+mn-lt"/>
                <a:ea typeface="+mn-ea"/>
                <a:cs typeface="+mn-cs"/>
              </a:rPr>
              <a:t>innovación</a:t>
            </a:r>
            <a:r>
              <a:rPr lang="en-GB" sz="1200" b="0" i="0" kern="1200" noProof="0" dirty="0">
                <a:solidFill>
                  <a:schemeClr val="tx1"/>
                </a:solidFill>
                <a:effectLst/>
                <a:latin typeface="+mn-lt"/>
                <a:ea typeface="+mn-ea"/>
                <a:cs typeface="+mn-cs"/>
              </a:rPr>
              <a:t>, la </a:t>
            </a:r>
            <a:r>
              <a:rPr lang="en-GB" sz="1200" b="0" i="0" kern="1200" noProof="0" dirty="0" err="1">
                <a:solidFill>
                  <a:schemeClr val="tx1"/>
                </a:solidFill>
                <a:effectLst/>
                <a:latin typeface="+mn-lt"/>
                <a:ea typeface="+mn-ea"/>
                <a:cs typeface="+mn-cs"/>
              </a:rPr>
              <a:t>colaboración</a:t>
            </a:r>
            <a:r>
              <a:rPr lang="en-GB" sz="1200" b="0" i="0" kern="1200" noProof="0" dirty="0">
                <a:solidFill>
                  <a:schemeClr val="tx1"/>
                </a:solidFill>
                <a:effectLst/>
                <a:latin typeface="+mn-lt"/>
                <a:ea typeface="+mn-ea"/>
                <a:cs typeface="+mn-cs"/>
              </a:rPr>
              <a:t> y la </a:t>
            </a:r>
            <a:r>
              <a:rPr lang="en-GB" sz="1200" b="0" i="0" kern="1200" noProof="0" dirty="0" err="1">
                <a:solidFill>
                  <a:schemeClr val="tx1"/>
                </a:solidFill>
                <a:effectLst/>
                <a:latin typeface="+mn-lt"/>
                <a:ea typeface="+mn-ea"/>
                <a:cs typeface="+mn-cs"/>
              </a:rPr>
              <a:t>preparación</a:t>
            </a:r>
            <a:r>
              <a:rPr lang="en-GB" sz="1200" b="0" i="0" kern="1200" noProof="0" dirty="0">
                <a:solidFill>
                  <a:schemeClr val="tx1"/>
                </a:solidFill>
                <a:effectLst/>
                <a:latin typeface="+mn-lt"/>
                <a:ea typeface="+mn-ea"/>
                <a:cs typeface="+mn-cs"/>
              </a:rPr>
              <a:t> del sector para </a:t>
            </a:r>
            <a:r>
              <a:rPr lang="en-GB" sz="1200" b="0" i="0" kern="1200" noProof="0" dirty="0" err="1">
                <a:solidFill>
                  <a:schemeClr val="tx1"/>
                </a:solidFill>
                <a:effectLst/>
                <a:latin typeface="+mn-lt"/>
                <a:ea typeface="+mn-ea"/>
                <a:cs typeface="+mn-cs"/>
              </a:rPr>
              <a:t>el</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futuro</a:t>
            </a:r>
            <a:r>
              <a:rPr lang="en-GB" sz="1200" b="0" i="0" kern="1200" noProof="0" dirty="0">
                <a:solidFill>
                  <a:schemeClr val="tx1"/>
                </a:solidFill>
                <a:effectLst/>
                <a:latin typeface="+mn-lt"/>
                <a:ea typeface="+mn-ea"/>
                <a:cs typeface="+mn-cs"/>
              </a:rPr>
              <a:t>. Los </a:t>
            </a:r>
            <a:r>
              <a:rPr lang="en-GB" sz="1200" b="0" i="0" kern="1200" noProof="0" dirty="0" err="1">
                <a:solidFill>
                  <a:schemeClr val="tx1"/>
                </a:solidFill>
                <a:effectLst/>
                <a:latin typeface="+mn-lt"/>
                <a:ea typeface="+mn-ea"/>
                <a:cs typeface="+mn-cs"/>
              </a:rPr>
              <a:t>educadores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que</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imparten</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este</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módulo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están</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dotando</a:t>
            </a:r>
            <a:r>
              <a:rPr lang="en-GB" sz="1200" b="0" i="0" kern="1200" noProof="0" dirty="0">
                <a:solidFill>
                  <a:schemeClr val="tx1"/>
                </a:solidFill>
                <a:effectLst/>
                <a:latin typeface="+mn-lt"/>
                <a:ea typeface="+mn-ea"/>
                <a:cs typeface="+mn-cs"/>
              </a:rPr>
              <a:t> a la </a:t>
            </a:r>
            <a:r>
              <a:rPr lang="en-GB" sz="1200" b="0" i="0" kern="1200" noProof="0" dirty="0" err="1">
                <a:solidFill>
                  <a:schemeClr val="tx1"/>
                </a:solidFill>
                <a:effectLst/>
                <a:latin typeface="+mn-lt"/>
                <a:ea typeface="+mn-ea"/>
                <a:cs typeface="+mn-cs"/>
              </a:rPr>
              <a:t>próxima</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generación</a:t>
            </a:r>
            <a:r>
              <a:rPr lang="en-GB" sz="1200" b="0" i="0" kern="1200" noProof="0" dirty="0">
                <a:solidFill>
                  <a:schemeClr val="tx1"/>
                </a:solidFill>
                <a:effectLst/>
                <a:latin typeface="+mn-lt"/>
                <a:ea typeface="+mn-ea"/>
                <a:cs typeface="+mn-cs"/>
              </a:rPr>
              <a:t> de </a:t>
            </a:r>
            <a:r>
              <a:rPr lang="en-GB" sz="1200" b="0" i="0" kern="1200" noProof="0" dirty="0" err="1">
                <a:solidFill>
                  <a:schemeClr val="tx1"/>
                </a:solidFill>
                <a:effectLst/>
                <a:latin typeface="+mn-lt"/>
                <a:ea typeface="+mn-ea"/>
                <a:cs typeface="+mn-cs"/>
              </a:rPr>
              <a:t>profesionales</a:t>
            </a:r>
            <a:r>
              <a:rPr lang="en-GB" sz="1200" b="0" i="0" kern="1200" noProof="0" dirty="0">
                <a:solidFill>
                  <a:schemeClr val="tx1"/>
                </a:solidFill>
                <a:effectLst/>
                <a:latin typeface="+mn-lt"/>
                <a:ea typeface="+mn-ea"/>
                <a:cs typeface="+mn-cs"/>
              </a:rPr>
              <a:t> de la </a:t>
            </a:r>
            <a:r>
              <a:rPr lang="en-GB" sz="1200" b="0" i="0" kern="1200" noProof="0" dirty="0" err="1">
                <a:solidFill>
                  <a:schemeClr val="tx1"/>
                </a:solidFill>
                <a:effectLst/>
                <a:latin typeface="+mn-lt"/>
                <a:ea typeface="+mn-ea"/>
                <a:cs typeface="+mn-cs"/>
              </a:rPr>
              <a:t>mentalidad</a:t>
            </a:r>
            <a:r>
              <a:rPr lang="en-GB" sz="1200" b="0" i="0" kern="1200" noProof="0" dirty="0">
                <a:solidFill>
                  <a:schemeClr val="tx1"/>
                </a:solidFill>
                <a:effectLst/>
                <a:latin typeface="+mn-lt"/>
                <a:ea typeface="+mn-ea"/>
                <a:cs typeface="+mn-cs"/>
              </a:rPr>
              <a:t> y las </a:t>
            </a:r>
            <a:r>
              <a:rPr lang="en-GB" sz="1200" b="0" i="0" kern="1200" noProof="0" dirty="0" err="1">
                <a:solidFill>
                  <a:schemeClr val="tx1"/>
                </a:solidFill>
                <a:effectLst/>
                <a:latin typeface="+mn-lt"/>
                <a:ea typeface="+mn-ea"/>
                <a:cs typeface="+mn-cs"/>
              </a:rPr>
              <a:t>herramientas</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necesarias</a:t>
            </a:r>
            <a:r>
              <a:rPr lang="en-GB" sz="1200" b="0" i="0" kern="1200" noProof="0" dirty="0">
                <a:solidFill>
                  <a:schemeClr val="tx1"/>
                </a:solidFill>
                <a:effectLst/>
                <a:latin typeface="+mn-lt"/>
                <a:ea typeface="+mn-ea"/>
                <a:cs typeface="+mn-cs"/>
              </a:rPr>
              <a:t> para </a:t>
            </a:r>
            <a:r>
              <a:rPr lang="en-GB" sz="1200" b="0" i="0" kern="1200" noProof="0" dirty="0" err="1">
                <a:solidFill>
                  <a:schemeClr val="tx1"/>
                </a:solidFill>
                <a:effectLst/>
                <a:latin typeface="+mn-lt"/>
                <a:ea typeface="+mn-ea"/>
                <a:cs typeface="+mn-cs"/>
              </a:rPr>
              <a:t>promover</a:t>
            </a:r>
            <a:r>
              <a:rPr lang="en-GB" sz="1200" b="0" i="0" kern="1200" noProof="0" dirty="0">
                <a:solidFill>
                  <a:schemeClr val="tx1"/>
                </a:solidFill>
                <a:effectLst/>
                <a:latin typeface="+mn-lt"/>
                <a:ea typeface="+mn-ea"/>
                <a:cs typeface="+mn-cs"/>
              </a:rPr>
              <a:t> un </a:t>
            </a:r>
            <a:r>
              <a:rPr lang="en-GB" sz="1200" b="0" i="0" kern="1200" noProof="0" dirty="0" err="1">
                <a:solidFill>
                  <a:schemeClr val="tx1"/>
                </a:solidFill>
                <a:effectLst/>
                <a:latin typeface="+mn-lt"/>
                <a:ea typeface="+mn-ea"/>
                <a:cs typeface="+mn-cs"/>
              </a:rPr>
              <a:t>cambio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impactante</a:t>
            </a:r>
            <a:r>
              <a:rPr lang="en-GB" sz="1200" b="0" i="0" kern="1200" noProof="0" dirty="0">
                <a:solidFill>
                  <a:schemeClr val="tx1"/>
                </a:solidFill>
                <a:effectLst/>
                <a:latin typeface="+mn-lt"/>
                <a:ea typeface="+mn-ea"/>
                <a:cs typeface="+mn-cs"/>
              </a:rPr>
              <a:t> y </a:t>
            </a:r>
            <a:r>
              <a:rPr lang="en-GB" sz="1200" b="0" i="0" kern="1200" noProof="0" dirty="0" err="1">
                <a:solidFill>
                  <a:schemeClr val="tx1"/>
                </a:solidFill>
                <a:effectLst/>
                <a:latin typeface="+mn-lt"/>
                <a:ea typeface="+mn-ea"/>
                <a:cs typeface="+mn-cs"/>
              </a:rPr>
              <a:t>garantizar</a:t>
            </a:r>
            <a:r>
              <a:rPr lang="en-GB" sz="1200" b="0" i="0" kern="1200" noProof="0" dirty="0">
                <a:solidFill>
                  <a:schemeClr val="tx1"/>
                </a:solidFill>
                <a:effectLst/>
                <a:latin typeface="+mn-lt"/>
                <a:ea typeface="+mn-ea"/>
                <a:cs typeface="+mn-cs"/>
              </a:rPr>
              <a:t> un </a:t>
            </a:r>
            <a:r>
              <a:rPr lang="en-GB" sz="1200" b="0" i="0" kern="1200" noProof="0" dirty="0" err="1">
                <a:solidFill>
                  <a:schemeClr val="tx1"/>
                </a:solidFill>
                <a:effectLst/>
                <a:latin typeface="+mn-lt"/>
                <a:ea typeface="+mn-ea"/>
                <a:cs typeface="+mn-cs"/>
              </a:rPr>
              <a:t>legado</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duradero</a:t>
            </a:r>
            <a:r>
              <a:rPr lang="en-GB" sz="1200" b="0" i="0" kern="1200" noProof="0" dirty="0">
                <a:solidFill>
                  <a:schemeClr val="tx1"/>
                </a:solidFill>
                <a:effectLst/>
                <a:latin typeface="+mn-lt"/>
                <a:ea typeface="+mn-ea"/>
                <a:cs typeface="+mn-cs"/>
              </a:rPr>
              <a:t> de </a:t>
            </a:r>
            <a:r>
              <a:rPr lang="en-GB" sz="1200" b="0" i="0" kern="1200" noProof="0" dirty="0" err="1">
                <a:solidFill>
                  <a:schemeClr val="tx1"/>
                </a:solidFill>
                <a:effectLst/>
                <a:latin typeface="+mn-lt"/>
                <a:ea typeface="+mn-ea"/>
                <a:cs typeface="+mn-cs"/>
              </a:rPr>
              <a:t>creatividad</a:t>
            </a:r>
            <a:r>
              <a:rPr lang="en-GB" sz="1200" b="0" i="0" kern="1200" noProof="0" dirty="0">
                <a:solidFill>
                  <a:schemeClr val="tx1"/>
                </a:solidFill>
                <a:effectLst/>
                <a:latin typeface="+mn-lt"/>
                <a:ea typeface="+mn-ea"/>
                <a:cs typeface="+mn-cs"/>
              </a:rPr>
              <a:t> </a:t>
            </a:r>
            <a:r>
              <a:rPr lang="en-GB" sz="1200" b="0" i="0" kern="1200" noProof="0" dirty="0" err="1">
                <a:solidFill>
                  <a:schemeClr val="tx1"/>
                </a:solidFill>
                <a:effectLst/>
                <a:latin typeface="+mn-lt"/>
                <a:ea typeface="+mn-ea"/>
                <a:cs typeface="+mn-cs"/>
              </a:rPr>
              <a:t>fusionada</a:t>
            </a:r>
            <a:r>
              <a:rPr lang="en-GB" sz="1200" b="0" i="0" kern="1200" noProof="0" dirty="0">
                <a:solidFill>
                  <a:schemeClr val="tx1"/>
                </a:solidFill>
                <a:effectLst/>
                <a:latin typeface="+mn-lt"/>
                <a:ea typeface="+mn-ea"/>
                <a:cs typeface="+mn-cs"/>
              </a:rPr>
              <a:t> con </a:t>
            </a:r>
            <a:r>
              <a:rPr lang="en-GB" sz="1200" b="0" i="0" kern="1200" noProof="0" dirty="0" err="1">
                <a:solidFill>
                  <a:schemeClr val="tx1"/>
                </a:solidFill>
                <a:effectLst/>
                <a:latin typeface="+mn-lt"/>
                <a:ea typeface="+mn-ea"/>
                <a:cs typeface="+mn-cs"/>
              </a:rPr>
              <a:t>responsabilidad</a:t>
            </a:r>
            <a:r>
              <a:rPr lang="en-GB" sz="1200" b="0" i="0" kern="1200" noProof="0" dirty="0">
                <a:solidFill>
                  <a:schemeClr val="tx1"/>
                </a:solidFill>
                <a:effectLst/>
                <a:latin typeface="+mn-lt"/>
                <a:ea typeface="+mn-ea"/>
                <a:cs typeface="+mn-cs"/>
              </a:rPr>
              <a:t>.</a:t>
            </a:r>
            <a:r>
              <a:rPr lang="en-GB" noProof="0" dirty="0"/>
              <a:t> </a:t>
            </a:r>
          </a:p>
        </p:txBody>
      </p:sp>
      <p:sp>
        <p:nvSpPr>
          <p:cNvPr id="4" name="Foliennummernplatzhalter 3"/>
          <p:cNvSpPr>
            <a:spLocks noGrp="1"/>
          </p:cNvSpPr>
          <p:nvPr>
            <p:ph type="sldNum" sz="quarter" idx="5"/>
          </p:nvPr>
        </p:nvSpPr>
        <p:spPr/>
        <p:txBody>
          <a:bodyPr/>
          <a:lstStyle/>
          <a:p>
            <a:fld id="{D274D5D8-74C3-4A38-835E-EC8AAD529D29}" type="slidenum">
              <a:rPr lang="el-GR" smtClean="0"/>
              <a:t>24</a:t>
            </a:fld>
            <a:endParaRPr lang="el-GR"/>
          </a:p>
        </p:txBody>
      </p:sp>
    </p:spTree>
    <p:extLst>
      <p:ext uri="{BB962C8B-B14F-4D97-AF65-F5344CB8AC3E}">
        <p14:creationId xmlns:p14="http://schemas.microsoft.com/office/powerpoint/2010/main" val="485856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25</a:t>
            </a:fld>
            <a:endParaRPr lang="el-GR"/>
          </a:p>
        </p:txBody>
      </p:sp>
    </p:spTree>
    <p:extLst>
      <p:ext uri="{BB962C8B-B14F-4D97-AF65-F5344CB8AC3E}">
        <p14:creationId xmlns:p14="http://schemas.microsoft.com/office/powerpoint/2010/main" val="248520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7C0D-B515-1AEF-6448-A782A79145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59C9A1-2591-39AB-5B06-EFD847A7BE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0B4DF3-A4B9-83B2-BB1B-35113DD80FB5}"/>
              </a:ext>
            </a:extLst>
          </p:cNvPr>
          <p:cNvSpPr>
            <a:spLocks noGrp="1"/>
          </p:cNvSpPr>
          <p:nvPr>
            <p:ph type="body" idx="1"/>
          </p:nvPr>
        </p:nvSpPr>
        <p:spPr/>
        <p:txBody>
          <a:bodyPr/>
          <a:lstStyle/>
          <a:p>
            <a:r>
              <a:rPr lang="en-US" sz="1100" noProof="0">
                <a:latin typeface="Calibri" panose="020F0502020204030204" pitchFamily="34" charset="0"/>
                <a:ea typeface="Calibri" panose="020F0502020204030204" pitchFamily="34" charset="0"/>
                <a:cs typeface="Calibri" panose="020F0502020204030204" pitchFamily="34" charset="0"/>
              </a:rPr>
              <a:t>Cuando hablamos de sostenibilidad en las artes escénicas, es importante comprender la diferencia entre reducir el daño y generar un impacto positivo. Esto nos lleva a los conceptos de huella y huella positiva.</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noProof="0">
                <a:latin typeface="Calibri" panose="020F0502020204030204" pitchFamily="34" charset="0"/>
                <a:ea typeface="Calibri" panose="020F0502020204030204" pitchFamily="34" charset="0"/>
                <a:cs typeface="Calibri" panose="020F0502020204030204" pitchFamily="34" charset="0"/>
              </a:rPr>
              <a:t>Tradicionalmente, nos centramos en nuestra huella, es decir, el impacto medioambiental negativo que intentamos reducir. En el teatro y las actuaciones en directo, esto puede significar reducir el consumo de energía, reducir los residuos, utilizar menos materiales o limitar los desplazamientos.</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noProof="0">
                <a:latin typeface="Calibri" panose="020F0502020204030204" pitchFamily="34" charset="0"/>
                <a:ea typeface="Calibri" panose="020F0502020204030204" pitchFamily="34" charset="0"/>
                <a:cs typeface="Calibri" panose="020F0502020204030204" pitchFamily="34" charset="0"/>
              </a:rPr>
              <a:t>Pero, cada vez más, el sector también habla de la huella positiva, que no consiste en reducir el daño, sino en hacer el bien de forma activa. Es la influencia positiva que podemos crear en nuestro público, nuestros compañeros, nuestras comunidades y el panorama cultural en general.</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noProof="0">
                <a:latin typeface="Calibri" panose="020F0502020204030204" pitchFamily="34" charset="0"/>
                <a:ea typeface="Calibri" panose="020F0502020204030204" pitchFamily="34" charset="0"/>
                <a:cs typeface="Calibri" panose="020F0502020204030204" pitchFamily="34" charset="0"/>
              </a:rPr>
              <a:t>En las artes escénicas, podemos ampliar nuestra huella positiva de varias maneras:</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b="1" noProof="0">
                <a:latin typeface="Calibri" panose="020F0502020204030204" pitchFamily="34" charset="0"/>
                <a:ea typeface="Calibri" panose="020F0502020204030204" pitchFamily="34" charset="0"/>
                <a:cs typeface="Calibri" panose="020F0502020204030204" pitchFamily="34" charset="0"/>
              </a:rPr>
              <a:t>Influencia educativa: </a:t>
            </a:r>
            <a:r>
              <a:rPr lang="en-US" sz="1100" noProof="0">
                <a:latin typeface="Calibri" panose="020F0502020204030204" pitchFamily="34" charset="0"/>
                <a:ea typeface="Calibri" panose="020F0502020204030204" pitchFamily="34" charset="0"/>
                <a:cs typeface="Calibri" panose="020F0502020204030204" pitchFamily="34" charset="0"/>
              </a:rPr>
              <a:t>Las producciones pueden crear conciencia y suscitar conversaciones sobre la sostenibilidad. Los temas de una actuación o las actividades de divulgación relacionadas pueden inspirar al público a reflexionar, aprender y cambiar su comportamiento.</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b="1" noProof="0">
                <a:latin typeface="Calibri" panose="020F0502020204030204" pitchFamily="34" charset="0"/>
                <a:ea typeface="Calibri" panose="020F0502020204030204" pitchFamily="34" charset="0"/>
                <a:cs typeface="Calibri" panose="020F0502020204030204" pitchFamily="34" charset="0"/>
              </a:rPr>
              <a:t>Prácticas innovadoras: </a:t>
            </a:r>
            <a:r>
              <a:rPr lang="en-US" sz="1100" noProof="0">
                <a:latin typeface="Calibri" panose="020F0502020204030204" pitchFamily="34" charset="0"/>
                <a:ea typeface="Calibri" panose="020F0502020204030204" pitchFamily="34" charset="0"/>
                <a:cs typeface="Calibri" panose="020F0502020204030204" pitchFamily="34" charset="0"/>
              </a:rPr>
              <a:t>mediante el uso de materiales sostenibles, diseño circular y energía renovable en el escenario o entre bastidores, las producciones demuestran lo que es posible y dan ejemplo a otros para que sigan su ejemplo.</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b="1" noProof="0">
                <a:latin typeface="Calibri" panose="020F0502020204030204" pitchFamily="34" charset="0"/>
                <a:ea typeface="Calibri" panose="020F0502020204030204" pitchFamily="34" charset="0"/>
                <a:cs typeface="Calibri" panose="020F0502020204030204" pitchFamily="34" charset="0"/>
              </a:rPr>
              <a:t>Participación de la comunidad: </a:t>
            </a:r>
            <a:r>
              <a:rPr lang="en-US" sz="1100" noProof="0">
                <a:latin typeface="Calibri" panose="020F0502020204030204" pitchFamily="34" charset="0"/>
                <a:ea typeface="Calibri" panose="020F0502020204030204" pitchFamily="34" charset="0"/>
                <a:cs typeface="Calibri" panose="020F0502020204030204" pitchFamily="34" charset="0"/>
              </a:rPr>
              <a:t>cuando colaboramos con socios locales, apoyamos la educación o fomentamos la inclusión, ampliamos nuestro impacto mucho más allá de la propia representación.</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b="1" noProof="0">
                <a:latin typeface="Calibri" panose="020F0502020204030204" pitchFamily="34" charset="0"/>
                <a:ea typeface="Calibri" panose="020F0502020204030204" pitchFamily="34" charset="0"/>
                <a:cs typeface="Calibri" panose="020F0502020204030204" pitchFamily="34" charset="0"/>
              </a:rPr>
              <a:t>Liderazgo en el sector: </a:t>
            </a:r>
            <a:r>
              <a:rPr lang="en-US" sz="1100" noProof="0">
                <a:latin typeface="Calibri" panose="020F0502020204030204" pitchFamily="34" charset="0"/>
                <a:ea typeface="Calibri" panose="020F0502020204030204" pitchFamily="34" charset="0"/>
                <a:cs typeface="Calibri" panose="020F0502020204030204" pitchFamily="34" charset="0"/>
              </a:rPr>
              <a:t>Por último, cuando compartimos herramientas, lecciones aprendidas e historias de éxito, contribuimos a dar forma a una industria más sostenible, no solo con cada producción, sino de forma colectiva.</a:t>
            </a:r>
          </a:p>
          <a:p>
            <a:endParaRPr lang="en-US" sz="1100" noProof="0">
              <a:latin typeface="Calibri" panose="020F0502020204030204" pitchFamily="34" charset="0"/>
              <a:ea typeface="Calibri" panose="020F0502020204030204" pitchFamily="34" charset="0"/>
              <a:cs typeface="Calibri" panose="020F0502020204030204" pitchFamily="34" charset="0"/>
            </a:endParaRPr>
          </a:p>
          <a:p>
            <a:r>
              <a:rPr lang="en-US" sz="1100" noProof="0">
                <a:latin typeface="Calibri" panose="020F0502020204030204" pitchFamily="34" charset="0"/>
                <a:ea typeface="Calibri" panose="020F0502020204030204" pitchFamily="34" charset="0"/>
                <a:cs typeface="Calibri" panose="020F0502020204030204" pitchFamily="34" charset="0"/>
              </a:rPr>
              <a:t>Así que, como formadores y facilitadores, desafiémonos a nosotros mismos y a nuestros alumnos no solo a reducir la huella, sino a aumentar la huella positiva de sus producciones.</a:t>
            </a:r>
            <a:endParaRPr lang="en-GB" sz="1100" noProof="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34E12D65-7D83-BBED-26AF-C61DC48152E9}"/>
              </a:ext>
            </a:extLst>
          </p:cNvPr>
          <p:cNvSpPr>
            <a:spLocks noGrp="1"/>
          </p:cNvSpPr>
          <p:nvPr>
            <p:ph type="sldNum" sz="quarter" idx="5"/>
          </p:nvPr>
        </p:nvSpPr>
        <p:spPr/>
        <p:txBody>
          <a:bodyPr/>
          <a:lstStyle/>
          <a:p>
            <a:fld id="{D274D5D8-74C3-4A38-835E-EC8AAD529D29}" type="slidenum">
              <a:rPr lang="el-GR" smtClean="0"/>
              <a:t>26</a:t>
            </a:fld>
            <a:endParaRPr lang="el-GR"/>
          </a:p>
        </p:txBody>
      </p:sp>
    </p:spTree>
    <p:extLst>
      <p:ext uri="{BB962C8B-B14F-4D97-AF65-F5344CB8AC3E}">
        <p14:creationId xmlns:p14="http://schemas.microsoft.com/office/powerpoint/2010/main" val="3319114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Ahora exploraremos los roles clave que contribuyen al éxito de las producciones artísticas sostenibles. La sostenibilidad en las artes no solo consiste en reducir el impacto medioambiental, sino también en crear sistemas que sean socialmente responsables, financieramente viables y creativamente enriquecedores.</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b="1">
                <a:latin typeface="Calibri" panose="020F0502020204030204" pitchFamily="34" charset="0"/>
                <a:ea typeface="Calibri" panose="020F0502020204030204" pitchFamily="34" charset="0"/>
                <a:cs typeface="Calibri" panose="020F0502020204030204" pitchFamily="34" charset="0"/>
              </a:rPr>
              <a:t>Comencemos por los artistas. </a:t>
            </a:r>
            <a:r>
              <a:rPr lang="en-US" sz="1100">
                <a:latin typeface="Calibri" panose="020F0502020204030204" pitchFamily="34" charset="0"/>
                <a:ea typeface="Calibri" panose="020F0502020204030204" pitchFamily="34" charset="0"/>
                <a:cs typeface="Calibri" panose="020F0502020204030204" pitchFamily="34" charset="0"/>
              </a:rPr>
              <a:t>Ellos son el corazón del proceso creativo. Al adoptar conceptos ecológicos e integrar la sostenibilidad en su visión artística, nos muestran que la responsabilidad medioambiental puede alimentar la creatividad, en lugar de limitarla. Su influencia se extiende más allá del escenario: inspiran al público y marcan tendencias dentro de la industria.</a:t>
            </a:r>
          </a:p>
          <a:p>
            <a:r>
              <a:rPr lang="en-US" sz="1100">
                <a:latin typeface="Calibri" panose="020F0502020204030204" pitchFamily="34" charset="0"/>
                <a:ea typeface="Calibri" panose="020F0502020204030204" pitchFamily="34" charset="0"/>
                <a:cs typeface="Calibri" panose="020F0502020204030204" pitchFamily="34" charset="0"/>
              </a:rPr>
              <a:t>(Algunos ejemplos de artistas son los actores, los escenógrafos y decoradores, los directores de escena, los coreógrafos, etc.).</a:t>
            </a:r>
          </a:p>
          <a:p>
            <a:r>
              <a:rPr lang="en-US" sz="1100">
                <a:latin typeface="Calibri" panose="020F0502020204030204" pitchFamily="34" charset="0"/>
                <a:ea typeface="Calibri" panose="020F0502020204030204" pitchFamily="34" charset="0"/>
                <a:cs typeface="Calibri" panose="020F0502020204030204" pitchFamily="34" charset="0"/>
              </a:rPr>
              <a:t> pero también los directores artísticos.</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b="1">
                <a:latin typeface="Calibri" panose="020F0502020204030204" pitchFamily="34" charset="0"/>
                <a:ea typeface="Calibri" panose="020F0502020204030204" pitchFamily="34" charset="0"/>
                <a:cs typeface="Calibri" panose="020F0502020204030204" pitchFamily="34" charset="0"/>
              </a:rPr>
              <a:t>A continuación, tenemos a los artesanos y técnicos. </a:t>
            </a:r>
            <a:r>
              <a:rPr lang="en-US" sz="1100">
                <a:latin typeface="Calibri" panose="020F0502020204030204" pitchFamily="34" charset="0"/>
                <a:ea typeface="Calibri" panose="020F0502020204030204" pitchFamily="34" charset="0"/>
                <a:cs typeface="Calibri" panose="020F0502020204030204" pitchFamily="34" charset="0"/>
              </a:rPr>
              <a:t>Son los expertos prácticos que dan vida a la visión artística. Sus elecciones en cuanto a materiales, su capacidad para minimizar los residuos y su habilidad para diseñar con vistas a la reutilización son fundamentales. Cuando colaboran desde el principio con los diseñadores, ayudan a dar forma a producciones que son a la vez bellas y sostenibles.</a:t>
            </a:r>
          </a:p>
          <a:p>
            <a:r>
              <a:rPr lang="en-US" sz="1100">
                <a:latin typeface="Calibri" panose="020F0502020204030204" pitchFamily="34" charset="0"/>
                <a:ea typeface="Calibri" panose="020F0502020204030204" pitchFamily="34" charset="0"/>
                <a:cs typeface="Calibri" panose="020F0502020204030204" pitchFamily="34" charset="0"/>
              </a:rPr>
              <a:t>(Ejemplos de artesanos/técnicos son los técnicos de iluminación, sonido y escenario, carpinteros, pintores, fabricantes de atrezo, pirotécnicos, etc.). </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Los</a:t>
            </a:r>
            <a:r>
              <a:rPr lang="en-US" sz="1100" b="1">
                <a:latin typeface="Calibri" panose="020F0502020204030204" pitchFamily="34" charset="0"/>
                <a:ea typeface="Calibri" panose="020F0502020204030204" pitchFamily="34" charset="0"/>
                <a:cs typeface="Calibri" panose="020F0502020204030204" pitchFamily="34" charset="0"/>
              </a:rPr>
              <a:t> productores y gerentes </a:t>
            </a:r>
            <a:r>
              <a:rPr lang="en-US" sz="1100">
                <a:latin typeface="Calibri" panose="020F0502020204030204" pitchFamily="34" charset="0"/>
                <a:ea typeface="Calibri" panose="020F0502020204030204" pitchFamily="34" charset="0"/>
                <a:cs typeface="Calibri" panose="020F0502020204030204" pitchFamily="34" charset="0"/>
              </a:rPr>
              <a:t>desempeñan un papel estratégico. Definen los objetivos de sostenibilidad y se aseguran de que estos se reflejen en los presupuestos, los plazos y la planificación. Su liderazgo fomenta una cultura de colaboración y responsabilidad, equilibrando las prioridades medioambientales, sociales y financieras.</a:t>
            </a:r>
          </a:p>
          <a:p>
            <a:r>
              <a:rPr lang="en-US" sz="1100">
                <a:latin typeface="Calibri" panose="020F0502020204030204" pitchFamily="34" charset="0"/>
                <a:ea typeface="Calibri" panose="020F0502020204030204" pitchFamily="34" charset="0"/>
                <a:cs typeface="Calibri" panose="020F0502020204030204" pitchFamily="34" charset="0"/>
              </a:rPr>
              <a:t>(Ejemplos: directores de escena, directores financieros, gestores de instalaciones culturales, directores artísticos, etc.).</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Luego está </a:t>
            </a:r>
            <a:r>
              <a:rPr lang="en-US" sz="1100" b="1">
                <a:latin typeface="Calibri" panose="020F0502020204030204" pitchFamily="34" charset="0"/>
                <a:ea typeface="Calibri" panose="020F0502020204030204" pitchFamily="34" charset="0"/>
                <a:cs typeface="Calibri" panose="020F0502020204030204" pitchFamily="34" charset="0"/>
              </a:rPr>
              <a:t>el personal administrativo y de apoyo</a:t>
            </a:r>
            <a:r>
              <a:rPr lang="en-US" sz="1100">
                <a:latin typeface="Calibri" panose="020F0502020204030204" pitchFamily="34" charset="0"/>
                <a:ea typeface="Calibri" panose="020F0502020204030204" pitchFamily="34" charset="0"/>
                <a:cs typeface="Calibri" panose="020F0502020204030204" pitchFamily="34" charset="0"/>
              </a:rPr>
              <a:t>, desde el departamento de marketing hasta el de recursos humanos, pasando por los equipos de atención al público. Ayudan a integrar la sostenibilidad en las operaciones diarias de una producción. Ya sea a través de la venta de entradas ecológicas, la comercialización sostenible o las prácticas de contratación inclusivas, su trabajo respalda la misión general.</a:t>
            </a:r>
          </a:p>
          <a:p>
            <a:r>
              <a:rPr lang="en-US" sz="1100">
                <a:latin typeface="Calibri" panose="020F0502020204030204" pitchFamily="34" charset="0"/>
                <a:ea typeface="Calibri" panose="020F0502020204030204" pitchFamily="34" charset="0"/>
                <a:cs typeface="Calibri" panose="020F0502020204030204" pitchFamily="34" charset="0"/>
              </a:rPr>
              <a:t>(Algunos ejemplos son el personal de sala, la taquilla, los conserjes, los responsables de sostenibilidad, los gestores de instalaciones, </a:t>
            </a:r>
            <a:r>
              <a:rPr lang="en-US" sz="1100" err="1">
                <a:latin typeface="Calibri" panose="020F0502020204030204" pitchFamily="34" charset="0"/>
                <a:ea typeface="Calibri" panose="020F0502020204030204" pitchFamily="34" charset="0"/>
                <a:cs typeface="Calibri" panose="020F0502020204030204" pitchFamily="34" charset="0"/>
              </a:rPr>
              <a:t>los responsables</a:t>
            </a:r>
            <a:r>
              <a:rPr lang="en-US" sz="1100">
                <a:latin typeface="Calibri" panose="020F0502020204030204" pitchFamily="34" charset="0"/>
                <a:ea typeface="Calibri" panose="020F0502020204030204" pitchFamily="34" charset="0"/>
                <a:cs typeface="Calibri" panose="020F0502020204030204" pitchFamily="34" charset="0"/>
              </a:rPr>
              <a:t> de recursos humanos, etc.). </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También debemos reconocer el papel del </a:t>
            </a:r>
            <a:r>
              <a:rPr lang="en-US" sz="1100" b="1">
                <a:latin typeface="Calibri" panose="020F0502020204030204" pitchFamily="34" charset="0"/>
                <a:ea typeface="Calibri" panose="020F0502020204030204" pitchFamily="34" charset="0"/>
                <a:cs typeface="Calibri" panose="020F0502020204030204" pitchFamily="34" charset="0"/>
              </a:rPr>
              <a:t>público y las comunidades. </a:t>
            </a:r>
            <a:r>
              <a:rPr lang="en-US" sz="1100">
                <a:latin typeface="Calibri" panose="020F0502020204030204" pitchFamily="34" charset="0"/>
                <a:ea typeface="Calibri" panose="020F0502020204030204" pitchFamily="34" charset="0"/>
                <a:cs typeface="Calibri" panose="020F0502020204030204" pitchFamily="34" charset="0"/>
              </a:rPr>
              <a:t>Su compromiso y defensa pueden impulsar la demanda de prácticas sostenibles. Cuando el público apoya las producciones que dan prioridad a la sostenibilidad, ayuda a configurar el futuro de las artes escénicas.</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a:latin typeface="Calibri" panose="020F0502020204030204" pitchFamily="34" charset="0"/>
                <a:ea typeface="Calibri" panose="020F0502020204030204" pitchFamily="34" charset="0"/>
                <a:cs typeface="Calibri" panose="020F0502020204030204" pitchFamily="34" charset="0"/>
              </a:rPr>
              <a:t>Por último, </a:t>
            </a:r>
            <a:r>
              <a:rPr lang="en-US" sz="1100" b="1">
                <a:latin typeface="Calibri" panose="020F0502020204030204" pitchFamily="34" charset="0"/>
                <a:ea typeface="Calibri" panose="020F0502020204030204" pitchFamily="34" charset="0"/>
                <a:cs typeface="Calibri" panose="020F0502020204030204" pitchFamily="34" charset="0"/>
              </a:rPr>
              <a:t>las instituciones y los financiadores</a:t>
            </a:r>
            <a:r>
              <a:rPr lang="en-US" sz="1100">
                <a:latin typeface="Calibri" panose="020F0502020204030204" pitchFamily="34" charset="0"/>
                <a:ea typeface="Calibri" panose="020F0502020204030204" pitchFamily="34" charset="0"/>
                <a:cs typeface="Calibri" panose="020F0502020204030204" pitchFamily="34" charset="0"/>
              </a:rPr>
              <a:t>, como los consejos de las artes, las fundaciones y los patrocinadores, marcan la pauta a través de políticas y apoyo financiero. Al vincular la financiación a criterios de sostenibilidad y fomentar la innovación, permiten que todo el ecosistema evolucione.</a:t>
            </a:r>
          </a:p>
          <a:p>
            <a:endParaRPr lang="en-US" sz="1100">
              <a:latin typeface="Calibri" panose="020F0502020204030204" pitchFamily="34" charset="0"/>
              <a:ea typeface="Calibri" panose="020F0502020204030204" pitchFamily="34" charset="0"/>
              <a:cs typeface="Calibri" panose="020F0502020204030204" pitchFamily="34" charset="0"/>
            </a:endParaRPr>
          </a:p>
          <a:p>
            <a:r>
              <a:rPr lang="en-US" sz="1100" b="1">
                <a:latin typeface="Calibri" panose="020F0502020204030204" pitchFamily="34" charset="0"/>
                <a:ea typeface="Calibri" panose="020F0502020204030204" pitchFamily="34" charset="0"/>
                <a:cs typeface="Calibri" panose="020F0502020204030204" pitchFamily="34" charset="0"/>
              </a:rPr>
              <a:t>Juntos, </a:t>
            </a:r>
            <a:r>
              <a:rPr lang="en-US" sz="1100">
                <a:latin typeface="Calibri" panose="020F0502020204030204" pitchFamily="34" charset="0"/>
                <a:ea typeface="Calibri" panose="020F0502020204030204" pitchFamily="34" charset="0"/>
                <a:cs typeface="Calibri" panose="020F0502020204030204" pitchFamily="34" charset="0"/>
              </a:rPr>
              <a:t>estos grupos forman una red de responsabilidad y oportunidad. </a:t>
            </a:r>
          </a:p>
          <a:p>
            <a:r>
              <a:rPr lang="en-US" sz="1100">
                <a:latin typeface="Calibri" panose="020F0502020204030204" pitchFamily="34" charset="0"/>
                <a:ea typeface="Calibri" panose="020F0502020204030204" pitchFamily="34" charset="0"/>
                <a:cs typeface="Calibri" panose="020F0502020204030204" pitchFamily="34" charset="0"/>
              </a:rPr>
              <a:t>Cuando cada función se activa teniendo en cuenta la sostenibilidad, las artes escénicas pueden prosperar, no solo artísticamente, sino también ética y ecológicamente.</a:t>
            </a:r>
            <a:endParaRPr lang="de-AT" sz="1100">
              <a:latin typeface="Calibri" panose="020F0502020204030204" pitchFamily="34" charset="0"/>
              <a:ea typeface="Calibri" panose="020F0502020204030204" pitchFamily="34" charset="0"/>
              <a:cs typeface="Calibri" panose="020F0502020204030204" pitchFamily="34" charset="0"/>
            </a:endParaRPr>
          </a:p>
          <a:p>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27</a:t>
            </a:fld>
            <a:endParaRPr lang="el-GR"/>
          </a:p>
        </p:txBody>
      </p:sp>
    </p:spTree>
    <p:extLst>
      <p:ext uri="{BB962C8B-B14F-4D97-AF65-F5344CB8AC3E}">
        <p14:creationId xmlns:p14="http://schemas.microsoft.com/office/powerpoint/2010/main" val="10939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2C1E8-7EFE-8EB9-208A-80A98B861BB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6CAEB7-4EB9-E248-D2B4-E13C11E482E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0A2DD9-5A59-45A8-C58E-F452A36475C2}"/>
              </a:ext>
            </a:extLst>
          </p:cNvPr>
          <p:cNvSpPr>
            <a:spLocks noGrp="1"/>
          </p:cNvSpPr>
          <p:nvPr>
            <p:ph type="body" idx="1"/>
          </p:nvPr>
        </p:nvSpPr>
        <p:spPr/>
        <p:txBody>
          <a:bodyPr/>
          <a:lstStyle/>
          <a:p>
            <a:r>
              <a:rPr lang="en-GB"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«Ahora que hemos explorado los diferentes roles —o perfiles— que intervienen en las artes escénicas sostenibles y los principios de responsabilidad compartida, es hora de aplicar estos conocimientos de forma activa.</a:t>
            </a:r>
            <a:endParaRPr lang="de-AT"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En esta actividad, trabajaréis en pequeños grupos para simular una sesión de planificación colaborativa para una producción o un funcionamiento sostenible de un recinto. Vuestro objetivo es identificar cómo cada persona contribuye a la sostenibilidad y cómo deben colaborar para tener éxito.</a:t>
            </a:r>
            <a:endParaRPr lang="de-AT"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Este ejercicio no consiste en nombrar responsabilidades de forma aislada, sino en </a:t>
            </a:r>
            <a:r>
              <a:rPr lang="en-GB"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ver cómo interactúan los roles</a:t>
            </a:r>
            <a:r>
              <a:rPr lang="en-GB"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dónde reside la responsabilidad compartida y cómo podemos </a:t>
            </a:r>
            <a:r>
              <a:rPr lang="en-GB"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crear mejores resultados mediante la colaboración temprana y la responsabilidad mutua».</a:t>
            </a:r>
            <a:endParaRPr lang="de-AT"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929EBF4-BBAE-F3E5-4825-8169C939C5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28</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2776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4BEB-4207-9B74-CD04-0240DD2D18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8EF9AE-4866-3A23-5AD0-AF2C9D3EE11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549E77-29EB-6944-6AB6-20AB3AE95BDF}"/>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7E977F12-6C46-0D19-F8B7-999131EC6549}"/>
              </a:ext>
            </a:extLst>
          </p:cNvPr>
          <p:cNvSpPr>
            <a:spLocks noGrp="1"/>
          </p:cNvSpPr>
          <p:nvPr>
            <p:ph type="sldNum" sz="quarter" idx="5"/>
          </p:nvPr>
        </p:nvSpPr>
        <p:spPr/>
        <p:txBody>
          <a:bodyPr/>
          <a:lstStyle/>
          <a:p>
            <a:fld id="{D274D5D8-74C3-4A38-835E-EC8AAD529D29}" type="slidenum">
              <a:rPr lang="el-GR" smtClean="0"/>
              <a:t>29</a:t>
            </a:fld>
            <a:endParaRPr lang="el-GR"/>
          </a:p>
        </p:txBody>
      </p:sp>
    </p:spTree>
    <p:extLst>
      <p:ext uri="{BB962C8B-B14F-4D97-AF65-F5344CB8AC3E}">
        <p14:creationId xmlns:p14="http://schemas.microsoft.com/office/powerpoint/2010/main" val="367966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5E3F-EE32-0BB6-8C2B-79AFA626E42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A949D9C-5CBE-92E0-B9C3-1D86BB1656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64B64CC-A899-A88A-3B12-CAD36805AC4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Los pilares fundamentales de la lección 2 son: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El proyecto INSPIRE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El curso de formación en línea INSPIRE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La plataforma de aprendizaje virtual INSPIRE </a:t>
            </a:r>
            <a:endParaRPr lang="el-GR" sz="1100" kern="1200">
              <a:solidFill>
                <a:schemeClr val="tx1"/>
              </a:solidFill>
              <a:effectLst/>
              <a:latin typeface="+mn-lt"/>
              <a:ea typeface="Arial" panose="020B0604020202020204" pitchFamily="34" charset="0"/>
              <a:cs typeface="+mn-cs"/>
            </a:endParaRPr>
          </a:p>
          <a:p>
            <a:endParaRPr lang="el-GR"/>
          </a:p>
        </p:txBody>
      </p:sp>
      <p:sp>
        <p:nvSpPr>
          <p:cNvPr id="4" name="Θέση αριθμού διαφάνειας 3">
            <a:extLst>
              <a:ext uri="{FF2B5EF4-FFF2-40B4-BE49-F238E27FC236}">
                <a16:creationId xmlns:a16="http://schemas.microsoft.com/office/drawing/2014/main" id="{0FAAF6A5-AD71-6358-BA40-E52E41050F5F}"/>
              </a:ext>
            </a:extLst>
          </p:cNvPr>
          <p:cNvSpPr>
            <a:spLocks noGrp="1"/>
          </p:cNvSpPr>
          <p:nvPr>
            <p:ph type="sldNum" sz="quarter" idx="5"/>
          </p:nvPr>
        </p:nvSpPr>
        <p:spPr/>
        <p:txBody>
          <a:bodyPr/>
          <a:lstStyle/>
          <a:p>
            <a:fld id="{D274D5D8-74C3-4A38-835E-EC8AAD529D29}" type="slidenum">
              <a:rPr lang="el-GR" smtClean="0"/>
              <a:t>3</a:t>
            </a:fld>
            <a:endParaRPr lang="el-GR"/>
          </a:p>
        </p:txBody>
      </p:sp>
    </p:spTree>
    <p:extLst>
      <p:ext uri="{BB962C8B-B14F-4D97-AF65-F5344CB8AC3E}">
        <p14:creationId xmlns:p14="http://schemas.microsoft.com/office/powerpoint/2010/main" val="1474320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57F1-50FA-A2AF-6D1D-F3C1D75EBE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0365978-DB02-D2DB-338A-97F85D8A04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1E05C6E-9F8A-1CFC-76F8-55B436739EDB}"/>
              </a:ext>
            </a:extLst>
          </p:cNvPr>
          <p:cNvSpPr>
            <a:spLocks noGrp="1"/>
          </p:cNvSpPr>
          <p:nvPr>
            <p:ph type="body" idx="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9A08960-881B-E0A4-B9A3-07936A03D892}"/>
              </a:ext>
            </a:extLst>
          </p:cNvPr>
          <p:cNvSpPr>
            <a:spLocks noGrp="1"/>
          </p:cNvSpPr>
          <p:nvPr>
            <p:ph type="sldNum" sz="quarter" idx="5"/>
          </p:nvPr>
        </p:nvSpPr>
        <p:spPr/>
        <p:txBody>
          <a:bodyPr/>
          <a:lstStyle/>
          <a:p>
            <a:fld id="{D274D5D8-74C3-4A38-835E-EC8AAD529D29}" type="slidenum">
              <a:rPr lang="el-GR" smtClean="0"/>
              <a:t>30</a:t>
            </a:fld>
            <a:endParaRPr lang="el-GR"/>
          </a:p>
        </p:txBody>
      </p:sp>
    </p:spTree>
    <p:extLst>
      <p:ext uri="{BB962C8B-B14F-4D97-AF65-F5344CB8AC3E}">
        <p14:creationId xmlns:p14="http://schemas.microsoft.com/office/powerpoint/2010/main" val="3118727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 integración de métodos de producción sostenibles en la gestión tradicional de la producción de los recintos dedicados a las artes escénicas es una necesidad impulsada por la responsabilidad medioambiental, económica y social. Esta integración requiere transformar todas las facetas de la gestión de la producción, replanteando de forma fundamental las prácticas tradicionales a la luz de las realidades climáticas, al tiempo que se preserva el arte y la excelencia operativa que definen al sector.</a:t>
            </a:r>
            <a:r>
              <a:rPr lang="en-US" sz="1100">
                <a:latin typeface="Calibri" panose="020F0502020204030204" pitchFamily="34" charset="0"/>
                <a:ea typeface="Calibri" panose="020F0502020204030204" pitchFamily="34" charset="0"/>
                <a:cs typeface="Calibri" panose="020F0502020204030204" pitchFamily="34" charset="0"/>
              </a:rPr>
              <a:t> </a:t>
            </a:r>
            <a:endParaRPr lang="de-AT" sz="110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31</a:t>
            </a:fld>
            <a:endParaRPr lang="el-GR"/>
          </a:p>
        </p:txBody>
      </p:sp>
    </p:spTree>
    <p:extLst>
      <p:ext uri="{BB962C8B-B14F-4D97-AF65-F5344CB8AC3E}">
        <p14:creationId xmlns:p14="http://schemas.microsoft.com/office/powerpoint/2010/main" val="2083875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E38B-858B-AB79-9431-78E5CFD376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1718FC-4603-1DD1-DAF2-5A1199E61C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04E75C-B00C-D044-0D73-A16E2EA42090}"/>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Para </a:t>
            </a:r>
            <a:r>
              <a:rPr lang="en-US" sz="1100" dirty="0" err="1">
                <a:latin typeface="Calibri" panose="020F0502020204030204" pitchFamily="34" charset="0"/>
                <a:ea typeface="Calibri" panose="020F0502020204030204" pitchFamily="34" charset="0"/>
                <a:cs typeface="Calibri" panose="020F0502020204030204" pitchFamily="34" charset="0"/>
              </a:rPr>
              <a:t>integrar</a:t>
            </a:r>
            <a:r>
              <a:rPr lang="en-US" sz="1100" dirty="0">
                <a:latin typeface="Calibri" panose="020F0502020204030204" pitchFamily="34" charset="0"/>
                <a:ea typeface="Calibri" panose="020F0502020204030204" pitchFamily="34" charset="0"/>
                <a:cs typeface="Calibri" panose="020F0502020204030204" pitchFamily="34" charset="0"/>
              </a:rPr>
              <a:t> con </a:t>
            </a:r>
            <a:r>
              <a:rPr lang="en-US" sz="1100" dirty="0" err="1">
                <a:latin typeface="Calibri" panose="020F0502020204030204" pitchFamily="34" charset="0"/>
                <a:ea typeface="Calibri" panose="020F0502020204030204" pitchFamily="34" charset="0"/>
                <a:cs typeface="Calibri" panose="020F0502020204030204" pitchFamily="34" charset="0"/>
              </a:rPr>
              <a:t>éxito</a:t>
            </a:r>
            <a:r>
              <a:rPr lang="en-US" sz="1100" dirty="0">
                <a:latin typeface="Calibri" panose="020F0502020204030204" pitchFamily="34" charset="0"/>
                <a:ea typeface="Calibri" panose="020F0502020204030204" pitchFamily="34" charset="0"/>
                <a:cs typeface="Calibri" panose="020F0502020204030204" pitchFamily="34" charset="0"/>
              </a:rPr>
              <a:t> la </a:t>
            </a:r>
            <a:r>
              <a:rPr lang="en-US" sz="1100" dirty="0" err="1">
                <a:latin typeface="Calibri" panose="020F0502020204030204" pitchFamily="34" charset="0"/>
                <a:ea typeface="Calibri" panose="020F0502020204030204" pitchFamily="34" charset="0"/>
                <a:cs typeface="Calibri" panose="020F0502020204030204" pitchFamily="34" charset="0"/>
              </a:rPr>
              <a:t>sostenibilidad</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en</a:t>
            </a:r>
            <a:r>
              <a:rPr lang="en-US" sz="1100" dirty="0">
                <a:latin typeface="Calibri" panose="020F0502020204030204" pitchFamily="34" charset="0"/>
                <a:ea typeface="Calibri" panose="020F0502020204030204" pitchFamily="34" charset="0"/>
                <a:cs typeface="Calibri" panose="020F0502020204030204" pitchFamily="34" charset="0"/>
              </a:rPr>
              <a:t> la </a:t>
            </a:r>
            <a:r>
              <a:rPr lang="en-US" sz="1100" dirty="0" err="1">
                <a:latin typeface="Calibri" panose="020F0502020204030204" pitchFamily="34" charset="0"/>
                <a:ea typeface="Calibri" panose="020F0502020204030204" pitchFamily="34" charset="0"/>
                <a:cs typeface="Calibri" panose="020F0502020204030204" pitchFamily="34" charset="0"/>
              </a:rPr>
              <a:t>producción</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artes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escénicas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en</a:t>
            </a:r>
            <a:r>
              <a:rPr lang="en-US" sz="1100" dirty="0">
                <a:latin typeface="Calibri" panose="020F0502020204030204" pitchFamily="34" charset="0"/>
                <a:ea typeface="Calibri" panose="020F0502020204030204" pitchFamily="34" charset="0"/>
                <a:cs typeface="Calibri" panose="020F0502020204030204" pitchFamily="34" charset="0"/>
              </a:rPr>
              <a:t> las </a:t>
            </a:r>
            <a:r>
              <a:rPr lang="en-US" sz="1100" dirty="0" err="1">
                <a:latin typeface="Calibri" panose="020F0502020204030204" pitchFamily="34" charset="0"/>
                <a:ea typeface="Calibri" panose="020F0502020204030204" pitchFamily="34" charset="0"/>
                <a:cs typeface="Calibri" panose="020F0502020204030204" pitchFamily="34" charset="0"/>
              </a:rPr>
              <a:t>operaciones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recintos</a:t>
            </a:r>
            <a:r>
              <a:rPr lang="en-US" sz="1100" dirty="0">
                <a:latin typeface="Calibri" panose="020F0502020204030204" pitchFamily="34" charset="0"/>
                <a:ea typeface="Calibri" panose="020F0502020204030204" pitchFamily="34" charset="0"/>
                <a:cs typeface="Calibri" panose="020F0502020204030204" pitchFamily="34" charset="0"/>
              </a:rPr>
              <a:t>, se </a:t>
            </a:r>
            <a:r>
              <a:rPr lang="en-US" sz="1100" dirty="0" err="1">
                <a:latin typeface="Calibri" panose="020F0502020204030204" pitchFamily="34" charset="0"/>
                <a:ea typeface="Calibri" panose="020F0502020204030204" pitchFamily="34" charset="0"/>
                <a:cs typeface="Calibri" panose="020F0502020204030204" pitchFamily="34" charset="0"/>
              </a:rPr>
              <a:t>deben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abordar</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manera</a:t>
            </a:r>
            <a:r>
              <a:rPr lang="en-US" sz="1100" dirty="0">
                <a:latin typeface="Calibri" panose="020F0502020204030204" pitchFamily="34" charset="0"/>
                <a:ea typeface="Calibri" panose="020F0502020204030204" pitchFamily="34" charset="0"/>
                <a:cs typeface="Calibri" panose="020F0502020204030204" pitchFamily="34" charset="0"/>
              </a:rPr>
              <a:t> integral cuatro </a:t>
            </a:r>
            <a:r>
              <a:rPr lang="en-US" sz="1100" dirty="0" err="1">
                <a:latin typeface="Calibri" panose="020F0502020204030204" pitchFamily="34" charset="0"/>
                <a:ea typeface="Calibri" panose="020F0502020204030204" pitchFamily="34" charset="0"/>
                <a:cs typeface="Calibri" panose="020F0502020204030204" pitchFamily="34" charset="0"/>
              </a:rPr>
              <a:t>áreas</a:t>
            </a:r>
            <a:r>
              <a:rPr lang="en-US" sz="1100" dirty="0">
                <a:latin typeface="Calibri" panose="020F0502020204030204" pitchFamily="34" charset="0"/>
                <a:ea typeface="Calibri" panose="020F0502020204030204" pitchFamily="34" charset="0"/>
                <a:cs typeface="Calibri" panose="020F0502020204030204" pitchFamily="34" charset="0"/>
              </a:rPr>
              <a:t> clave a lo largo de </a:t>
            </a:r>
            <a:r>
              <a:rPr lang="en-US" sz="1100" dirty="0" err="1">
                <a:latin typeface="Calibri" panose="020F0502020204030204" pitchFamily="34" charset="0"/>
                <a:ea typeface="Calibri" panose="020F0502020204030204" pitchFamily="34" charset="0"/>
                <a:cs typeface="Calibri" panose="020F0502020204030204" pitchFamily="34" charset="0"/>
              </a:rPr>
              <a:t>todo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ciclo</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vida</a:t>
            </a:r>
            <a:r>
              <a:rPr lang="en-US" sz="1100" dirty="0">
                <a:latin typeface="Calibri" panose="020F0502020204030204" pitchFamily="34" charset="0"/>
                <a:ea typeface="Calibri" panose="020F0502020204030204" pitchFamily="34" charset="0"/>
                <a:cs typeface="Calibri" panose="020F0502020204030204" pitchFamily="34" charset="0"/>
              </a:rPr>
              <a:t> de la </a:t>
            </a:r>
            <a:r>
              <a:rPr lang="en-US" sz="1100" dirty="0" err="1">
                <a:latin typeface="Calibri" panose="020F0502020204030204" pitchFamily="34" charset="0"/>
                <a:ea typeface="Calibri" panose="020F0502020204030204" pitchFamily="34" charset="0"/>
                <a:cs typeface="Calibri" panose="020F0502020204030204" pitchFamily="34" charset="0"/>
              </a:rPr>
              <a:t>producción</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err="1">
                <a:latin typeface="Calibri" panose="020F0502020204030204" pitchFamily="34" charset="0"/>
                <a:ea typeface="Calibri" panose="020F0502020204030204" pitchFamily="34" charset="0"/>
                <a:cs typeface="Calibri" panose="020F0502020204030204" pitchFamily="34" charset="0"/>
              </a:rPr>
              <a:t>Abastecimiento</a:t>
            </a:r>
            <a:r>
              <a:rPr lang="en-US" sz="1100" b="1" dirty="0">
                <a:latin typeface="Calibri" panose="020F0502020204030204" pitchFamily="34" charset="0"/>
                <a:ea typeface="Calibri" panose="020F0502020204030204" pitchFamily="34" charset="0"/>
                <a:cs typeface="Calibri" panose="020F0502020204030204" pitchFamily="34" charset="0"/>
              </a:rPr>
              <a:t> de </a:t>
            </a:r>
            <a:r>
              <a:rPr lang="en-US" sz="1100" b="1" dirty="0" err="1">
                <a:latin typeface="Calibri" panose="020F0502020204030204" pitchFamily="34" charset="0"/>
                <a:ea typeface="Calibri" panose="020F0502020204030204" pitchFamily="34" charset="0"/>
                <a:cs typeface="Calibri" panose="020F0502020204030204" pitchFamily="34" charset="0"/>
              </a:rPr>
              <a:t>materiales</a:t>
            </a:r>
            <a:r>
              <a:rPr lang="en-US" sz="1100" b="1" dirty="0">
                <a:latin typeface="Calibri" panose="020F0502020204030204" pitchFamily="34" charset="0"/>
                <a:ea typeface="Calibri" panose="020F0502020204030204" pitchFamily="34" charset="0"/>
                <a:cs typeface="Calibri" panose="020F0502020204030204" pitchFamily="34" charset="0"/>
              </a:rPr>
              <a:t> y </a:t>
            </a:r>
            <a:r>
              <a:rPr lang="en-US" sz="1100" b="1" dirty="0" err="1">
                <a:latin typeface="Calibri" panose="020F0502020204030204" pitchFamily="34" charset="0"/>
                <a:ea typeface="Calibri" panose="020F0502020204030204" pitchFamily="34" charset="0"/>
                <a:cs typeface="Calibri" panose="020F0502020204030204" pitchFamily="34" charset="0"/>
              </a:rPr>
              <a:t>gestión</a:t>
            </a:r>
            <a:r>
              <a:rPr lang="en-US" sz="1100" b="1" dirty="0">
                <a:latin typeface="Calibri" panose="020F0502020204030204" pitchFamily="34" charset="0"/>
                <a:ea typeface="Calibri" panose="020F0502020204030204" pitchFamily="34" charset="0"/>
                <a:cs typeface="Calibri" panose="020F0502020204030204" pitchFamily="34" charset="0"/>
              </a:rPr>
              <a:t> del </a:t>
            </a:r>
            <a:r>
              <a:rPr lang="en-US" sz="1100" b="1" dirty="0" err="1">
                <a:latin typeface="Calibri" panose="020F0502020204030204" pitchFamily="34" charset="0"/>
                <a:ea typeface="Calibri" panose="020F0502020204030204" pitchFamily="34" charset="0"/>
                <a:cs typeface="Calibri" panose="020F0502020204030204" pitchFamily="34" charset="0"/>
              </a:rPr>
              <a:t>ciclo</a:t>
            </a:r>
            <a:r>
              <a:rPr lang="en-US" sz="1100" b="1" dirty="0">
                <a:latin typeface="Calibri" panose="020F0502020204030204" pitchFamily="34" charset="0"/>
                <a:ea typeface="Calibri" panose="020F0502020204030204" pitchFamily="34" charset="0"/>
                <a:cs typeface="Calibri" panose="020F0502020204030204" pitchFamily="34" charset="0"/>
              </a:rPr>
              <a:t> de </a:t>
            </a:r>
            <a:r>
              <a:rPr lang="en-US" sz="1100" b="1" dirty="0" err="1">
                <a:latin typeface="Calibri" panose="020F0502020204030204" pitchFamily="34" charset="0"/>
                <a:ea typeface="Calibri" panose="020F0502020204030204" pitchFamily="34" charset="0"/>
                <a:cs typeface="Calibri" panose="020F0502020204030204" pitchFamily="34" charset="0"/>
              </a:rPr>
              <a:t>vida</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err="1">
                <a:latin typeface="Calibri" panose="020F0502020204030204" pitchFamily="34" charset="0"/>
                <a:ea typeface="Calibri" panose="020F0502020204030204" pitchFamily="34" charset="0"/>
                <a:cs typeface="Calibri" panose="020F0502020204030204" pitchFamily="34" charset="0"/>
              </a:rPr>
              <a:t>Utilizar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materiales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recuperados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reciclados</a:t>
            </a:r>
            <a:r>
              <a:rPr lang="en-US" sz="1100" dirty="0">
                <a:latin typeface="Calibri" panose="020F0502020204030204" pitchFamily="34" charset="0"/>
                <a:ea typeface="Calibri" panose="020F0502020204030204" pitchFamily="34" charset="0"/>
                <a:cs typeface="Calibri" panose="020F0502020204030204" pitchFamily="34" charset="0"/>
              </a:rPr>
              <a:t> o con </a:t>
            </a:r>
            <a:r>
              <a:rPr lang="en-US" sz="1100" dirty="0" err="1">
                <a:latin typeface="Calibri" panose="020F0502020204030204" pitchFamily="34" charset="0"/>
                <a:ea typeface="Calibri" panose="020F0502020204030204" pitchFamily="34" charset="0"/>
                <a:cs typeface="Calibri" panose="020F0502020204030204" pitchFamily="34" charset="0"/>
              </a:rPr>
              <a:t>certificación</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sostenibilidad</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siempre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que</a:t>
            </a:r>
            <a:r>
              <a:rPr lang="en-US" sz="1100" dirty="0">
                <a:latin typeface="Calibri" panose="020F0502020204030204" pitchFamily="34" charset="0"/>
                <a:ea typeface="Calibri" panose="020F0502020204030204" pitchFamily="34" charset="0"/>
                <a:cs typeface="Calibri" panose="020F0502020204030204" pitchFamily="34" charset="0"/>
              </a:rPr>
              <a:t> sea </a:t>
            </a:r>
            <a:r>
              <a:rPr lang="en-US" sz="1100" dirty="0" err="1">
                <a:latin typeface="Calibri" panose="020F0502020204030204" pitchFamily="34" charset="0"/>
                <a:ea typeface="Calibri" panose="020F0502020204030204" pitchFamily="34" charset="0"/>
                <a:cs typeface="Calibri" panose="020F0502020204030204" pitchFamily="34" charset="0"/>
              </a:rPr>
              <a:t>posible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Mantener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inventarios</a:t>
            </a:r>
            <a:r>
              <a:rPr lang="en-US" sz="1100" dirty="0">
                <a:latin typeface="Calibri" panose="020F0502020204030204" pitchFamily="34" charset="0"/>
                <a:ea typeface="Calibri" panose="020F0502020204030204" pitchFamily="34" charset="0"/>
                <a:cs typeface="Calibri" panose="020F0502020204030204" pitchFamily="34" charset="0"/>
              </a:rPr>
              <a:t> para </a:t>
            </a:r>
            <a:r>
              <a:rPr lang="en-US" sz="1100" dirty="0" err="1">
                <a:latin typeface="Calibri" panose="020F0502020204030204" pitchFamily="34" charset="0"/>
                <a:ea typeface="Calibri" panose="020F0502020204030204" pitchFamily="34" charset="0"/>
                <a:cs typeface="Calibri" panose="020F0502020204030204" pitchFamily="34" charset="0"/>
              </a:rPr>
              <a:t>realizar</a:t>
            </a:r>
            <a:r>
              <a:rPr lang="en-US" sz="1100" dirty="0">
                <a:latin typeface="Calibri" panose="020F0502020204030204" pitchFamily="34" charset="0"/>
                <a:ea typeface="Calibri" panose="020F0502020204030204" pitchFamily="34" charset="0"/>
                <a:cs typeface="Calibri" panose="020F0502020204030204" pitchFamily="34" charset="0"/>
              </a:rPr>
              <a:t> un </a:t>
            </a:r>
            <a:r>
              <a:rPr lang="en-US" sz="1100" dirty="0" err="1">
                <a:latin typeface="Calibri" panose="020F0502020204030204" pitchFamily="34" charset="0"/>
                <a:ea typeface="Calibri" panose="020F0502020204030204" pitchFamily="34" charset="0"/>
                <a:cs typeface="Calibri" panose="020F0502020204030204" pitchFamily="34" charset="0"/>
              </a:rPr>
              <a:t>seguimiento</a:t>
            </a:r>
            <a:r>
              <a:rPr lang="en-US" sz="1100" dirty="0">
                <a:latin typeface="Calibri" panose="020F0502020204030204" pitchFamily="34" charset="0"/>
                <a:ea typeface="Calibri" panose="020F0502020204030204" pitchFamily="34" charset="0"/>
                <a:cs typeface="Calibri" panose="020F0502020204030204" pitchFamily="34" charset="0"/>
              </a:rPr>
              <a:t> del </a:t>
            </a:r>
            <a:r>
              <a:rPr lang="en-US" sz="1100" dirty="0" err="1">
                <a:latin typeface="Calibri" panose="020F0502020204030204" pitchFamily="34" charset="0"/>
                <a:ea typeface="Calibri" panose="020F0502020204030204" pitchFamily="34" charset="0"/>
                <a:cs typeface="Calibri" panose="020F0502020204030204" pitchFamily="34" charset="0"/>
              </a:rPr>
              <a:t>origen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uso</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futuro</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todos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materiales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diseñar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decorados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que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sean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fáciles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desmontar</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reutilizar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Evitar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materiales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vírgenes</a:t>
            </a:r>
            <a:r>
              <a:rPr lang="en-US" sz="1100" dirty="0">
                <a:latin typeface="Calibri" panose="020F0502020204030204" pitchFamily="34" charset="0"/>
                <a:ea typeface="Calibri" panose="020F0502020204030204" pitchFamily="34" charset="0"/>
                <a:cs typeface="Calibri" panose="020F0502020204030204" pitchFamily="34" charset="0"/>
              </a:rPr>
              <a:t> a </a:t>
            </a:r>
            <a:r>
              <a:rPr lang="en-US" sz="1100" dirty="0" err="1">
                <a:latin typeface="Calibri" panose="020F0502020204030204" pitchFamily="34" charset="0"/>
                <a:ea typeface="Calibri" panose="020F0502020204030204" pitchFamily="34" charset="0"/>
                <a:cs typeface="Calibri" panose="020F0502020204030204" pitchFamily="34" charset="0"/>
              </a:rPr>
              <a:t>menos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que</a:t>
            </a:r>
            <a:r>
              <a:rPr lang="en-US" sz="1100" dirty="0">
                <a:latin typeface="Calibri" panose="020F0502020204030204" pitchFamily="34" charset="0"/>
                <a:ea typeface="Calibri" panose="020F0502020204030204" pitchFamily="34" charset="0"/>
                <a:cs typeface="Calibri" panose="020F0502020204030204" pitchFamily="34" charset="0"/>
              </a:rPr>
              <a:t> sea </a:t>
            </a:r>
            <a:r>
              <a:rPr lang="en-US" sz="1100" dirty="0" err="1">
                <a:latin typeface="Calibri" panose="020F0502020204030204" pitchFamily="34" charset="0"/>
                <a:ea typeface="Calibri" panose="020F0502020204030204" pitchFamily="34" charset="0"/>
                <a:cs typeface="Calibri" panose="020F0502020204030204" pitchFamily="34" charset="0"/>
              </a:rPr>
              <a:t>absolutamente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necesario</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err="1">
                <a:latin typeface="Calibri" panose="020F0502020204030204" pitchFamily="34" charset="0"/>
                <a:ea typeface="Calibri" panose="020F0502020204030204" pitchFamily="34" charset="0"/>
                <a:cs typeface="Calibri" panose="020F0502020204030204" pitchFamily="34" charset="0"/>
              </a:rPr>
              <a:t>Eficiencia</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energética</a:t>
            </a:r>
            <a:r>
              <a:rPr lang="en-US" sz="1100" b="1" dirty="0">
                <a:latin typeface="Calibri" panose="020F0502020204030204" pitchFamily="34" charset="0"/>
                <a:ea typeface="Calibri" panose="020F0502020204030204" pitchFamily="34" charset="0"/>
                <a:cs typeface="Calibri" panose="020F0502020204030204" pitchFamily="34" charset="0"/>
              </a:rPr>
              <a:t> y </a:t>
            </a:r>
            <a:r>
              <a:rPr lang="en-US" sz="1100" b="1" dirty="0" err="1">
                <a:latin typeface="Calibri" panose="020F0502020204030204" pitchFamily="34" charset="0"/>
                <a:ea typeface="Calibri" panose="020F0502020204030204" pitchFamily="34" charset="0"/>
                <a:cs typeface="Calibri" panose="020F0502020204030204" pitchFamily="34" charset="0"/>
              </a:rPr>
              <a:t>operaciones</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técnicas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err="1">
                <a:latin typeface="Calibri" panose="020F0502020204030204" pitchFamily="34" charset="0"/>
                <a:ea typeface="Calibri" panose="020F0502020204030204" pitchFamily="34" charset="0"/>
                <a:cs typeface="Calibri" panose="020F0502020204030204" pitchFamily="34" charset="0"/>
              </a:rPr>
              <a:t>Siempre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que</a:t>
            </a:r>
            <a:r>
              <a:rPr lang="en-US" sz="1100" dirty="0">
                <a:latin typeface="Calibri" panose="020F0502020204030204" pitchFamily="34" charset="0"/>
                <a:ea typeface="Calibri" panose="020F0502020204030204" pitchFamily="34" charset="0"/>
                <a:cs typeface="Calibri" panose="020F0502020204030204" pitchFamily="34" charset="0"/>
              </a:rPr>
              <a:t> sea </a:t>
            </a:r>
            <a:r>
              <a:rPr lang="en-US" sz="1100" dirty="0" err="1">
                <a:latin typeface="Calibri" panose="020F0502020204030204" pitchFamily="34" charset="0"/>
                <a:ea typeface="Calibri" panose="020F0502020204030204" pitchFamily="34" charset="0"/>
                <a:cs typeface="Calibri" panose="020F0502020204030204" pitchFamily="34" charset="0"/>
              </a:rPr>
              <a:t>posible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cambiar</a:t>
            </a:r>
            <a:r>
              <a:rPr lang="en-US" sz="1100" dirty="0">
                <a:latin typeface="Calibri" panose="020F0502020204030204" pitchFamily="34" charset="0"/>
                <a:ea typeface="Calibri" panose="020F0502020204030204" pitchFamily="34" charset="0"/>
                <a:cs typeface="Calibri" panose="020F0502020204030204" pitchFamily="34" charset="0"/>
              </a:rPr>
              <a:t> a </a:t>
            </a:r>
            <a:r>
              <a:rPr lang="en-US" sz="1100" dirty="0" err="1">
                <a:latin typeface="Calibri" panose="020F0502020204030204" pitchFamily="34" charset="0"/>
                <a:ea typeface="Calibri" panose="020F0502020204030204" pitchFamily="34" charset="0"/>
                <a:cs typeface="Calibri" panose="020F0502020204030204" pitchFamily="34" charset="0"/>
              </a:rPr>
              <a:t>fuentes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energía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renovables</a:t>
            </a:r>
            <a:r>
              <a:rPr lang="en-US" sz="1100" dirty="0">
                <a:latin typeface="Calibri" panose="020F0502020204030204" pitchFamily="34" charset="0"/>
                <a:ea typeface="Calibri" panose="020F0502020204030204" pitchFamily="34" charset="0"/>
                <a:cs typeface="Calibri" panose="020F0502020204030204" pitchFamily="34" charset="0"/>
              </a:rPr>
              <a:t> o </a:t>
            </a:r>
            <a:r>
              <a:rPr lang="en-US" sz="1100" dirty="0" err="1">
                <a:latin typeface="Calibri" panose="020F0502020204030204" pitchFamily="34" charset="0"/>
                <a:ea typeface="Calibri" panose="020F0502020204030204" pitchFamily="34" charset="0"/>
                <a:cs typeface="Calibri" panose="020F0502020204030204" pitchFamily="34" charset="0"/>
              </a:rPr>
              <a:t>proveedores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energía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verde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Adoptar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rutinas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operativas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que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ahorren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energía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durante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ensayos</a:t>
            </a:r>
            <a:r>
              <a:rPr lang="en-US" sz="1100" dirty="0">
                <a:latin typeface="Calibri" panose="020F0502020204030204" pitchFamily="34" charset="0"/>
                <a:ea typeface="Calibri" panose="020F0502020204030204" pitchFamily="34" charset="0"/>
                <a:cs typeface="Calibri" panose="020F0502020204030204" pitchFamily="34" charset="0"/>
              </a:rPr>
              <a:t> y las </a:t>
            </a:r>
            <a:r>
              <a:rPr lang="en-US" sz="1100" dirty="0" err="1">
                <a:latin typeface="Calibri" panose="020F0502020204030204" pitchFamily="34" charset="0"/>
                <a:ea typeface="Calibri" panose="020F0502020204030204" pitchFamily="34" charset="0"/>
                <a:cs typeface="Calibri" panose="020F0502020204030204" pitchFamily="34" charset="0"/>
              </a:rPr>
              <a:t>representaciones</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err="1">
                <a:latin typeface="Calibri" panose="020F0502020204030204" pitchFamily="34" charset="0"/>
                <a:ea typeface="Calibri" panose="020F0502020204030204" pitchFamily="34" charset="0"/>
                <a:cs typeface="Calibri" panose="020F0502020204030204" pitchFamily="34" charset="0"/>
              </a:rPr>
              <a:t>Reducción</a:t>
            </a:r>
            <a:r>
              <a:rPr lang="en-US" sz="1100" b="1" dirty="0">
                <a:latin typeface="Calibri" panose="020F0502020204030204" pitchFamily="34" charset="0"/>
                <a:ea typeface="Calibri" panose="020F0502020204030204" pitchFamily="34" charset="0"/>
                <a:cs typeface="Calibri" panose="020F0502020204030204" pitchFamily="34" charset="0"/>
              </a:rPr>
              <a:t> de </a:t>
            </a:r>
            <a:r>
              <a:rPr lang="en-US" sz="1100" b="1" dirty="0" err="1">
                <a:latin typeface="Calibri" panose="020F0502020204030204" pitchFamily="34" charset="0"/>
                <a:ea typeface="Calibri" panose="020F0502020204030204" pitchFamily="34" charset="0"/>
                <a:cs typeface="Calibri" panose="020F0502020204030204" pitchFamily="34" charset="0"/>
              </a:rPr>
              <a:t>residuos</a:t>
            </a:r>
            <a:r>
              <a:rPr lang="en-US" sz="1100" b="1" dirty="0">
                <a:latin typeface="Calibri" panose="020F0502020204030204" pitchFamily="34" charset="0"/>
                <a:ea typeface="Calibri" panose="020F0502020204030204" pitchFamily="34" charset="0"/>
                <a:cs typeface="Calibri" panose="020F0502020204030204" pitchFamily="34" charset="0"/>
              </a:rPr>
              <a:t> y </a:t>
            </a:r>
            <a:r>
              <a:rPr lang="en-US" sz="1100" b="1" dirty="0" err="1">
                <a:latin typeface="Calibri" panose="020F0502020204030204" pitchFamily="34" charset="0"/>
                <a:ea typeface="Calibri" panose="020F0502020204030204" pitchFamily="34" charset="0"/>
                <a:cs typeface="Calibri" panose="020F0502020204030204" pitchFamily="34" charset="0"/>
              </a:rPr>
              <a:t>prácticas</a:t>
            </a:r>
            <a:r>
              <a:rPr lang="en-US" sz="1100" b="1" dirty="0">
                <a:latin typeface="Calibri" panose="020F0502020204030204" pitchFamily="34" charset="0"/>
                <a:ea typeface="Calibri" panose="020F0502020204030204" pitchFamily="34" charset="0"/>
                <a:cs typeface="Calibri" panose="020F0502020204030204" pitchFamily="34" charset="0"/>
              </a:rPr>
              <a:t> circulares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Vaya </a:t>
            </a:r>
            <a:r>
              <a:rPr lang="en-US" sz="1100" dirty="0" err="1">
                <a:latin typeface="Calibri" panose="020F0502020204030204" pitchFamily="34" charset="0"/>
                <a:ea typeface="Calibri" panose="020F0502020204030204" pitchFamily="34" charset="0"/>
                <a:cs typeface="Calibri" panose="020F0502020204030204" pitchFamily="34" charset="0"/>
              </a:rPr>
              <a:t>más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allá</a:t>
            </a:r>
            <a:r>
              <a:rPr lang="en-US" sz="1100" dirty="0">
                <a:latin typeface="Calibri" panose="020F0502020204030204" pitchFamily="34" charset="0"/>
                <a:ea typeface="Calibri" panose="020F0502020204030204" pitchFamily="34" charset="0"/>
                <a:cs typeface="Calibri" panose="020F0502020204030204" pitchFamily="34" charset="0"/>
              </a:rPr>
              <a:t> del </a:t>
            </a:r>
            <a:r>
              <a:rPr lang="en-US" sz="1100" dirty="0" err="1">
                <a:latin typeface="Calibri" panose="020F0502020204030204" pitchFamily="34" charset="0"/>
                <a:ea typeface="Calibri" panose="020F0502020204030204" pitchFamily="34" charset="0"/>
                <a:cs typeface="Calibri" panose="020F0502020204030204" pitchFamily="34" charset="0"/>
              </a:rPr>
              <a:t>reciclaje</a:t>
            </a:r>
            <a:r>
              <a:rPr lang="en-US" sz="1100" dirty="0">
                <a:latin typeface="Calibri" panose="020F0502020204030204" pitchFamily="34" charset="0"/>
                <a:ea typeface="Calibri" panose="020F0502020204030204" pitchFamily="34" charset="0"/>
                <a:cs typeface="Calibri" panose="020F0502020204030204" pitchFamily="34" charset="0"/>
              </a:rPr>
              <a:t> con </a:t>
            </a:r>
            <a:r>
              <a:rPr lang="en-US" sz="1100" dirty="0" err="1">
                <a:latin typeface="Calibri" panose="020F0502020204030204" pitchFamily="34" charset="0"/>
                <a:ea typeface="Calibri" panose="020F0502020204030204" pitchFamily="34" charset="0"/>
                <a:cs typeface="Calibri" panose="020F0502020204030204" pitchFamily="34" charset="0"/>
              </a:rPr>
              <a:t>programas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residuos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que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incluyan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compostaje</a:t>
            </a:r>
            <a:r>
              <a:rPr lang="en-US" sz="1100" dirty="0">
                <a:latin typeface="Calibri" panose="020F0502020204030204" pitchFamily="34" charset="0"/>
                <a:ea typeface="Calibri" panose="020F0502020204030204" pitchFamily="34" charset="0"/>
                <a:cs typeface="Calibri" panose="020F0502020204030204" pitchFamily="34" charset="0"/>
              </a:rPr>
              <a:t>, las </a:t>
            </a:r>
            <a:r>
              <a:rPr lang="en-US" sz="1100" dirty="0" err="1">
                <a:latin typeface="Calibri" panose="020F0502020204030204" pitchFamily="34" charset="0"/>
                <a:ea typeface="Calibri" panose="020F0502020204030204" pitchFamily="34" charset="0"/>
                <a:cs typeface="Calibri" panose="020F0502020204030204" pitchFamily="34" charset="0"/>
              </a:rPr>
              <a:t>donaciones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suprarreciclaje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Diseñe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todos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elementos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producción</a:t>
            </a:r>
            <a:r>
              <a:rPr lang="en-US" sz="1100" dirty="0">
                <a:latin typeface="Calibri" panose="020F0502020204030204" pitchFamily="34" charset="0"/>
                <a:ea typeface="Calibri" panose="020F0502020204030204" pitchFamily="34" charset="0"/>
                <a:cs typeface="Calibri" panose="020F0502020204030204" pitchFamily="34" charset="0"/>
              </a:rPr>
              <a:t> con un plan claro para </a:t>
            </a:r>
            <a:r>
              <a:rPr lang="en-US" sz="1100" dirty="0" err="1">
                <a:latin typeface="Calibri" panose="020F0502020204030204" pitchFamily="34" charset="0"/>
                <a:ea typeface="Calibri" panose="020F0502020204030204" pitchFamily="34" charset="0"/>
                <a:cs typeface="Calibri" panose="020F0502020204030204" pitchFamily="34" charset="0"/>
              </a:rPr>
              <a:t>después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su</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uso</a:t>
            </a:r>
            <a:r>
              <a:rPr lang="en-US" sz="1100" dirty="0">
                <a:latin typeface="Calibri" panose="020F0502020204030204" pitchFamily="34" charset="0"/>
                <a:ea typeface="Calibri" panose="020F0502020204030204" pitchFamily="34" charset="0"/>
                <a:cs typeface="Calibri" panose="020F0502020204030204" pitchFamily="34" charset="0"/>
              </a:rPr>
              <a:t> y supervise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residuos</a:t>
            </a:r>
            <a:r>
              <a:rPr lang="en-US" sz="1100" dirty="0">
                <a:latin typeface="Calibri" panose="020F0502020204030204" pitchFamily="34" charset="0"/>
                <a:ea typeface="Calibri" panose="020F0502020204030204" pitchFamily="34" charset="0"/>
                <a:cs typeface="Calibri" panose="020F0502020204030204" pitchFamily="34" charset="0"/>
              </a:rPr>
              <a:t> para </a:t>
            </a:r>
            <a:r>
              <a:rPr lang="en-US" sz="1100" dirty="0" err="1">
                <a:latin typeface="Calibri" panose="020F0502020204030204" pitchFamily="34" charset="0"/>
                <a:ea typeface="Calibri" panose="020F0502020204030204" pitchFamily="34" charset="0"/>
                <a:cs typeface="Calibri" panose="020F0502020204030204" pitchFamily="34" charset="0"/>
              </a:rPr>
              <a:t>cumplir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objetivos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reutilización</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reciclaje</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err="1">
                <a:latin typeface="Calibri" panose="020F0502020204030204" pitchFamily="34" charset="0"/>
                <a:ea typeface="Calibri" panose="020F0502020204030204" pitchFamily="34" charset="0"/>
                <a:cs typeface="Calibri" panose="020F0502020204030204" pitchFamily="34" charset="0"/>
              </a:rPr>
              <a:t>Adquisiciones</a:t>
            </a:r>
            <a:r>
              <a:rPr lang="en-US" sz="1100" b="1" dirty="0">
                <a:latin typeface="Calibri" panose="020F0502020204030204" pitchFamily="34" charset="0"/>
                <a:ea typeface="Calibri" panose="020F0502020204030204" pitchFamily="34" charset="0"/>
                <a:cs typeface="Calibri" panose="020F0502020204030204" pitchFamily="34" charset="0"/>
              </a:rPr>
              <a:t> y </a:t>
            </a:r>
            <a:r>
              <a:rPr lang="en-US" sz="1100" b="1" dirty="0" err="1">
                <a:latin typeface="Calibri" panose="020F0502020204030204" pitchFamily="34" charset="0"/>
                <a:ea typeface="Calibri" panose="020F0502020204030204" pitchFamily="34" charset="0"/>
                <a:cs typeface="Calibri" panose="020F0502020204030204" pitchFamily="34" charset="0"/>
              </a:rPr>
              <a:t>logística</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sostenibles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err="1">
                <a:latin typeface="Calibri" panose="020F0502020204030204" pitchFamily="34" charset="0"/>
                <a:ea typeface="Calibri" panose="020F0502020204030204" pitchFamily="34" charset="0"/>
                <a:cs typeface="Calibri" panose="020F0502020204030204" pitchFamily="34" charset="0"/>
              </a:rPr>
              <a:t>Trabaje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estrecha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colaboración</a:t>
            </a:r>
            <a:r>
              <a:rPr lang="en-US" sz="1100" dirty="0">
                <a:latin typeface="Calibri" panose="020F0502020204030204" pitchFamily="34" charset="0"/>
                <a:ea typeface="Calibri" panose="020F0502020204030204" pitchFamily="34" charset="0"/>
                <a:cs typeface="Calibri" panose="020F0502020204030204" pitchFamily="34" charset="0"/>
              </a:rPr>
              <a:t> con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proveedores</a:t>
            </a:r>
            <a:r>
              <a:rPr lang="en-US" sz="1100" dirty="0">
                <a:latin typeface="Calibri" panose="020F0502020204030204" pitchFamily="34" charset="0"/>
                <a:ea typeface="Calibri" panose="020F0502020204030204" pitchFamily="34" charset="0"/>
                <a:cs typeface="Calibri" panose="020F0502020204030204" pitchFamily="34" charset="0"/>
              </a:rPr>
              <a:t> para </a:t>
            </a:r>
            <a:r>
              <a:rPr lang="en-US" sz="1100" dirty="0" err="1">
                <a:latin typeface="Calibri" panose="020F0502020204030204" pitchFamily="34" charset="0"/>
                <a:ea typeface="Calibri" panose="020F0502020204030204" pitchFamily="34" charset="0"/>
                <a:cs typeface="Calibri" panose="020F0502020204030204" pitchFamily="34" charset="0"/>
              </a:rPr>
              <a:t>obtener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materiales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sostenibles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reducir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envases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limitar</a:t>
            </a:r>
            <a:r>
              <a:rPr lang="en-US" sz="1100" dirty="0">
                <a:latin typeface="Calibri" panose="020F0502020204030204" pitchFamily="34" charset="0"/>
                <a:ea typeface="Calibri" panose="020F0502020204030204" pitchFamily="34" charset="0"/>
                <a:cs typeface="Calibri" panose="020F0502020204030204" pitchFamily="34" charset="0"/>
              </a:rPr>
              <a:t> las </a:t>
            </a:r>
            <a:r>
              <a:rPr lang="en-US" sz="1100" dirty="0" err="1">
                <a:latin typeface="Calibri" panose="020F0502020204030204" pitchFamily="34" charset="0"/>
                <a:ea typeface="Calibri" panose="020F0502020204030204" pitchFamily="34" charset="0"/>
                <a:cs typeface="Calibri" panose="020F0502020204030204" pitchFamily="34" charset="0"/>
              </a:rPr>
              <a:t>entregas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Dé</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prioridad</a:t>
            </a:r>
            <a:r>
              <a:rPr lang="en-US" sz="1100" dirty="0">
                <a:latin typeface="Calibri" panose="020F0502020204030204" pitchFamily="34" charset="0"/>
                <a:ea typeface="Calibri" panose="020F0502020204030204" pitchFamily="34" charset="0"/>
                <a:cs typeface="Calibri" panose="020F0502020204030204" pitchFamily="34" charset="0"/>
              </a:rPr>
              <a:t> a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proveedores</a:t>
            </a:r>
            <a:r>
              <a:rPr lang="en-US" sz="1100" dirty="0">
                <a:latin typeface="Calibri" panose="020F0502020204030204" pitchFamily="34" charset="0"/>
                <a:ea typeface="Calibri" panose="020F0502020204030204" pitchFamily="34" charset="0"/>
                <a:cs typeface="Calibri" panose="020F0502020204030204" pitchFamily="34" charset="0"/>
              </a:rPr>
              <a:t> locales y al </a:t>
            </a:r>
            <a:r>
              <a:rPr lang="en-US" sz="1100" dirty="0" err="1">
                <a:latin typeface="Calibri" panose="020F0502020204030204" pitchFamily="34" charset="0"/>
                <a:ea typeface="Calibri" panose="020F0502020204030204" pitchFamily="34" charset="0"/>
                <a:cs typeface="Calibri" panose="020F0502020204030204" pitchFamily="34" charset="0"/>
              </a:rPr>
              <a:t>transporte</a:t>
            </a:r>
            <a:r>
              <a:rPr lang="en-US" sz="1100" dirty="0">
                <a:latin typeface="Calibri" panose="020F0502020204030204" pitchFamily="34" charset="0"/>
                <a:ea typeface="Calibri" panose="020F0502020204030204" pitchFamily="34" charset="0"/>
                <a:cs typeface="Calibri" panose="020F0502020204030204" pitchFamily="34" charset="0"/>
              </a:rPr>
              <a:t> con </a:t>
            </a:r>
            <a:r>
              <a:rPr lang="en-US" sz="1100" dirty="0" err="1">
                <a:latin typeface="Calibri" panose="020F0502020204030204" pitchFamily="34" charset="0"/>
                <a:ea typeface="Calibri" panose="020F0502020204030204" pitchFamily="34" charset="0"/>
                <a:cs typeface="Calibri" panose="020F0502020204030204" pitchFamily="34" charset="0"/>
              </a:rPr>
              <a:t>bajas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emisiones</a:t>
            </a:r>
            <a:r>
              <a:rPr lang="en-US" sz="1100" dirty="0">
                <a:latin typeface="Calibri" panose="020F0502020204030204" pitchFamily="34" charset="0"/>
                <a:ea typeface="Calibri" panose="020F0502020204030204" pitchFamily="34" charset="0"/>
                <a:cs typeface="Calibri" panose="020F0502020204030204" pitchFamily="34" charset="0"/>
              </a:rPr>
              <a:t> para </a:t>
            </a:r>
            <a:r>
              <a:rPr lang="en-US" sz="1100" dirty="0" err="1">
                <a:latin typeface="Calibri" panose="020F0502020204030204" pitchFamily="34" charset="0"/>
                <a:ea typeface="Calibri" panose="020F0502020204030204" pitchFamily="34" charset="0"/>
                <a:cs typeface="Calibri" panose="020F0502020204030204" pitchFamily="34" charset="0"/>
              </a:rPr>
              <a:t>minimizar</a:t>
            </a:r>
            <a:r>
              <a:rPr lang="en-US" sz="1100" dirty="0">
                <a:latin typeface="Calibri" panose="020F0502020204030204" pitchFamily="34" charset="0"/>
                <a:ea typeface="Calibri" panose="020F0502020204030204" pitchFamily="34" charset="0"/>
                <a:cs typeface="Calibri" panose="020F0502020204030204" pitchFamily="34" charset="0"/>
              </a:rPr>
              <a:t> la </a:t>
            </a:r>
            <a:r>
              <a:rPr lang="en-US" sz="1100" dirty="0" err="1">
                <a:latin typeface="Calibri" panose="020F0502020204030204" pitchFamily="34" charset="0"/>
                <a:ea typeface="Calibri" panose="020F0502020204030204" pitchFamily="34" charset="0"/>
                <a:cs typeface="Calibri" panose="020F0502020204030204" pitchFamily="34" charset="0"/>
              </a:rPr>
              <a:t>huella</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carbono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logística</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Por </a:t>
            </a:r>
            <a:r>
              <a:rPr lang="en-US" sz="1100" b="1" dirty="0" err="1">
                <a:latin typeface="Calibri" panose="020F0502020204030204" pitchFamily="34" charset="0"/>
                <a:ea typeface="Calibri" panose="020F0502020204030204" pitchFamily="34" charset="0"/>
                <a:cs typeface="Calibri" panose="020F0502020204030204" pitchFamily="34" charset="0"/>
              </a:rPr>
              <a:t>último</a:t>
            </a:r>
            <a:r>
              <a:rPr lang="en-US" sz="1100" b="1" dirty="0">
                <a:latin typeface="Calibri" panose="020F0502020204030204" pitchFamily="34" charset="0"/>
                <a:ea typeface="Calibri" panose="020F0502020204030204" pitchFamily="34" charset="0"/>
                <a:cs typeface="Calibri" panose="020F0502020204030204" pitchFamily="34" charset="0"/>
              </a:rPr>
              <a:t>, y lo </a:t>
            </a:r>
            <a:r>
              <a:rPr lang="en-US" sz="1100" b="1" dirty="0" err="1">
                <a:latin typeface="Calibri" panose="020F0502020204030204" pitchFamily="34" charset="0"/>
                <a:ea typeface="Calibri" panose="020F0502020204030204" pitchFamily="34" charset="0"/>
                <a:cs typeface="Calibri" panose="020F0502020204030204" pitchFamily="34" charset="0"/>
              </a:rPr>
              <a:t>más</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b="1" dirty="0" err="1">
                <a:latin typeface="Calibri" panose="020F0502020204030204" pitchFamily="34" charset="0"/>
                <a:ea typeface="Calibri" panose="020F0502020204030204" pitchFamily="34" charset="0"/>
                <a:cs typeface="Calibri" panose="020F0502020204030204" pitchFamily="34" charset="0"/>
              </a:rPr>
              <a:t>importante</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ofrezca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formación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sostenibilidad</a:t>
            </a:r>
            <a:r>
              <a:rPr lang="en-US" sz="1100" dirty="0">
                <a:latin typeface="Calibri" panose="020F0502020204030204" pitchFamily="34" charset="0"/>
                <a:ea typeface="Calibri" panose="020F0502020204030204" pitchFamily="34" charset="0"/>
                <a:cs typeface="Calibri" panose="020F0502020204030204" pitchFamily="34" charset="0"/>
              </a:rPr>
              <a:t> a </a:t>
            </a:r>
            <a:r>
              <a:rPr lang="en-US" sz="1100" dirty="0" err="1">
                <a:latin typeface="Calibri" panose="020F0502020204030204" pitchFamily="34" charset="0"/>
                <a:ea typeface="Calibri" panose="020F0502020204030204" pitchFamily="34" charset="0"/>
                <a:cs typeface="Calibri" panose="020F0502020204030204" pitchFamily="34" charset="0"/>
              </a:rPr>
              <a:t>todo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personal y a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autónomos</a:t>
            </a:r>
            <a:r>
              <a:rPr lang="en-US" sz="1100" dirty="0">
                <a:latin typeface="Calibri" panose="020F0502020204030204" pitchFamily="34" charset="0"/>
                <a:ea typeface="Calibri" panose="020F0502020204030204" pitchFamily="34" charset="0"/>
                <a:cs typeface="Calibri" panose="020F0502020204030204" pitchFamily="34" charset="0"/>
              </a:rPr>
              <a:t>. Involucre a </a:t>
            </a:r>
            <a:r>
              <a:rPr lang="en-US" sz="1100" dirty="0" err="1">
                <a:latin typeface="Calibri" panose="020F0502020204030204" pitchFamily="34" charset="0"/>
                <a:ea typeface="Calibri" panose="020F0502020204030204" pitchFamily="34" charset="0"/>
                <a:cs typeface="Calibri" panose="020F0502020204030204" pitchFamily="34" charset="0"/>
              </a:rPr>
              <a:t>todos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puestos</a:t>
            </a:r>
            <a:r>
              <a:rPr lang="en-US" sz="1100" dirty="0">
                <a:latin typeface="Calibri" panose="020F0502020204030204" pitchFamily="34" charset="0"/>
                <a:ea typeface="Calibri" panose="020F0502020204030204" pitchFamily="34" charset="0"/>
                <a:cs typeface="Calibri" panose="020F0502020204030204" pitchFamily="34" charset="0"/>
              </a:rPr>
              <a:t> clave, </a:t>
            </a:r>
            <a:r>
              <a:rPr lang="en-US" sz="1100" dirty="0" err="1">
                <a:latin typeface="Calibri" panose="020F0502020204030204" pitchFamily="34" charset="0"/>
                <a:ea typeface="Calibri" panose="020F0502020204030204" pitchFamily="34" charset="0"/>
                <a:cs typeface="Calibri" panose="020F0502020204030204" pitchFamily="34" charset="0"/>
              </a:rPr>
              <a:t>desde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diseñadores</a:t>
            </a:r>
            <a:r>
              <a:rPr lang="en-US" sz="1100" dirty="0">
                <a:latin typeface="Calibri" panose="020F0502020204030204" pitchFamily="34" charset="0"/>
                <a:ea typeface="Calibri" panose="020F0502020204030204" pitchFamily="34" charset="0"/>
                <a:cs typeface="Calibri" panose="020F0502020204030204" pitchFamily="34" charset="0"/>
              </a:rPr>
              <a:t> hasta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técnicos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desde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principio del </a:t>
            </a:r>
            <a:r>
              <a:rPr lang="en-US" sz="1100" dirty="0" err="1">
                <a:latin typeface="Calibri" panose="020F0502020204030204" pitchFamily="34" charset="0"/>
                <a:ea typeface="Calibri" panose="020F0502020204030204" pitchFamily="34" charset="0"/>
                <a:cs typeface="Calibri" panose="020F0502020204030204" pitchFamily="34" charset="0"/>
              </a:rPr>
              <a:t>proceso</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planificación</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fomente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aprendizaje</a:t>
            </a:r>
            <a:r>
              <a:rPr lang="en-US" sz="1100" dirty="0">
                <a:latin typeface="Calibri" panose="020F0502020204030204" pitchFamily="34" charset="0"/>
                <a:ea typeface="Calibri" panose="020F0502020204030204" pitchFamily="34" charset="0"/>
                <a:cs typeface="Calibri" panose="020F0502020204030204" pitchFamily="34" charset="0"/>
              </a:rPr>
              <a:t> entre </a:t>
            </a:r>
            <a:r>
              <a:rPr lang="en-US" sz="1100" dirty="0" err="1">
                <a:latin typeface="Calibri" panose="020F0502020204030204" pitchFamily="34" charset="0"/>
                <a:ea typeface="Calibri" panose="020F0502020204030204" pitchFamily="34" charset="0"/>
                <a:cs typeface="Calibri" panose="020F0502020204030204" pitchFamily="34" charset="0"/>
              </a:rPr>
              <a:t>compañeros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compartiendo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experiencias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soluciones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después</a:t>
            </a:r>
            <a:r>
              <a:rPr lang="en-US" sz="1100" dirty="0">
                <a:latin typeface="Calibri" panose="020F0502020204030204" pitchFamily="34" charset="0"/>
                <a:ea typeface="Calibri" panose="020F0502020204030204" pitchFamily="34" charset="0"/>
                <a:cs typeface="Calibri" panose="020F0502020204030204" pitchFamily="34" charset="0"/>
              </a:rPr>
              <a:t> de </a:t>
            </a:r>
            <a:r>
              <a:rPr lang="en-US" sz="1100" dirty="0" err="1">
                <a:latin typeface="Calibri" panose="020F0502020204030204" pitchFamily="34" charset="0"/>
                <a:ea typeface="Calibri" panose="020F0502020204030204" pitchFamily="34" charset="0"/>
                <a:cs typeface="Calibri" panose="020F0502020204030204" pitchFamily="34" charset="0"/>
              </a:rPr>
              <a:t>cada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producción</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Al </a:t>
            </a:r>
            <a:r>
              <a:rPr lang="en-US" sz="1100" dirty="0" err="1">
                <a:latin typeface="Calibri" panose="020F0502020204030204" pitchFamily="34" charset="0"/>
                <a:ea typeface="Calibri" panose="020F0502020204030204" pitchFamily="34" charset="0"/>
                <a:cs typeface="Calibri" panose="020F0502020204030204" pitchFamily="34" charset="0"/>
              </a:rPr>
              <a:t>abordar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estas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áreas</a:t>
            </a:r>
            <a:r>
              <a:rPr lang="en-US" sz="1100" dirty="0">
                <a:latin typeface="Calibri" panose="020F0502020204030204" pitchFamily="34" charset="0"/>
                <a:ea typeface="Calibri" panose="020F0502020204030204" pitchFamily="34" charset="0"/>
                <a:cs typeface="Calibri" panose="020F0502020204030204" pitchFamily="34" charset="0"/>
              </a:rPr>
              <a:t> de forma </a:t>
            </a:r>
            <a:r>
              <a:rPr lang="en-US" sz="1100" dirty="0" err="1">
                <a:latin typeface="Calibri" panose="020F0502020204030204" pitchFamily="34" charset="0"/>
                <a:ea typeface="Calibri" panose="020F0502020204030204" pitchFamily="34" charset="0"/>
                <a:cs typeface="Calibri" panose="020F0502020204030204" pitchFamily="34" charset="0"/>
              </a:rPr>
              <a:t>coherente</a:t>
            </a:r>
            <a:r>
              <a:rPr lang="en-US" sz="1100" dirty="0">
                <a:latin typeface="Calibri" panose="020F0502020204030204" pitchFamily="34" charset="0"/>
                <a:ea typeface="Calibri" panose="020F0502020204030204" pitchFamily="34" charset="0"/>
                <a:cs typeface="Calibri" panose="020F0502020204030204" pitchFamily="34" charset="0"/>
              </a:rPr>
              <a:t>, las </a:t>
            </a:r>
            <a:r>
              <a:rPr lang="en-US" sz="1100" dirty="0" err="1">
                <a:latin typeface="Calibri" panose="020F0502020204030204" pitchFamily="34" charset="0"/>
                <a:ea typeface="Calibri" panose="020F0502020204030204" pitchFamily="34" charset="0"/>
                <a:cs typeface="Calibri" panose="020F0502020204030204" pitchFamily="34" charset="0"/>
              </a:rPr>
              <a:t>organizaciones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pueden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integrar</a:t>
            </a:r>
            <a:r>
              <a:rPr lang="en-US" sz="1100" dirty="0">
                <a:latin typeface="Calibri" panose="020F0502020204030204" pitchFamily="34" charset="0"/>
                <a:ea typeface="Calibri" panose="020F0502020204030204" pitchFamily="34" charset="0"/>
                <a:cs typeface="Calibri" panose="020F0502020204030204" pitchFamily="34" charset="0"/>
              </a:rPr>
              <a:t> la </a:t>
            </a:r>
            <a:r>
              <a:rPr lang="en-US" sz="1100" dirty="0" err="1">
                <a:latin typeface="Calibri" panose="020F0502020204030204" pitchFamily="34" charset="0"/>
                <a:ea typeface="Calibri" panose="020F0502020204030204" pitchFamily="34" charset="0"/>
                <a:cs typeface="Calibri" panose="020F0502020204030204" pitchFamily="34" charset="0"/>
              </a:rPr>
              <a:t>sostenibilidad</a:t>
            </a:r>
            <a:r>
              <a:rPr lang="en-US" sz="1100" dirty="0">
                <a:latin typeface="Calibri" panose="020F0502020204030204" pitchFamily="34" charset="0"/>
                <a:ea typeface="Calibri" panose="020F0502020204030204" pitchFamily="34" charset="0"/>
                <a:cs typeface="Calibri" panose="020F0502020204030204" pitchFamily="34" charset="0"/>
              </a:rPr>
              <a:t> sin </a:t>
            </a:r>
            <a:r>
              <a:rPr lang="en-US" sz="1100" dirty="0" err="1">
                <a:latin typeface="Calibri" panose="020F0502020204030204" pitchFamily="34" charset="0"/>
                <a:ea typeface="Calibri" panose="020F0502020204030204" pitchFamily="34" charset="0"/>
                <a:cs typeface="Calibri" panose="020F0502020204030204" pitchFamily="34" charset="0"/>
              </a:rPr>
              <a:t>comprometer</a:t>
            </a:r>
            <a:r>
              <a:rPr lang="en-US" sz="1100" dirty="0">
                <a:latin typeface="Calibri" panose="020F0502020204030204" pitchFamily="34" charset="0"/>
                <a:ea typeface="Calibri" panose="020F0502020204030204" pitchFamily="34" charset="0"/>
                <a:cs typeface="Calibri" panose="020F0502020204030204" pitchFamily="34" charset="0"/>
              </a:rPr>
              <a:t> la </a:t>
            </a:r>
            <a:r>
              <a:rPr lang="en-US" sz="1100" dirty="0" err="1">
                <a:latin typeface="Calibri" panose="020F0502020204030204" pitchFamily="34" charset="0"/>
                <a:ea typeface="Calibri" panose="020F0502020204030204" pitchFamily="34" charset="0"/>
                <a:cs typeface="Calibri" panose="020F0502020204030204" pitchFamily="34" charset="0"/>
              </a:rPr>
              <a:t>calidad</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creativa</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C8DABB3-0861-26CF-3D9A-49E518A7792D}"/>
              </a:ext>
            </a:extLst>
          </p:cNvPr>
          <p:cNvSpPr>
            <a:spLocks noGrp="1"/>
          </p:cNvSpPr>
          <p:nvPr>
            <p:ph type="sldNum" sz="quarter" idx="5"/>
          </p:nvPr>
        </p:nvSpPr>
        <p:spPr/>
        <p:txBody>
          <a:bodyPr/>
          <a:lstStyle/>
          <a:p>
            <a:fld id="{D274D5D8-74C3-4A38-835E-EC8AAD529D29}" type="slidenum">
              <a:rPr lang="el-GR" smtClean="0"/>
              <a:t>32</a:t>
            </a:fld>
            <a:endParaRPr lang="el-GR"/>
          </a:p>
        </p:txBody>
      </p:sp>
    </p:spTree>
    <p:extLst>
      <p:ext uri="{BB962C8B-B14F-4D97-AF65-F5344CB8AC3E}">
        <p14:creationId xmlns:p14="http://schemas.microsoft.com/office/powerpoint/2010/main" val="100915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Para </a:t>
            </a:r>
            <a:r>
              <a:rPr lang="en-US" dirty="0" err="1"/>
              <a:t>integrar</a:t>
            </a:r>
            <a:r>
              <a:rPr lang="en-US" dirty="0"/>
              <a:t> </a:t>
            </a:r>
            <a:r>
              <a:rPr lang="en-US" dirty="0" err="1"/>
              <a:t>verdaderamente</a:t>
            </a:r>
            <a:r>
              <a:rPr lang="en-US" dirty="0"/>
              <a:t> la </a:t>
            </a:r>
            <a:r>
              <a:rPr lang="en-US" dirty="0" err="1"/>
              <a:t>sostenibilidad</a:t>
            </a:r>
            <a:r>
              <a:rPr lang="en-US" dirty="0"/>
              <a:t> </a:t>
            </a:r>
            <a:r>
              <a:rPr lang="en-US" dirty="0" err="1"/>
              <a:t>en</a:t>
            </a:r>
            <a:r>
              <a:rPr lang="en-US" dirty="0"/>
              <a:t> </a:t>
            </a:r>
            <a:r>
              <a:rPr lang="en-US" dirty="0" err="1"/>
              <a:t>el</a:t>
            </a:r>
            <a:r>
              <a:rPr lang="en-US" dirty="0"/>
              <a:t> </a:t>
            </a:r>
            <a:r>
              <a:rPr lang="en-US" dirty="0" err="1"/>
              <a:t>teatro</a:t>
            </a:r>
            <a:r>
              <a:rPr lang="en-US" dirty="0"/>
              <a:t> y las </a:t>
            </a:r>
            <a:r>
              <a:rPr lang="en-US" dirty="0" err="1"/>
              <a:t>artes</a:t>
            </a:r>
            <a:r>
              <a:rPr lang="en-US" dirty="0"/>
              <a:t> </a:t>
            </a:r>
            <a:r>
              <a:rPr lang="en-US" dirty="0" err="1"/>
              <a:t>escénicas</a:t>
            </a:r>
            <a:r>
              <a:rPr lang="en-US" dirty="0"/>
              <a:t>, </a:t>
            </a:r>
            <a:r>
              <a:rPr lang="en-US" dirty="0" err="1"/>
              <a:t>debemos</a:t>
            </a:r>
            <a:r>
              <a:rPr lang="en-US" dirty="0"/>
              <a:t> </a:t>
            </a:r>
            <a:r>
              <a:rPr lang="en-US" dirty="0" err="1"/>
              <a:t>mirar</a:t>
            </a:r>
            <a:r>
              <a:rPr lang="en-US" dirty="0"/>
              <a:t> </a:t>
            </a:r>
            <a:r>
              <a:rPr lang="en-US" dirty="0" err="1"/>
              <a:t>más</a:t>
            </a:r>
            <a:r>
              <a:rPr lang="en-US" dirty="0"/>
              <a:t> </a:t>
            </a:r>
            <a:r>
              <a:rPr lang="en-US" dirty="0" err="1"/>
              <a:t>allá</a:t>
            </a:r>
            <a:r>
              <a:rPr lang="en-US" dirty="0"/>
              <a:t> de las </a:t>
            </a:r>
            <a:r>
              <a:rPr lang="en-US" dirty="0" err="1"/>
              <a:t>acciones</a:t>
            </a:r>
            <a:r>
              <a:rPr lang="en-US" dirty="0"/>
              <a:t> </a:t>
            </a:r>
            <a:r>
              <a:rPr lang="en-US" dirty="0" err="1"/>
              <a:t>aisladas</a:t>
            </a:r>
            <a:r>
              <a:rPr lang="en-US" dirty="0"/>
              <a:t> y </a:t>
            </a:r>
            <a:r>
              <a:rPr lang="en-US" dirty="0" err="1"/>
              <a:t>considerar</a:t>
            </a:r>
            <a:r>
              <a:rPr lang="en-US" dirty="0"/>
              <a:t> </a:t>
            </a:r>
            <a:r>
              <a:rPr lang="en-US" i="1" dirty="0" err="1"/>
              <a:t>todo</a:t>
            </a:r>
            <a:r>
              <a:rPr lang="en-US" dirty="0"/>
              <a:t> </a:t>
            </a:r>
            <a:r>
              <a:rPr lang="en-US" dirty="0" err="1"/>
              <a:t>el</a:t>
            </a:r>
            <a:r>
              <a:rPr lang="en-US" dirty="0"/>
              <a:t> </a:t>
            </a:r>
            <a:r>
              <a:rPr lang="en-US" i="1" dirty="0" err="1"/>
              <a:t>ciclo</a:t>
            </a:r>
            <a:r>
              <a:rPr lang="en-US" i="1" dirty="0"/>
              <a:t> de </a:t>
            </a:r>
            <a:r>
              <a:rPr lang="en-US" i="1" dirty="0" err="1"/>
              <a:t>vida</a:t>
            </a:r>
            <a:r>
              <a:rPr lang="en-US" i="1" dirty="0"/>
              <a:t> de la </a:t>
            </a:r>
            <a:r>
              <a:rPr lang="en-US" i="1" dirty="0" err="1"/>
              <a:t>producción</a:t>
            </a:r>
            <a:r>
              <a:rPr lang="en-US" dirty="0"/>
              <a:t>. Esto </a:t>
            </a:r>
            <a:r>
              <a:rPr lang="en-US" dirty="0" err="1"/>
              <a:t>significa</a:t>
            </a:r>
            <a:r>
              <a:rPr lang="en-US" dirty="0"/>
              <a:t> </a:t>
            </a:r>
            <a:r>
              <a:rPr lang="en-US" dirty="0" err="1"/>
              <a:t>pensar</a:t>
            </a:r>
            <a:r>
              <a:rPr lang="en-US" dirty="0"/>
              <a:t> de </a:t>
            </a:r>
            <a:r>
              <a:rPr lang="en-US" dirty="0" err="1"/>
              <a:t>manera</a:t>
            </a:r>
            <a:r>
              <a:rPr lang="en-US" dirty="0"/>
              <a:t> </a:t>
            </a:r>
            <a:r>
              <a:rPr lang="en-US" dirty="0" err="1"/>
              <a:t>sistémica</a:t>
            </a:r>
            <a:r>
              <a:rPr lang="en-US" dirty="0"/>
              <a:t>, </a:t>
            </a:r>
            <a:r>
              <a:rPr lang="en-US" dirty="0" err="1"/>
              <a:t>desde</a:t>
            </a:r>
            <a:r>
              <a:rPr lang="en-US" dirty="0"/>
              <a:t> la idea </a:t>
            </a:r>
            <a:r>
              <a:rPr lang="en-US" dirty="0" err="1"/>
              <a:t>inicial</a:t>
            </a:r>
            <a:r>
              <a:rPr lang="en-US" dirty="0"/>
              <a:t> hasta </a:t>
            </a:r>
            <a:r>
              <a:rPr lang="en-US" dirty="0" err="1"/>
              <a:t>el</a:t>
            </a:r>
            <a:r>
              <a:rPr lang="en-US" dirty="0"/>
              <a:t> </a:t>
            </a:r>
            <a:r>
              <a:rPr lang="en-US" dirty="0" err="1"/>
              <a:t>desmontaje</a:t>
            </a:r>
            <a:r>
              <a:rPr lang="en-US" dirty="0"/>
              <a:t> final y </a:t>
            </a:r>
            <a:r>
              <a:rPr lang="en-US" dirty="0" err="1"/>
              <a:t>más</a:t>
            </a:r>
            <a:r>
              <a:rPr lang="en-US" dirty="0"/>
              <a:t> </a:t>
            </a:r>
            <a:r>
              <a:rPr lang="en-US" dirty="0" err="1"/>
              <a:t>allá</a:t>
            </a:r>
            <a:r>
              <a:rPr lang="en-US" dirty="0"/>
              <a:t>.</a:t>
            </a:r>
          </a:p>
          <a:p>
            <a:r>
              <a:rPr lang="en-US" dirty="0" err="1"/>
              <a:t>Repasemos</a:t>
            </a:r>
            <a:r>
              <a:rPr lang="en-US" dirty="0"/>
              <a:t> las </a:t>
            </a:r>
            <a:r>
              <a:rPr lang="en-US" dirty="0" err="1"/>
              <a:t>etapas</a:t>
            </a:r>
            <a:r>
              <a:rPr lang="en-US" dirty="0"/>
              <a:t> </a:t>
            </a:r>
            <a:r>
              <a:rPr lang="en-US" dirty="0" err="1"/>
              <a:t>típicas</a:t>
            </a:r>
            <a:r>
              <a:rPr lang="en-US" dirty="0"/>
              <a:t> de la </a:t>
            </a:r>
            <a:r>
              <a:rPr lang="en-US" dirty="0" err="1"/>
              <a:t>producción</a:t>
            </a:r>
            <a:r>
              <a:rPr lang="en-US" dirty="0"/>
              <a:t> de </a:t>
            </a:r>
            <a:r>
              <a:rPr lang="en-US" dirty="0" err="1"/>
              <a:t>una</a:t>
            </a:r>
            <a:r>
              <a:rPr lang="en-US" dirty="0"/>
              <a:t> </a:t>
            </a:r>
            <a:r>
              <a:rPr lang="en-US" dirty="0" err="1"/>
              <a:t>obra</a:t>
            </a:r>
            <a:r>
              <a:rPr lang="en-US" dirty="0"/>
              <a:t> de </a:t>
            </a:r>
            <a:r>
              <a:rPr lang="en-US" dirty="0" err="1"/>
              <a:t>artes</a:t>
            </a:r>
            <a:r>
              <a:rPr lang="en-US" dirty="0"/>
              <a:t> </a:t>
            </a:r>
            <a:r>
              <a:rPr lang="en-US" dirty="0" err="1"/>
              <a:t>escénicas</a:t>
            </a:r>
            <a:r>
              <a:rPr lang="en-US" dirty="0"/>
              <a:t>, </a:t>
            </a:r>
            <a:r>
              <a:rPr lang="en-US" dirty="0" err="1"/>
              <a:t>tal</a:t>
            </a:r>
            <a:r>
              <a:rPr lang="en-US" dirty="0"/>
              <a:t> y </a:t>
            </a:r>
            <a:r>
              <a:rPr lang="en-US" dirty="0" err="1"/>
              <a:t>como</a:t>
            </a:r>
            <a:r>
              <a:rPr lang="en-US" dirty="0"/>
              <a:t> se </a:t>
            </a:r>
            <a:r>
              <a:rPr lang="en-US" dirty="0" err="1"/>
              <a:t>describen</a:t>
            </a:r>
            <a:r>
              <a:rPr lang="en-US" dirty="0"/>
              <a:t> </a:t>
            </a:r>
            <a:r>
              <a:rPr lang="en-US" dirty="0" err="1"/>
              <a:t>en</a:t>
            </a:r>
            <a:r>
              <a:rPr lang="en-US" dirty="0"/>
              <a:t> </a:t>
            </a:r>
            <a:r>
              <a:rPr lang="en-US" dirty="0" err="1"/>
              <a:t>el</a:t>
            </a:r>
            <a:r>
              <a:rPr lang="en-US" dirty="0"/>
              <a:t> Theatre Green Book, y </a:t>
            </a:r>
            <a:r>
              <a:rPr lang="en-US" dirty="0" err="1"/>
              <a:t>exploremos</a:t>
            </a:r>
            <a:r>
              <a:rPr lang="en-US" dirty="0"/>
              <a:t> </a:t>
            </a:r>
            <a:r>
              <a:rPr lang="en-US" dirty="0" err="1"/>
              <a:t>cómo</a:t>
            </a:r>
            <a:r>
              <a:rPr lang="en-US" dirty="0"/>
              <a:t> se </a:t>
            </a:r>
            <a:r>
              <a:rPr lang="en-US" dirty="0" err="1"/>
              <a:t>puede</a:t>
            </a:r>
            <a:r>
              <a:rPr lang="en-US" dirty="0"/>
              <a:t> </a:t>
            </a:r>
            <a:r>
              <a:rPr lang="en-US" dirty="0" err="1"/>
              <a:t>integrar</a:t>
            </a:r>
            <a:r>
              <a:rPr lang="en-US" dirty="0"/>
              <a:t> la </a:t>
            </a:r>
            <a:r>
              <a:rPr lang="en-US" dirty="0" err="1"/>
              <a:t>sostenibilidad</a:t>
            </a:r>
            <a:r>
              <a:rPr lang="en-US" dirty="0"/>
              <a:t> </a:t>
            </a:r>
            <a:r>
              <a:rPr lang="en-US" dirty="0" err="1"/>
              <a:t>en</a:t>
            </a:r>
            <a:r>
              <a:rPr lang="en-US" dirty="0"/>
              <a:t> </a:t>
            </a:r>
            <a:r>
              <a:rPr lang="en-US" dirty="0" err="1"/>
              <a:t>cada</a:t>
            </a:r>
            <a:r>
              <a:rPr lang="en-US" dirty="0"/>
              <a:t> </a:t>
            </a:r>
            <a:r>
              <a:rPr lang="en-US" dirty="0" err="1"/>
              <a:t>una</a:t>
            </a:r>
            <a:r>
              <a:rPr lang="en-US" dirty="0"/>
              <a:t> de </a:t>
            </a:r>
            <a:r>
              <a:rPr lang="en-US" dirty="0" err="1"/>
              <a:t>ellas</a:t>
            </a:r>
            <a:r>
              <a:rPr lang="en-US" dirty="0"/>
              <a:t>.</a:t>
            </a:r>
          </a:p>
          <a:p>
            <a:endParaRPr lang="en-US" b="1" dirty="0"/>
          </a:p>
          <a:p>
            <a:r>
              <a:rPr lang="en-US" b="1" dirty="0"/>
              <a:t>1. </a:t>
            </a:r>
            <a:r>
              <a:rPr lang="en-US" b="1" dirty="0" err="1"/>
              <a:t>Invitación</a:t>
            </a:r>
            <a:r>
              <a:rPr lang="en-US" b="1" dirty="0"/>
              <a:t>, </a:t>
            </a:r>
            <a:r>
              <a:rPr lang="en-US" b="1" dirty="0" err="1"/>
              <a:t>presupuesto</a:t>
            </a:r>
            <a:r>
              <a:rPr lang="en-US" b="1" dirty="0"/>
              <a:t> y </a:t>
            </a:r>
            <a:r>
              <a:rPr lang="en-US" b="1" dirty="0" err="1"/>
              <a:t>calendario</a:t>
            </a:r>
            <a:r>
              <a:rPr lang="en-US" b="1" dirty="0"/>
              <a:t>, y </a:t>
            </a:r>
            <a:r>
              <a:rPr lang="en-US" b="1" dirty="0" err="1"/>
              <a:t>desarrollo</a:t>
            </a:r>
            <a:r>
              <a:rPr lang="en-US" b="1" dirty="0"/>
              <a:t> del </a:t>
            </a:r>
            <a:r>
              <a:rPr lang="en-US" b="1" dirty="0" err="1"/>
              <a:t>concepto</a:t>
            </a:r>
            <a:br>
              <a:rPr lang="en-US" dirty="0"/>
            </a:br>
            <a:r>
              <a:rPr lang="en-US" dirty="0"/>
              <a:t>La </a:t>
            </a:r>
            <a:r>
              <a:rPr lang="en-US" dirty="0" err="1"/>
              <a:t>sostenibilidad</a:t>
            </a:r>
            <a:r>
              <a:rPr lang="en-US" dirty="0"/>
              <a:t> </a:t>
            </a:r>
            <a:r>
              <a:rPr lang="en-US" dirty="0" err="1"/>
              <a:t>comienza</a:t>
            </a:r>
            <a:r>
              <a:rPr lang="en-US" dirty="0"/>
              <a:t> </a:t>
            </a:r>
            <a:r>
              <a:rPr lang="en-US" dirty="0" err="1"/>
              <a:t>desde</a:t>
            </a:r>
            <a:r>
              <a:rPr lang="en-US" dirty="0"/>
              <a:t> </a:t>
            </a:r>
            <a:r>
              <a:rPr lang="en-US" dirty="0" err="1"/>
              <a:t>el</a:t>
            </a:r>
            <a:r>
              <a:rPr lang="en-US" dirty="0"/>
              <a:t> principio. Durante las </a:t>
            </a:r>
            <a:r>
              <a:rPr lang="en-US" dirty="0" err="1"/>
              <a:t>primeras</a:t>
            </a:r>
            <a:r>
              <a:rPr lang="en-US" dirty="0"/>
              <a:t> </a:t>
            </a:r>
            <a:r>
              <a:rPr lang="en-US" dirty="0" err="1"/>
              <a:t>conversaciones</a:t>
            </a:r>
            <a:r>
              <a:rPr lang="en-US" dirty="0"/>
              <a:t> </a:t>
            </a:r>
            <a:r>
              <a:rPr lang="en-US" dirty="0" err="1"/>
              <a:t>creativas</a:t>
            </a:r>
            <a:r>
              <a:rPr lang="en-US" dirty="0"/>
              <a:t>, </a:t>
            </a:r>
            <a:r>
              <a:rPr lang="en-US" dirty="0" err="1"/>
              <a:t>cuando</a:t>
            </a:r>
            <a:r>
              <a:rPr lang="en-US" dirty="0"/>
              <a:t> las ideas </a:t>
            </a:r>
            <a:r>
              <a:rPr lang="en-US" dirty="0" err="1"/>
              <a:t>aún</a:t>
            </a:r>
            <a:r>
              <a:rPr lang="en-US" dirty="0"/>
              <a:t> se </a:t>
            </a:r>
            <a:r>
              <a:rPr lang="en-US" dirty="0" err="1"/>
              <a:t>están</a:t>
            </a:r>
            <a:r>
              <a:rPr lang="en-US" dirty="0"/>
              <a:t> </a:t>
            </a:r>
            <a:r>
              <a:rPr lang="en-US" dirty="0" err="1"/>
              <a:t>gestando</a:t>
            </a:r>
            <a:r>
              <a:rPr lang="en-US" dirty="0"/>
              <a:t>, es fundamental </a:t>
            </a:r>
            <a:r>
              <a:rPr lang="en-US" dirty="0" err="1"/>
              <a:t>tener</a:t>
            </a:r>
            <a:r>
              <a:rPr lang="en-US" dirty="0"/>
              <a:t> </a:t>
            </a:r>
            <a:r>
              <a:rPr lang="en-US" dirty="0" err="1"/>
              <a:t>en</a:t>
            </a:r>
            <a:r>
              <a:rPr lang="en-US" dirty="0"/>
              <a:t> </a:t>
            </a:r>
            <a:r>
              <a:rPr lang="en-US" dirty="0" err="1"/>
              <a:t>cuenta</a:t>
            </a:r>
            <a:r>
              <a:rPr lang="en-US" dirty="0"/>
              <a:t> </a:t>
            </a:r>
            <a:r>
              <a:rPr lang="en-US" dirty="0" err="1"/>
              <a:t>el</a:t>
            </a:r>
            <a:r>
              <a:rPr lang="en-US" dirty="0"/>
              <a:t> </a:t>
            </a:r>
            <a:r>
              <a:rPr lang="en-US" dirty="0" err="1"/>
              <a:t>impacto</a:t>
            </a:r>
            <a:r>
              <a:rPr lang="en-US" dirty="0"/>
              <a:t> </a:t>
            </a:r>
            <a:r>
              <a:rPr lang="en-US" dirty="0" err="1"/>
              <a:t>medioambiental</a:t>
            </a:r>
            <a:r>
              <a:rPr lang="en-US" dirty="0"/>
              <a:t>.</a:t>
            </a:r>
            <a:br>
              <a:rPr lang="en-US" dirty="0"/>
            </a:br>
            <a:r>
              <a:rPr lang="en-US" dirty="0"/>
              <a:t>La </a:t>
            </a:r>
            <a:r>
              <a:rPr lang="en-US" dirty="0" err="1"/>
              <a:t>colaboración</a:t>
            </a:r>
            <a:r>
              <a:rPr lang="en-US" dirty="0"/>
              <a:t> </a:t>
            </a:r>
            <a:r>
              <a:rPr lang="en-US" dirty="0" err="1"/>
              <a:t>temprana</a:t>
            </a:r>
            <a:r>
              <a:rPr lang="en-US" dirty="0"/>
              <a:t> entre </a:t>
            </a:r>
            <a:r>
              <a:rPr lang="en-US" dirty="0" err="1"/>
              <a:t>el</a:t>
            </a:r>
            <a:r>
              <a:rPr lang="en-US" dirty="0"/>
              <a:t> </a:t>
            </a:r>
            <a:r>
              <a:rPr lang="en-US" dirty="0" err="1"/>
              <a:t>equipo</a:t>
            </a:r>
            <a:r>
              <a:rPr lang="en-US" dirty="0"/>
              <a:t> </a:t>
            </a:r>
            <a:r>
              <a:rPr lang="en-US" dirty="0" err="1"/>
              <a:t>artístico</a:t>
            </a:r>
            <a:r>
              <a:rPr lang="en-US" dirty="0"/>
              <a:t>, </a:t>
            </a:r>
            <a:r>
              <a:rPr lang="en-US" dirty="0" err="1"/>
              <a:t>los</a:t>
            </a:r>
            <a:r>
              <a:rPr lang="en-US" dirty="0"/>
              <a:t> </a:t>
            </a:r>
            <a:r>
              <a:rPr lang="en-US" dirty="0" err="1"/>
              <a:t>departamentos</a:t>
            </a:r>
            <a:r>
              <a:rPr lang="en-US" dirty="0"/>
              <a:t> </a:t>
            </a:r>
            <a:r>
              <a:rPr lang="en-US" dirty="0" err="1"/>
              <a:t>técnicos</a:t>
            </a:r>
            <a:r>
              <a:rPr lang="en-US" dirty="0"/>
              <a:t> e </a:t>
            </a:r>
            <a:r>
              <a:rPr lang="en-US" dirty="0" err="1"/>
              <a:t>incluso</a:t>
            </a:r>
            <a:r>
              <a:rPr lang="en-US" dirty="0"/>
              <a:t> </a:t>
            </a:r>
            <a:r>
              <a:rPr lang="en-US" dirty="0" err="1"/>
              <a:t>los</a:t>
            </a:r>
            <a:r>
              <a:rPr lang="en-US" dirty="0"/>
              <a:t> </a:t>
            </a:r>
            <a:r>
              <a:rPr lang="en-US" dirty="0" err="1"/>
              <a:t>proveedores</a:t>
            </a:r>
            <a:r>
              <a:rPr lang="en-US" dirty="0"/>
              <a:t> </a:t>
            </a:r>
            <a:r>
              <a:rPr lang="en-US" dirty="0" err="1"/>
              <a:t>crea</a:t>
            </a:r>
            <a:r>
              <a:rPr lang="en-US" dirty="0"/>
              <a:t> un </a:t>
            </a:r>
            <a:r>
              <a:rPr lang="en-US" dirty="0" err="1"/>
              <a:t>espacio</a:t>
            </a:r>
            <a:r>
              <a:rPr lang="en-US" dirty="0"/>
              <a:t> para </a:t>
            </a:r>
            <a:r>
              <a:rPr lang="en-US" dirty="0" err="1"/>
              <a:t>establecer</a:t>
            </a:r>
            <a:r>
              <a:rPr lang="en-US" dirty="0"/>
              <a:t> </a:t>
            </a:r>
            <a:r>
              <a:rPr lang="en-US" dirty="0" err="1"/>
              <a:t>objetivos</a:t>
            </a:r>
            <a:r>
              <a:rPr lang="en-US" dirty="0"/>
              <a:t> de </a:t>
            </a:r>
            <a:r>
              <a:rPr lang="en-US" dirty="0" err="1"/>
              <a:t>sostenibilidad</a:t>
            </a:r>
            <a:r>
              <a:rPr lang="en-US" dirty="0"/>
              <a:t> y </a:t>
            </a:r>
            <a:r>
              <a:rPr lang="en-US" dirty="0" err="1"/>
              <a:t>pensar</a:t>
            </a:r>
            <a:r>
              <a:rPr lang="en-US" dirty="0"/>
              <a:t> </a:t>
            </a:r>
            <a:r>
              <a:rPr lang="en-US" dirty="0" err="1"/>
              <a:t>juntos</a:t>
            </a:r>
            <a:r>
              <a:rPr lang="en-US" dirty="0"/>
              <a:t> </a:t>
            </a:r>
            <a:r>
              <a:rPr lang="en-US" dirty="0" err="1"/>
              <a:t>en</a:t>
            </a:r>
            <a:r>
              <a:rPr lang="en-US" dirty="0"/>
              <a:t> </a:t>
            </a:r>
            <a:r>
              <a:rPr lang="en-US" dirty="0" err="1"/>
              <a:t>enfoques</a:t>
            </a:r>
            <a:r>
              <a:rPr lang="en-US" dirty="0"/>
              <a:t> </a:t>
            </a:r>
            <a:r>
              <a:rPr lang="en-US" dirty="0" err="1"/>
              <a:t>ecológicos</a:t>
            </a:r>
            <a:r>
              <a:rPr lang="en-US" dirty="0"/>
              <a:t>. Si se </a:t>
            </a:r>
            <a:r>
              <a:rPr lang="en-US" dirty="0" err="1"/>
              <a:t>espera</a:t>
            </a:r>
            <a:r>
              <a:rPr lang="en-US" dirty="0"/>
              <a:t> hasta las </a:t>
            </a:r>
            <a:r>
              <a:rPr lang="en-US" dirty="0" err="1"/>
              <a:t>etapas</a:t>
            </a:r>
            <a:r>
              <a:rPr lang="en-US" dirty="0"/>
              <a:t> posteriores, las </a:t>
            </a:r>
            <a:r>
              <a:rPr lang="en-US" dirty="0" err="1"/>
              <a:t>oportunidades</a:t>
            </a:r>
            <a:r>
              <a:rPr lang="en-US" dirty="0"/>
              <a:t> </a:t>
            </a:r>
            <a:r>
              <a:rPr lang="en-US" dirty="0" err="1"/>
              <a:t>ya</a:t>
            </a:r>
            <a:r>
              <a:rPr lang="en-US" dirty="0"/>
              <a:t> se </a:t>
            </a:r>
            <a:r>
              <a:rPr lang="en-US" dirty="0" err="1"/>
              <a:t>habrán</a:t>
            </a:r>
            <a:r>
              <a:rPr lang="en-US" dirty="0"/>
              <a:t> </a:t>
            </a:r>
            <a:r>
              <a:rPr lang="en-US" dirty="0" err="1"/>
              <a:t>perdido</a:t>
            </a:r>
            <a:r>
              <a:rPr lang="en-US" dirty="0"/>
              <a:t>.</a:t>
            </a:r>
          </a:p>
          <a:p>
            <a:endParaRPr lang="en-US" b="1" dirty="0"/>
          </a:p>
          <a:p>
            <a:r>
              <a:rPr lang="en-US" b="1" dirty="0"/>
              <a:t>2.  Modelo final, </a:t>
            </a:r>
            <a:r>
              <a:rPr lang="en-US" b="1" dirty="0" err="1"/>
              <a:t>diseño</a:t>
            </a:r>
            <a:r>
              <a:rPr lang="en-US" b="1" dirty="0"/>
              <a:t> y </a:t>
            </a:r>
            <a:r>
              <a:rPr lang="en-US" b="1" dirty="0" err="1"/>
              <a:t>planificación</a:t>
            </a:r>
            <a:br>
              <a:rPr lang="en-US" dirty="0"/>
            </a:br>
            <a:r>
              <a:rPr lang="en-US" dirty="0"/>
              <a:t>A </a:t>
            </a:r>
            <a:r>
              <a:rPr lang="en-US" dirty="0" err="1"/>
              <a:t>medida</a:t>
            </a:r>
            <a:r>
              <a:rPr lang="en-US" dirty="0"/>
              <a:t> </a:t>
            </a:r>
            <a:r>
              <a:rPr lang="en-US" dirty="0" err="1"/>
              <a:t>que</a:t>
            </a:r>
            <a:r>
              <a:rPr lang="en-US" dirty="0"/>
              <a:t> la </a:t>
            </a:r>
            <a:r>
              <a:rPr lang="en-US" dirty="0" err="1"/>
              <a:t>producción</a:t>
            </a:r>
            <a:r>
              <a:rPr lang="en-US" dirty="0"/>
              <a:t> </a:t>
            </a:r>
            <a:r>
              <a:rPr lang="en-US" dirty="0" err="1"/>
              <a:t>va</a:t>
            </a:r>
            <a:r>
              <a:rPr lang="en-US" dirty="0"/>
              <a:t> </a:t>
            </a:r>
            <a:r>
              <a:rPr lang="en-US" dirty="0" err="1"/>
              <a:t>tomando</a:t>
            </a:r>
            <a:r>
              <a:rPr lang="en-US" dirty="0"/>
              <a:t> forma, </a:t>
            </a:r>
            <a:r>
              <a:rPr lang="en-US" dirty="0" err="1"/>
              <a:t>los</a:t>
            </a:r>
            <a:r>
              <a:rPr lang="en-US" dirty="0"/>
              <a:t> </a:t>
            </a:r>
            <a:r>
              <a:rPr lang="en-US" dirty="0" err="1"/>
              <a:t>diseñadores</a:t>
            </a:r>
            <a:r>
              <a:rPr lang="en-US" dirty="0"/>
              <a:t> </a:t>
            </a:r>
            <a:r>
              <a:rPr lang="en-US" dirty="0" err="1"/>
              <a:t>pueden</a:t>
            </a:r>
            <a:r>
              <a:rPr lang="en-US" dirty="0"/>
              <a:t> </a:t>
            </a:r>
            <a:r>
              <a:rPr lang="en-US" dirty="0" err="1"/>
              <a:t>marcar</a:t>
            </a:r>
            <a:r>
              <a:rPr lang="en-US" dirty="0"/>
              <a:t> </a:t>
            </a:r>
            <a:r>
              <a:rPr lang="en-US" dirty="0" err="1"/>
              <a:t>una</a:t>
            </a:r>
            <a:r>
              <a:rPr lang="en-US" dirty="0"/>
              <a:t> gran </a:t>
            </a:r>
            <a:r>
              <a:rPr lang="en-US" dirty="0" err="1"/>
              <a:t>diferencia</a:t>
            </a:r>
            <a:r>
              <a:rPr lang="en-US" dirty="0"/>
              <a:t>. La </a:t>
            </a:r>
            <a:r>
              <a:rPr lang="en-US" dirty="0" err="1"/>
              <a:t>elección</a:t>
            </a:r>
            <a:r>
              <a:rPr lang="en-US" dirty="0"/>
              <a:t> de </a:t>
            </a:r>
            <a:r>
              <a:rPr lang="en-US" dirty="0" err="1"/>
              <a:t>materiales</a:t>
            </a:r>
            <a:r>
              <a:rPr lang="en-US" dirty="0"/>
              <a:t> </a:t>
            </a:r>
            <a:r>
              <a:rPr lang="en-US" dirty="0" err="1"/>
              <a:t>modulares</a:t>
            </a:r>
            <a:r>
              <a:rPr lang="en-US" dirty="0"/>
              <a:t> y </a:t>
            </a:r>
            <a:r>
              <a:rPr lang="en-US" dirty="0" err="1"/>
              <a:t>reutilizables</a:t>
            </a:r>
            <a:r>
              <a:rPr lang="en-US" dirty="0"/>
              <a:t>, y la </a:t>
            </a:r>
            <a:r>
              <a:rPr lang="en-US" dirty="0" err="1"/>
              <a:t>planificación</a:t>
            </a:r>
            <a:r>
              <a:rPr lang="en-US" dirty="0"/>
              <a:t> </a:t>
            </a:r>
            <a:r>
              <a:rPr lang="en-US" dirty="0" err="1"/>
              <a:t>teniendo</a:t>
            </a:r>
            <a:r>
              <a:rPr lang="en-US" dirty="0"/>
              <a:t> </a:t>
            </a:r>
            <a:r>
              <a:rPr lang="en-US" dirty="0" err="1"/>
              <a:t>en</a:t>
            </a:r>
            <a:r>
              <a:rPr lang="en-US" dirty="0"/>
              <a:t> </a:t>
            </a:r>
            <a:r>
              <a:rPr lang="en-US" dirty="0" err="1"/>
              <a:t>cuenta</a:t>
            </a:r>
            <a:r>
              <a:rPr lang="en-US" dirty="0"/>
              <a:t> la </a:t>
            </a:r>
            <a:r>
              <a:rPr lang="en-US" dirty="0" err="1"/>
              <a:t>circularidad</a:t>
            </a:r>
            <a:r>
              <a:rPr lang="en-US" dirty="0"/>
              <a:t>, </a:t>
            </a:r>
            <a:r>
              <a:rPr lang="en-US" dirty="0" err="1"/>
              <a:t>reducen</a:t>
            </a:r>
            <a:r>
              <a:rPr lang="en-US" dirty="0"/>
              <a:t> </a:t>
            </a:r>
            <a:r>
              <a:rPr lang="en-US" dirty="0" err="1"/>
              <a:t>los</a:t>
            </a:r>
            <a:r>
              <a:rPr lang="en-US" dirty="0"/>
              <a:t> </a:t>
            </a:r>
            <a:r>
              <a:rPr lang="en-US" dirty="0" err="1"/>
              <a:t>residuos</a:t>
            </a:r>
            <a:r>
              <a:rPr lang="en-US" dirty="0"/>
              <a:t> </a:t>
            </a:r>
            <a:r>
              <a:rPr lang="en-US" dirty="0" err="1"/>
              <a:t>desde</a:t>
            </a:r>
            <a:r>
              <a:rPr lang="en-US" dirty="0"/>
              <a:t> </a:t>
            </a:r>
            <a:r>
              <a:rPr lang="en-US" dirty="0" err="1"/>
              <a:t>el</a:t>
            </a:r>
            <a:r>
              <a:rPr lang="en-US" dirty="0"/>
              <a:t> principio. También es </a:t>
            </a:r>
            <a:r>
              <a:rPr lang="en-US" dirty="0" err="1"/>
              <a:t>importante</a:t>
            </a:r>
            <a:r>
              <a:rPr lang="en-US" dirty="0"/>
              <a:t> </a:t>
            </a:r>
            <a:r>
              <a:rPr lang="en-US" dirty="0" err="1"/>
              <a:t>programar</a:t>
            </a:r>
            <a:r>
              <a:rPr lang="en-US" dirty="0"/>
              <a:t> </a:t>
            </a:r>
            <a:r>
              <a:rPr lang="en-US" dirty="0" err="1"/>
              <a:t>tiempo</a:t>
            </a:r>
            <a:r>
              <a:rPr lang="en-US" dirty="0"/>
              <a:t> </a:t>
            </a:r>
            <a:r>
              <a:rPr lang="en-US" dirty="0" err="1"/>
              <a:t>adicional</a:t>
            </a:r>
            <a:r>
              <a:rPr lang="en-US" dirty="0"/>
              <a:t> para </a:t>
            </a:r>
            <a:r>
              <a:rPr lang="en-US" dirty="0" err="1"/>
              <a:t>adquirir</a:t>
            </a:r>
            <a:r>
              <a:rPr lang="en-US" dirty="0"/>
              <a:t> </a:t>
            </a:r>
            <a:r>
              <a:rPr lang="en-US" dirty="0" err="1"/>
              <a:t>materiales</a:t>
            </a:r>
            <a:r>
              <a:rPr lang="en-US" dirty="0"/>
              <a:t> de </a:t>
            </a:r>
            <a:r>
              <a:rPr lang="en-US" dirty="0" err="1"/>
              <a:t>segunda</a:t>
            </a:r>
            <a:r>
              <a:rPr lang="en-US" dirty="0"/>
              <a:t> mano o de bajo </a:t>
            </a:r>
            <a:r>
              <a:rPr lang="en-US" dirty="0" err="1"/>
              <a:t>impacto</a:t>
            </a:r>
            <a:r>
              <a:rPr lang="en-US" dirty="0"/>
              <a:t>. La </a:t>
            </a:r>
            <a:r>
              <a:rPr lang="en-US" dirty="0" err="1"/>
              <a:t>sostenibilidad</a:t>
            </a:r>
            <a:r>
              <a:rPr lang="en-US" dirty="0"/>
              <a:t> </a:t>
            </a:r>
            <a:r>
              <a:rPr lang="en-US" dirty="0" err="1"/>
              <a:t>debe</a:t>
            </a:r>
            <a:r>
              <a:rPr lang="en-US" dirty="0"/>
              <a:t> </a:t>
            </a:r>
            <a:r>
              <a:rPr lang="en-US" dirty="0" err="1"/>
              <a:t>integrarse</a:t>
            </a:r>
            <a:r>
              <a:rPr lang="en-US" dirty="0"/>
              <a:t> </a:t>
            </a:r>
            <a:r>
              <a:rPr lang="en-US" dirty="0" err="1"/>
              <a:t>en</a:t>
            </a:r>
            <a:r>
              <a:rPr lang="en-US" dirty="0"/>
              <a:t> </a:t>
            </a:r>
            <a:r>
              <a:rPr lang="en-US" dirty="0" err="1"/>
              <a:t>el</a:t>
            </a:r>
            <a:r>
              <a:rPr lang="en-US" dirty="0"/>
              <a:t> </a:t>
            </a:r>
            <a:r>
              <a:rPr lang="en-US" dirty="0" err="1"/>
              <a:t>presupuesto</a:t>
            </a:r>
            <a:r>
              <a:rPr lang="en-US" dirty="0"/>
              <a:t>, </a:t>
            </a:r>
            <a:r>
              <a:rPr lang="en-US" dirty="0" err="1"/>
              <a:t>en</a:t>
            </a:r>
            <a:r>
              <a:rPr lang="en-US" dirty="0"/>
              <a:t> </a:t>
            </a:r>
            <a:r>
              <a:rPr lang="en-US" dirty="0" err="1"/>
              <a:t>lugar</a:t>
            </a:r>
            <a:r>
              <a:rPr lang="en-US" dirty="0"/>
              <a:t> de </a:t>
            </a:r>
            <a:r>
              <a:rPr lang="en-US" dirty="0" err="1"/>
              <a:t>tratarse</a:t>
            </a:r>
            <a:r>
              <a:rPr lang="en-US" dirty="0"/>
              <a:t> </a:t>
            </a:r>
            <a:r>
              <a:rPr lang="en-US" dirty="0" err="1"/>
              <a:t>como</a:t>
            </a:r>
            <a:r>
              <a:rPr lang="en-US" dirty="0"/>
              <a:t> un extra.</a:t>
            </a:r>
          </a:p>
          <a:p>
            <a:endParaRPr lang="en-US" b="1" dirty="0"/>
          </a:p>
          <a:p>
            <a:r>
              <a:rPr lang="en-US" b="1" dirty="0"/>
              <a:t>3. </a:t>
            </a:r>
            <a:r>
              <a:rPr lang="en-US" b="1" dirty="0" err="1"/>
              <a:t>Adquisición</a:t>
            </a:r>
            <a:r>
              <a:rPr lang="en-US" b="1" dirty="0"/>
              <a:t> y </a:t>
            </a:r>
            <a:r>
              <a:rPr lang="en-US" b="1" dirty="0" err="1"/>
              <a:t>construcción</a:t>
            </a:r>
            <a:r>
              <a:rPr lang="en-US" b="1" dirty="0"/>
              <a:t>, </a:t>
            </a:r>
            <a:r>
              <a:rPr lang="en-US" b="1" dirty="0" err="1"/>
              <a:t>montaje</a:t>
            </a:r>
            <a:r>
              <a:rPr lang="en-US" b="1" dirty="0"/>
              <a:t> y </a:t>
            </a:r>
            <a:r>
              <a:rPr lang="en-US" b="1" dirty="0" err="1"/>
              <a:t>fabricación</a:t>
            </a:r>
            <a:br>
              <a:rPr lang="en-US" dirty="0"/>
            </a:br>
            <a:r>
              <a:rPr lang="en-US" dirty="0"/>
              <a:t>Cuando se </a:t>
            </a:r>
            <a:r>
              <a:rPr lang="en-US" dirty="0" err="1"/>
              <a:t>trata</a:t>
            </a:r>
            <a:r>
              <a:rPr lang="en-US" dirty="0"/>
              <a:t> de </a:t>
            </a:r>
            <a:r>
              <a:rPr lang="en-US" dirty="0" err="1"/>
              <a:t>adquirir</a:t>
            </a:r>
            <a:r>
              <a:rPr lang="en-US" dirty="0"/>
              <a:t> </a:t>
            </a:r>
            <a:r>
              <a:rPr lang="en-US" dirty="0" err="1"/>
              <a:t>materiales</a:t>
            </a:r>
            <a:r>
              <a:rPr lang="en-US" dirty="0"/>
              <a:t> y </a:t>
            </a:r>
            <a:r>
              <a:rPr lang="en-US" dirty="0" err="1"/>
              <a:t>equipos</a:t>
            </a:r>
            <a:r>
              <a:rPr lang="en-US" dirty="0"/>
              <a:t>, la </a:t>
            </a:r>
            <a:r>
              <a:rPr lang="en-US" dirty="0" err="1"/>
              <a:t>regla</a:t>
            </a:r>
            <a:r>
              <a:rPr lang="en-US" dirty="0"/>
              <a:t> de </a:t>
            </a:r>
            <a:r>
              <a:rPr lang="en-US" dirty="0" err="1"/>
              <a:t>oro</a:t>
            </a:r>
            <a:r>
              <a:rPr lang="en-US" dirty="0"/>
              <a:t> es: </a:t>
            </a:r>
            <a:r>
              <a:rPr lang="en-US" i="1" dirty="0"/>
              <a:t>locales, </a:t>
            </a:r>
            <a:r>
              <a:rPr lang="en-US" i="1" dirty="0" err="1"/>
              <a:t>reutilizados</a:t>
            </a:r>
            <a:r>
              <a:rPr lang="en-US" i="1" dirty="0"/>
              <a:t> o </a:t>
            </a:r>
            <a:r>
              <a:rPr lang="en-US" i="1" dirty="0" err="1"/>
              <a:t>certificados</a:t>
            </a:r>
            <a:r>
              <a:rPr lang="en-US" i="1" dirty="0"/>
              <a:t> </a:t>
            </a:r>
            <a:r>
              <a:rPr lang="en-US" i="1" dirty="0" err="1"/>
              <a:t>como</a:t>
            </a:r>
            <a:r>
              <a:rPr lang="en-US" i="1" dirty="0"/>
              <a:t> </a:t>
            </a:r>
            <a:r>
              <a:rPr lang="en-US" i="1" dirty="0" err="1"/>
              <a:t>sostenibles</a:t>
            </a:r>
            <a:r>
              <a:rPr lang="en-US" dirty="0"/>
              <a:t>. Los </a:t>
            </a:r>
            <a:r>
              <a:rPr lang="en-US" dirty="0" err="1"/>
              <a:t>contratos</a:t>
            </a:r>
            <a:r>
              <a:rPr lang="en-US" dirty="0"/>
              <a:t> con </a:t>
            </a:r>
            <a:r>
              <a:rPr lang="en-US" dirty="0" err="1"/>
              <a:t>los</a:t>
            </a:r>
            <a:r>
              <a:rPr lang="en-US" dirty="0"/>
              <a:t> </a:t>
            </a:r>
            <a:r>
              <a:rPr lang="en-US" dirty="0" err="1"/>
              <a:t>proveedores</a:t>
            </a:r>
            <a:r>
              <a:rPr lang="en-US" dirty="0"/>
              <a:t> y </a:t>
            </a:r>
            <a:r>
              <a:rPr lang="en-US" dirty="0" err="1"/>
              <a:t>prestadores</a:t>
            </a:r>
            <a:r>
              <a:rPr lang="en-US" dirty="0"/>
              <a:t> de </a:t>
            </a:r>
            <a:r>
              <a:rPr lang="en-US" dirty="0" err="1"/>
              <a:t>servicios</a:t>
            </a:r>
            <a:r>
              <a:rPr lang="en-US" dirty="0"/>
              <a:t> también </a:t>
            </a:r>
            <a:r>
              <a:rPr lang="en-US" dirty="0" err="1"/>
              <a:t>pueden</a:t>
            </a:r>
            <a:r>
              <a:rPr lang="en-US" dirty="0"/>
              <a:t> </a:t>
            </a:r>
            <a:r>
              <a:rPr lang="en-US" dirty="0" err="1"/>
              <a:t>incluir</a:t>
            </a:r>
            <a:r>
              <a:rPr lang="en-US" dirty="0"/>
              <a:t> </a:t>
            </a:r>
            <a:r>
              <a:rPr lang="en-US" dirty="0" err="1"/>
              <a:t>cláusulas</a:t>
            </a:r>
            <a:r>
              <a:rPr lang="en-US" dirty="0"/>
              <a:t> de </a:t>
            </a:r>
            <a:r>
              <a:rPr lang="en-US" dirty="0" err="1"/>
              <a:t>sostenibilidad</a:t>
            </a:r>
            <a:r>
              <a:rPr lang="en-US" dirty="0"/>
              <a:t>, lo </a:t>
            </a:r>
            <a:r>
              <a:rPr lang="en-US" dirty="0" err="1"/>
              <a:t>que</a:t>
            </a:r>
            <a:r>
              <a:rPr lang="en-US" dirty="0"/>
              <a:t> </a:t>
            </a:r>
            <a:r>
              <a:rPr lang="en-US" dirty="0" err="1"/>
              <a:t>garantiza</a:t>
            </a:r>
            <a:r>
              <a:rPr lang="en-US" dirty="0"/>
              <a:t> </a:t>
            </a:r>
            <a:r>
              <a:rPr lang="en-US" dirty="0" err="1"/>
              <a:t>que</a:t>
            </a:r>
            <a:r>
              <a:rPr lang="en-US" dirty="0"/>
              <a:t> </a:t>
            </a:r>
            <a:r>
              <a:rPr lang="en-US" dirty="0" err="1"/>
              <a:t>todos</a:t>
            </a:r>
            <a:r>
              <a:rPr lang="en-US" dirty="0"/>
              <a:t> </a:t>
            </a:r>
            <a:r>
              <a:rPr lang="en-US" dirty="0" err="1"/>
              <a:t>los</a:t>
            </a:r>
            <a:r>
              <a:rPr lang="en-US" dirty="0"/>
              <a:t> </a:t>
            </a:r>
            <a:r>
              <a:rPr lang="en-US" dirty="0" err="1"/>
              <a:t>involucrados</a:t>
            </a:r>
            <a:r>
              <a:rPr lang="en-US" dirty="0"/>
              <a:t> </a:t>
            </a:r>
            <a:r>
              <a:rPr lang="en-US" dirty="0" err="1"/>
              <a:t>estén</a:t>
            </a:r>
            <a:r>
              <a:rPr lang="en-US" dirty="0"/>
              <a:t> </a:t>
            </a:r>
            <a:r>
              <a:rPr lang="en-US" dirty="0" err="1"/>
              <a:t>alineados</a:t>
            </a:r>
            <a:r>
              <a:rPr lang="en-US" dirty="0"/>
              <a:t> con sus </a:t>
            </a:r>
            <a:r>
              <a:rPr lang="en-US" dirty="0" err="1"/>
              <a:t>objetivos</a:t>
            </a:r>
            <a:r>
              <a:rPr lang="en-US" dirty="0"/>
              <a:t> </a:t>
            </a:r>
            <a:r>
              <a:rPr lang="en-US" dirty="0" err="1"/>
              <a:t>ecológicos</a:t>
            </a:r>
            <a:r>
              <a:rPr lang="en-US" dirty="0"/>
              <a:t>.</a:t>
            </a:r>
          </a:p>
          <a:p>
            <a:r>
              <a:rPr lang="en-US" dirty="0"/>
              <a:t>En </a:t>
            </a:r>
            <a:r>
              <a:rPr lang="en-US" dirty="0" err="1"/>
              <a:t>el</a:t>
            </a:r>
            <a:r>
              <a:rPr lang="en-US" dirty="0"/>
              <a:t> taller y </a:t>
            </a:r>
            <a:r>
              <a:rPr lang="en-US" dirty="0" err="1"/>
              <a:t>en</a:t>
            </a:r>
            <a:r>
              <a:rPr lang="en-US" dirty="0"/>
              <a:t> </a:t>
            </a:r>
            <a:r>
              <a:rPr lang="en-US" dirty="0" err="1"/>
              <a:t>el</a:t>
            </a:r>
            <a:r>
              <a:rPr lang="en-US" dirty="0"/>
              <a:t> </a:t>
            </a:r>
            <a:r>
              <a:rPr lang="en-US" dirty="0" err="1"/>
              <a:t>escenario</a:t>
            </a:r>
            <a:r>
              <a:rPr lang="en-US" dirty="0"/>
              <a:t>, </a:t>
            </a:r>
            <a:r>
              <a:rPr lang="en-US" dirty="0" err="1"/>
              <a:t>el</a:t>
            </a:r>
            <a:r>
              <a:rPr lang="en-US" dirty="0"/>
              <a:t> </a:t>
            </a:r>
            <a:r>
              <a:rPr lang="en-US" dirty="0" err="1"/>
              <a:t>diseño</a:t>
            </a:r>
            <a:r>
              <a:rPr lang="en-US" dirty="0"/>
              <a:t> modular y </a:t>
            </a:r>
            <a:r>
              <a:rPr lang="en-US" dirty="0" err="1"/>
              <a:t>el</a:t>
            </a:r>
            <a:r>
              <a:rPr lang="en-US" dirty="0"/>
              <a:t> </a:t>
            </a:r>
            <a:r>
              <a:rPr lang="en-US" dirty="0" err="1"/>
              <a:t>uso</a:t>
            </a:r>
            <a:r>
              <a:rPr lang="en-US" dirty="0"/>
              <a:t> </a:t>
            </a:r>
            <a:r>
              <a:rPr lang="en-US" dirty="0" err="1"/>
              <a:t>preciso</a:t>
            </a:r>
            <a:r>
              <a:rPr lang="en-US" dirty="0"/>
              <a:t> de </a:t>
            </a:r>
            <a:r>
              <a:rPr lang="en-US" dirty="0" err="1"/>
              <a:t>los</a:t>
            </a:r>
            <a:r>
              <a:rPr lang="en-US" dirty="0"/>
              <a:t> </a:t>
            </a:r>
            <a:r>
              <a:rPr lang="en-US" dirty="0" err="1"/>
              <a:t>materiales</a:t>
            </a:r>
            <a:r>
              <a:rPr lang="en-US" dirty="0"/>
              <a:t> </a:t>
            </a:r>
            <a:r>
              <a:rPr lang="en-US" dirty="0" err="1"/>
              <a:t>reducen</a:t>
            </a:r>
            <a:r>
              <a:rPr lang="en-US" dirty="0"/>
              <a:t> </a:t>
            </a:r>
            <a:r>
              <a:rPr lang="en-US" dirty="0" err="1"/>
              <a:t>los</a:t>
            </a:r>
            <a:r>
              <a:rPr lang="en-US" dirty="0"/>
              <a:t> </a:t>
            </a:r>
            <a:r>
              <a:rPr lang="en-US" dirty="0" err="1"/>
              <a:t>residuos</a:t>
            </a:r>
            <a:r>
              <a:rPr lang="en-US" dirty="0"/>
              <a:t>. Las </a:t>
            </a:r>
            <a:r>
              <a:rPr lang="en-US" dirty="0" err="1"/>
              <a:t>opciones</a:t>
            </a:r>
            <a:r>
              <a:rPr lang="en-US" dirty="0"/>
              <a:t> </a:t>
            </a:r>
            <a:r>
              <a:rPr lang="en-US" dirty="0" err="1"/>
              <a:t>sostenibles</a:t>
            </a:r>
            <a:r>
              <a:rPr lang="en-US" dirty="0"/>
              <a:t> </a:t>
            </a:r>
            <a:r>
              <a:rPr lang="en-US" dirty="0" err="1"/>
              <a:t>deben</a:t>
            </a:r>
            <a:r>
              <a:rPr lang="en-US" dirty="0"/>
              <a:t> </a:t>
            </a:r>
            <a:r>
              <a:rPr lang="en-US" dirty="0" err="1"/>
              <a:t>respetarse</a:t>
            </a:r>
            <a:r>
              <a:rPr lang="en-US" dirty="0"/>
              <a:t> </a:t>
            </a:r>
            <a:r>
              <a:rPr lang="en-US" dirty="0" err="1"/>
              <a:t>durante</a:t>
            </a:r>
            <a:r>
              <a:rPr lang="en-US" dirty="0"/>
              <a:t> la </a:t>
            </a:r>
            <a:r>
              <a:rPr lang="en-US" dirty="0" err="1"/>
              <a:t>construcción</a:t>
            </a:r>
            <a:r>
              <a:rPr lang="en-US" dirty="0"/>
              <a:t>, no solo </a:t>
            </a:r>
            <a:r>
              <a:rPr lang="en-US" dirty="0" err="1"/>
              <a:t>durante</a:t>
            </a:r>
            <a:r>
              <a:rPr lang="en-US" dirty="0"/>
              <a:t> la </a:t>
            </a:r>
            <a:r>
              <a:rPr lang="en-US" dirty="0" err="1"/>
              <a:t>planificación</a:t>
            </a:r>
            <a:r>
              <a:rPr lang="en-US" dirty="0"/>
              <a:t>.</a:t>
            </a:r>
            <a:br>
              <a:rPr lang="en-US" dirty="0"/>
            </a:br>
            <a:r>
              <a:rPr lang="en-US" dirty="0"/>
              <a:t>Y </a:t>
            </a:r>
            <a:r>
              <a:rPr lang="en-US" dirty="0" err="1"/>
              <a:t>recuerde</a:t>
            </a:r>
            <a:r>
              <a:rPr lang="en-US" dirty="0"/>
              <a:t>: la </a:t>
            </a:r>
            <a:r>
              <a:rPr lang="en-US" dirty="0" err="1"/>
              <a:t>implementación</a:t>
            </a:r>
            <a:r>
              <a:rPr lang="en-US" dirty="0"/>
              <a:t> </a:t>
            </a:r>
            <a:r>
              <a:rPr lang="en-US" dirty="0" err="1"/>
              <a:t>sostenible</a:t>
            </a:r>
            <a:r>
              <a:rPr lang="en-US" dirty="0"/>
              <a:t> no se </a:t>
            </a:r>
            <a:r>
              <a:rPr lang="en-US" dirty="0" err="1"/>
              <a:t>limita</a:t>
            </a:r>
            <a:r>
              <a:rPr lang="en-US" dirty="0"/>
              <a:t> al </a:t>
            </a:r>
            <a:r>
              <a:rPr lang="en-US" dirty="0" err="1"/>
              <a:t>decorado</a:t>
            </a:r>
            <a:r>
              <a:rPr lang="en-US" dirty="0"/>
              <a:t>, </a:t>
            </a:r>
            <a:r>
              <a:rPr lang="en-US" dirty="0" err="1"/>
              <a:t>sino</a:t>
            </a:r>
            <a:r>
              <a:rPr lang="en-US" dirty="0"/>
              <a:t> </a:t>
            </a:r>
            <a:r>
              <a:rPr lang="en-US" dirty="0" err="1"/>
              <a:t>que</a:t>
            </a:r>
            <a:r>
              <a:rPr lang="en-US" dirty="0"/>
              <a:t> también </a:t>
            </a:r>
            <a:r>
              <a:rPr lang="en-US" dirty="0" err="1"/>
              <a:t>tiene</a:t>
            </a:r>
            <a:r>
              <a:rPr lang="en-US" dirty="0"/>
              <a:t> </a:t>
            </a:r>
            <a:r>
              <a:rPr lang="en-US" dirty="0" err="1"/>
              <a:t>que</a:t>
            </a:r>
            <a:r>
              <a:rPr lang="en-US" dirty="0"/>
              <a:t> </a:t>
            </a:r>
            <a:r>
              <a:rPr lang="en-US" dirty="0" err="1"/>
              <a:t>ver</a:t>
            </a:r>
            <a:r>
              <a:rPr lang="en-US" dirty="0"/>
              <a:t> con </a:t>
            </a:r>
            <a:r>
              <a:rPr lang="en-US" dirty="0" err="1"/>
              <a:t>cómo</a:t>
            </a:r>
            <a:r>
              <a:rPr lang="en-US" dirty="0"/>
              <a:t> se </a:t>
            </a:r>
            <a:r>
              <a:rPr lang="en-US" dirty="0" err="1"/>
              <a:t>preparan</a:t>
            </a:r>
            <a:r>
              <a:rPr lang="en-US" dirty="0"/>
              <a:t> </a:t>
            </a:r>
            <a:r>
              <a:rPr lang="en-US" dirty="0" err="1"/>
              <a:t>los</a:t>
            </a:r>
            <a:r>
              <a:rPr lang="en-US" dirty="0"/>
              <a:t> </a:t>
            </a:r>
            <a:r>
              <a:rPr lang="en-US" dirty="0" err="1"/>
              <a:t>sistemas</a:t>
            </a:r>
            <a:r>
              <a:rPr lang="en-US" dirty="0"/>
              <a:t> de </a:t>
            </a:r>
            <a:r>
              <a:rPr lang="en-US" dirty="0" err="1"/>
              <a:t>iluminación</a:t>
            </a:r>
            <a:r>
              <a:rPr lang="en-US" dirty="0"/>
              <a:t>, </a:t>
            </a:r>
            <a:r>
              <a:rPr lang="en-US" dirty="0" err="1"/>
              <a:t>sonido</a:t>
            </a:r>
            <a:r>
              <a:rPr lang="en-US" dirty="0"/>
              <a:t> y </a:t>
            </a:r>
            <a:r>
              <a:rPr lang="en-US" dirty="0" err="1"/>
              <a:t>climatización</a:t>
            </a:r>
            <a:r>
              <a:rPr lang="en-US" dirty="0"/>
              <a:t> para la </a:t>
            </a:r>
            <a:r>
              <a:rPr lang="en-US" dirty="0" err="1"/>
              <a:t>eficiencia</a:t>
            </a:r>
            <a:r>
              <a:rPr lang="en-US" dirty="0"/>
              <a:t> </a:t>
            </a:r>
            <a:r>
              <a:rPr lang="en-US" dirty="0" err="1"/>
              <a:t>energética</a:t>
            </a:r>
            <a:r>
              <a:rPr lang="en-US" dirty="0"/>
              <a:t> </a:t>
            </a:r>
            <a:r>
              <a:rPr lang="en-US" dirty="0" err="1"/>
              <a:t>durante</a:t>
            </a:r>
            <a:r>
              <a:rPr lang="en-US" dirty="0"/>
              <a:t> </a:t>
            </a:r>
            <a:r>
              <a:rPr lang="en-US" dirty="0" err="1"/>
              <a:t>los</a:t>
            </a:r>
            <a:r>
              <a:rPr lang="en-US" dirty="0"/>
              <a:t> </a:t>
            </a:r>
            <a:r>
              <a:rPr lang="en-US" dirty="0" err="1"/>
              <a:t>ensayos</a:t>
            </a:r>
            <a:r>
              <a:rPr lang="en-US" dirty="0"/>
              <a:t> y </a:t>
            </a:r>
            <a:r>
              <a:rPr lang="en-US" dirty="0" err="1"/>
              <a:t>los</a:t>
            </a:r>
            <a:r>
              <a:rPr lang="en-US" dirty="0"/>
              <a:t> </a:t>
            </a:r>
            <a:r>
              <a:rPr lang="en-US" dirty="0" err="1"/>
              <a:t>espectáculos</a:t>
            </a:r>
            <a:r>
              <a:rPr lang="en-US" dirty="0"/>
              <a:t>.</a:t>
            </a:r>
          </a:p>
          <a:p>
            <a:endParaRPr lang="en-US" b="1" dirty="0"/>
          </a:p>
          <a:p>
            <a:r>
              <a:rPr lang="en-US" b="1" dirty="0"/>
              <a:t>4.  </a:t>
            </a:r>
            <a:r>
              <a:rPr lang="en-US" b="1" dirty="0" err="1"/>
              <a:t>Ensayos</a:t>
            </a:r>
            <a:r>
              <a:rPr lang="en-US" b="1" dirty="0"/>
              <a:t>, </a:t>
            </a:r>
            <a:r>
              <a:rPr lang="en-US" b="1" dirty="0" err="1"/>
              <a:t>implementación</a:t>
            </a:r>
            <a:r>
              <a:rPr lang="en-US" b="1" dirty="0"/>
              <a:t> </a:t>
            </a:r>
            <a:r>
              <a:rPr lang="en-US" b="1" dirty="0" err="1"/>
              <a:t>técnica</a:t>
            </a:r>
            <a:r>
              <a:rPr lang="en-US" b="1" dirty="0"/>
              <a:t> y EL ESPECTÁCULO</a:t>
            </a:r>
            <a:br>
              <a:rPr lang="en-US" dirty="0"/>
            </a:br>
            <a:r>
              <a:rPr lang="en-US" dirty="0"/>
              <a:t>Durante </a:t>
            </a:r>
            <a:r>
              <a:rPr lang="en-US" dirty="0" err="1"/>
              <a:t>los</a:t>
            </a:r>
            <a:r>
              <a:rPr lang="en-US" dirty="0"/>
              <a:t> </a:t>
            </a:r>
            <a:r>
              <a:rPr lang="en-US" dirty="0" err="1"/>
              <a:t>ensayos</a:t>
            </a:r>
            <a:r>
              <a:rPr lang="en-US" dirty="0"/>
              <a:t> y las </a:t>
            </a:r>
            <a:r>
              <a:rPr lang="en-US" dirty="0" err="1"/>
              <a:t>representaciones</a:t>
            </a:r>
            <a:r>
              <a:rPr lang="en-US" dirty="0"/>
              <a:t>, </a:t>
            </a:r>
            <a:r>
              <a:rPr lang="en-US" dirty="0" err="1"/>
              <a:t>los</a:t>
            </a:r>
            <a:r>
              <a:rPr lang="en-US" dirty="0"/>
              <a:t> </a:t>
            </a:r>
            <a:r>
              <a:rPr lang="en-US" dirty="0" err="1"/>
              <a:t>sistemas</a:t>
            </a:r>
            <a:r>
              <a:rPr lang="en-US" dirty="0"/>
              <a:t> </a:t>
            </a:r>
            <a:r>
              <a:rPr lang="en-US" dirty="0" err="1"/>
              <a:t>técnicos</a:t>
            </a:r>
            <a:r>
              <a:rPr lang="en-US" dirty="0"/>
              <a:t> </a:t>
            </a:r>
            <a:r>
              <a:rPr lang="en-US" dirty="0" err="1"/>
              <a:t>deben</a:t>
            </a:r>
            <a:r>
              <a:rPr lang="en-US" dirty="0"/>
              <a:t> </a:t>
            </a:r>
            <a:r>
              <a:rPr lang="en-US" dirty="0" err="1"/>
              <a:t>funcionar</a:t>
            </a:r>
            <a:r>
              <a:rPr lang="en-US" dirty="0"/>
              <a:t> de </a:t>
            </a:r>
            <a:r>
              <a:rPr lang="en-US" dirty="0" err="1"/>
              <a:t>manera</a:t>
            </a:r>
            <a:r>
              <a:rPr lang="en-US" dirty="0"/>
              <a:t> </a:t>
            </a:r>
            <a:r>
              <a:rPr lang="en-US" dirty="0" err="1"/>
              <a:t>eficiente</a:t>
            </a:r>
            <a:r>
              <a:rPr lang="en-US" dirty="0"/>
              <a:t>. </a:t>
            </a:r>
            <a:r>
              <a:rPr lang="en-US" dirty="0" err="1"/>
              <a:t>Reutilice</a:t>
            </a:r>
            <a:r>
              <a:rPr lang="en-US" dirty="0"/>
              <a:t> </a:t>
            </a:r>
            <a:r>
              <a:rPr lang="en-US" dirty="0" err="1"/>
              <a:t>el</a:t>
            </a:r>
            <a:r>
              <a:rPr lang="en-US" dirty="0"/>
              <a:t> </a:t>
            </a:r>
            <a:r>
              <a:rPr lang="en-US" dirty="0" err="1"/>
              <a:t>equipo</a:t>
            </a:r>
            <a:r>
              <a:rPr lang="en-US" dirty="0"/>
              <a:t> </a:t>
            </a:r>
            <a:r>
              <a:rPr lang="en-US" dirty="0" err="1"/>
              <a:t>existente</a:t>
            </a:r>
            <a:r>
              <a:rPr lang="en-US" dirty="0"/>
              <a:t> </a:t>
            </a:r>
            <a:r>
              <a:rPr lang="en-US" dirty="0" err="1"/>
              <a:t>siempre</a:t>
            </a:r>
            <a:r>
              <a:rPr lang="en-US" dirty="0"/>
              <a:t> </a:t>
            </a:r>
            <a:r>
              <a:rPr lang="en-US" dirty="0" err="1"/>
              <a:t>que</a:t>
            </a:r>
            <a:r>
              <a:rPr lang="en-US" dirty="0"/>
              <a:t> sea </a:t>
            </a:r>
            <a:r>
              <a:rPr lang="en-US" dirty="0" err="1"/>
              <a:t>posible</a:t>
            </a:r>
            <a:r>
              <a:rPr lang="en-US" dirty="0"/>
              <a:t>, </a:t>
            </a:r>
            <a:r>
              <a:rPr lang="en-US" dirty="0" err="1"/>
              <a:t>coordine</a:t>
            </a:r>
            <a:r>
              <a:rPr lang="en-US" dirty="0"/>
              <a:t> con </a:t>
            </a:r>
            <a:r>
              <a:rPr lang="en-US" dirty="0" err="1"/>
              <a:t>otras</a:t>
            </a:r>
            <a:r>
              <a:rPr lang="en-US" dirty="0"/>
              <a:t> </a:t>
            </a:r>
            <a:r>
              <a:rPr lang="en-US" dirty="0" err="1"/>
              <a:t>producciones</a:t>
            </a:r>
            <a:r>
              <a:rPr lang="en-US" dirty="0"/>
              <a:t> para </a:t>
            </a:r>
            <a:r>
              <a:rPr lang="en-US" dirty="0" err="1"/>
              <a:t>compartir</a:t>
            </a:r>
            <a:r>
              <a:rPr lang="en-US" dirty="0"/>
              <a:t> </a:t>
            </a:r>
            <a:r>
              <a:rPr lang="en-US" dirty="0" err="1"/>
              <a:t>recursos</a:t>
            </a:r>
            <a:r>
              <a:rPr lang="en-US" dirty="0"/>
              <a:t> y </a:t>
            </a:r>
            <a:r>
              <a:rPr lang="en-US" dirty="0" err="1"/>
              <a:t>siga</a:t>
            </a:r>
            <a:r>
              <a:rPr lang="en-US" dirty="0"/>
              <a:t> </a:t>
            </a:r>
            <a:r>
              <a:rPr lang="en-US" dirty="0" err="1"/>
              <a:t>rutinas</a:t>
            </a:r>
            <a:r>
              <a:rPr lang="en-US" dirty="0"/>
              <a:t> de </a:t>
            </a:r>
            <a:r>
              <a:rPr lang="en-US" dirty="0" err="1"/>
              <a:t>ahorro</a:t>
            </a:r>
            <a:r>
              <a:rPr lang="en-US" dirty="0"/>
              <a:t> de </a:t>
            </a:r>
            <a:r>
              <a:rPr lang="en-US" dirty="0" err="1"/>
              <a:t>energía</a:t>
            </a:r>
            <a:r>
              <a:rPr lang="en-US" dirty="0"/>
              <a:t>. Esta </a:t>
            </a:r>
            <a:r>
              <a:rPr lang="en-US" dirty="0" err="1"/>
              <a:t>etapa</a:t>
            </a:r>
            <a:r>
              <a:rPr lang="en-US" dirty="0"/>
              <a:t> es a menudo </a:t>
            </a:r>
            <a:r>
              <a:rPr lang="en-US" dirty="0" err="1"/>
              <a:t>en</a:t>
            </a:r>
            <a:r>
              <a:rPr lang="en-US" dirty="0"/>
              <a:t> la </a:t>
            </a:r>
            <a:r>
              <a:rPr lang="en-US" dirty="0" err="1"/>
              <a:t>que</a:t>
            </a:r>
            <a:r>
              <a:rPr lang="en-US" dirty="0"/>
              <a:t> </a:t>
            </a:r>
            <a:r>
              <a:rPr lang="en-US" dirty="0" err="1"/>
              <a:t>el</a:t>
            </a:r>
            <a:r>
              <a:rPr lang="en-US" dirty="0"/>
              <a:t> </a:t>
            </a:r>
            <a:r>
              <a:rPr lang="en-US" dirty="0" err="1"/>
              <a:t>consumo</a:t>
            </a:r>
            <a:r>
              <a:rPr lang="en-US" dirty="0"/>
              <a:t> de </a:t>
            </a:r>
            <a:r>
              <a:rPr lang="en-US" dirty="0" err="1"/>
              <a:t>energía</a:t>
            </a:r>
            <a:r>
              <a:rPr lang="en-US" dirty="0"/>
              <a:t> </a:t>
            </a:r>
            <a:r>
              <a:rPr lang="en-US" dirty="0" err="1"/>
              <a:t>alcanza</a:t>
            </a:r>
            <a:r>
              <a:rPr lang="en-US" dirty="0"/>
              <a:t> </a:t>
            </a:r>
            <a:r>
              <a:rPr lang="en-US" dirty="0" err="1"/>
              <a:t>su</a:t>
            </a:r>
            <a:r>
              <a:rPr lang="en-US" dirty="0"/>
              <a:t> punto </a:t>
            </a:r>
            <a:r>
              <a:rPr lang="en-US" dirty="0" err="1"/>
              <a:t>máximo</a:t>
            </a:r>
            <a:r>
              <a:rPr lang="en-US" dirty="0"/>
              <a:t>, </a:t>
            </a:r>
            <a:r>
              <a:rPr lang="en-US" dirty="0" err="1"/>
              <a:t>por</a:t>
            </a:r>
            <a:r>
              <a:rPr lang="en-US" dirty="0"/>
              <a:t> lo </a:t>
            </a:r>
            <a:r>
              <a:rPr lang="en-US" dirty="0" err="1"/>
              <a:t>que</a:t>
            </a:r>
            <a:r>
              <a:rPr lang="en-US" dirty="0"/>
              <a:t> </a:t>
            </a:r>
            <a:r>
              <a:rPr lang="en-US" dirty="0" err="1"/>
              <a:t>una</a:t>
            </a:r>
            <a:r>
              <a:rPr lang="en-US" dirty="0"/>
              <a:t> </a:t>
            </a:r>
            <a:r>
              <a:rPr lang="en-US" dirty="0" err="1"/>
              <a:t>planificación</a:t>
            </a:r>
            <a:r>
              <a:rPr lang="en-US" dirty="0"/>
              <a:t> </a:t>
            </a:r>
            <a:r>
              <a:rPr lang="en-US" dirty="0" err="1"/>
              <a:t>inteligente</a:t>
            </a:r>
            <a:r>
              <a:rPr lang="en-US" dirty="0"/>
              <a:t> </a:t>
            </a:r>
            <a:r>
              <a:rPr lang="en-US" dirty="0" err="1"/>
              <a:t>realmente</a:t>
            </a:r>
            <a:r>
              <a:rPr lang="en-US" dirty="0"/>
              <a:t> vale la </a:t>
            </a:r>
            <a:r>
              <a:rPr lang="en-US" dirty="0" err="1"/>
              <a:t>pena</a:t>
            </a:r>
            <a:r>
              <a:rPr lang="en-US" dirty="0"/>
              <a:t>.</a:t>
            </a:r>
          </a:p>
          <a:p>
            <a:endParaRPr lang="en-US" b="1" dirty="0"/>
          </a:p>
          <a:p>
            <a:r>
              <a:rPr lang="en-US" b="1" dirty="0"/>
              <a:t>5. </a:t>
            </a:r>
            <a:r>
              <a:rPr lang="en-US" b="1" dirty="0" err="1"/>
              <a:t>Desmontaje</a:t>
            </a:r>
            <a:r>
              <a:rPr lang="en-US" b="1" dirty="0"/>
              <a:t>, </a:t>
            </a:r>
            <a:r>
              <a:rPr lang="en-US" b="1" dirty="0" err="1"/>
              <a:t>eliminación</a:t>
            </a:r>
            <a:r>
              <a:rPr lang="en-US" b="1" dirty="0"/>
              <a:t>, </a:t>
            </a:r>
            <a:r>
              <a:rPr lang="en-US" b="1" dirty="0" err="1"/>
              <a:t>evaluación</a:t>
            </a:r>
            <a:r>
              <a:rPr lang="en-US" b="1" dirty="0"/>
              <a:t> -&gt; REUTILIZACIÓN Y RECICLAJE</a:t>
            </a:r>
            <a:br>
              <a:rPr lang="en-US" dirty="0"/>
            </a:br>
            <a:r>
              <a:rPr lang="en-US" dirty="0"/>
              <a:t>La </a:t>
            </a:r>
            <a:r>
              <a:rPr lang="en-US" dirty="0" err="1"/>
              <a:t>sostenibilidad</a:t>
            </a:r>
            <a:r>
              <a:rPr lang="en-US" dirty="0"/>
              <a:t> no se </a:t>
            </a:r>
            <a:r>
              <a:rPr lang="en-US" dirty="0" err="1"/>
              <a:t>detiene</a:t>
            </a:r>
            <a:r>
              <a:rPr lang="en-US" dirty="0"/>
              <a:t> al </a:t>
            </a:r>
            <a:r>
              <a:rPr lang="en-US" dirty="0" err="1"/>
              <a:t>caer</a:t>
            </a:r>
            <a:r>
              <a:rPr lang="en-US" dirty="0"/>
              <a:t> </a:t>
            </a:r>
            <a:r>
              <a:rPr lang="en-US" dirty="0" err="1"/>
              <a:t>el</a:t>
            </a:r>
            <a:r>
              <a:rPr lang="en-US" dirty="0"/>
              <a:t> </a:t>
            </a:r>
            <a:r>
              <a:rPr lang="en-US" dirty="0" err="1"/>
              <a:t>telón</a:t>
            </a:r>
            <a:r>
              <a:rPr lang="en-US" dirty="0"/>
              <a:t>. Durante </a:t>
            </a:r>
            <a:r>
              <a:rPr lang="en-US" dirty="0" err="1"/>
              <a:t>el</a:t>
            </a:r>
            <a:r>
              <a:rPr lang="en-US" dirty="0"/>
              <a:t> </a:t>
            </a:r>
            <a:r>
              <a:rPr lang="en-US" dirty="0" err="1"/>
              <a:t>desmontaje</a:t>
            </a:r>
            <a:r>
              <a:rPr lang="en-US" dirty="0"/>
              <a:t>, </a:t>
            </a:r>
            <a:r>
              <a:rPr lang="en-US" dirty="0" err="1"/>
              <a:t>el</a:t>
            </a:r>
            <a:r>
              <a:rPr lang="en-US" dirty="0"/>
              <a:t> </a:t>
            </a:r>
            <a:r>
              <a:rPr lang="en-US" dirty="0" err="1"/>
              <a:t>equipo</a:t>
            </a:r>
            <a:r>
              <a:rPr lang="en-US" dirty="0"/>
              <a:t> </a:t>
            </a:r>
            <a:r>
              <a:rPr lang="en-US" dirty="0" err="1"/>
              <a:t>debe</a:t>
            </a:r>
            <a:r>
              <a:rPr lang="en-US" dirty="0"/>
              <a:t> </a:t>
            </a:r>
            <a:r>
              <a:rPr lang="en-US" dirty="0" err="1"/>
              <a:t>seguir</a:t>
            </a:r>
            <a:r>
              <a:rPr lang="en-US" dirty="0"/>
              <a:t> un plan claro para </a:t>
            </a:r>
            <a:r>
              <a:rPr lang="en-US" dirty="0" err="1"/>
              <a:t>reutilizar</a:t>
            </a:r>
            <a:r>
              <a:rPr lang="en-US" dirty="0"/>
              <a:t>, </a:t>
            </a:r>
            <a:r>
              <a:rPr lang="en-US" dirty="0" err="1"/>
              <a:t>reciclar</a:t>
            </a:r>
            <a:r>
              <a:rPr lang="en-US" dirty="0"/>
              <a:t> o </a:t>
            </a:r>
            <a:r>
              <a:rPr lang="en-US" dirty="0" err="1"/>
              <a:t>desechar</a:t>
            </a:r>
            <a:r>
              <a:rPr lang="en-US" dirty="0"/>
              <a:t> </a:t>
            </a:r>
            <a:r>
              <a:rPr lang="en-US" dirty="0" err="1"/>
              <a:t>adecuadamente</a:t>
            </a:r>
            <a:r>
              <a:rPr lang="en-US" dirty="0"/>
              <a:t> </a:t>
            </a:r>
            <a:r>
              <a:rPr lang="en-US" dirty="0" err="1"/>
              <a:t>todos</a:t>
            </a:r>
            <a:r>
              <a:rPr lang="en-US" dirty="0"/>
              <a:t> </a:t>
            </a:r>
            <a:r>
              <a:rPr lang="en-US" dirty="0" err="1"/>
              <a:t>los</a:t>
            </a:r>
            <a:r>
              <a:rPr lang="en-US" dirty="0"/>
              <a:t> </a:t>
            </a:r>
            <a:r>
              <a:rPr lang="en-US" dirty="0" err="1"/>
              <a:t>materiales</a:t>
            </a:r>
            <a:r>
              <a:rPr lang="en-US" dirty="0"/>
              <a:t>.</a:t>
            </a:r>
            <a:br>
              <a:rPr lang="en-US" dirty="0"/>
            </a:br>
            <a:r>
              <a:rPr lang="en-US" dirty="0"/>
              <a:t>Un </a:t>
            </a:r>
            <a:r>
              <a:rPr lang="en-US" dirty="0" err="1"/>
              <a:t>inventario</a:t>
            </a:r>
            <a:r>
              <a:rPr lang="en-US" dirty="0"/>
              <a:t> de </a:t>
            </a:r>
            <a:r>
              <a:rPr lang="en-US" dirty="0" err="1"/>
              <a:t>materiales</a:t>
            </a:r>
            <a:r>
              <a:rPr lang="en-US" dirty="0"/>
              <a:t> </a:t>
            </a:r>
            <a:r>
              <a:rPr lang="en-US" dirty="0" err="1"/>
              <a:t>facilita</a:t>
            </a:r>
            <a:r>
              <a:rPr lang="en-US" dirty="0"/>
              <a:t> </a:t>
            </a:r>
            <a:r>
              <a:rPr lang="en-US" dirty="0" err="1"/>
              <a:t>esta</a:t>
            </a:r>
            <a:r>
              <a:rPr lang="en-US" dirty="0"/>
              <a:t> </a:t>
            </a:r>
            <a:r>
              <a:rPr lang="en-US" dirty="0" err="1"/>
              <a:t>tarea</a:t>
            </a:r>
            <a:r>
              <a:rPr lang="en-US" dirty="0"/>
              <a:t>, y </a:t>
            </a:r>
            <a:r>
              <a:rPr lang="en-US" dirty="0" err="1"/>
              <a:t>una</a:t>
            </a:r>
            <a:r>
              <a:rPr lang="en-US" dirty="0"/>
              <a:t> </a:t>
            </a:r>
            <a:r>
              <a:rPr lang="en-US" dirty="0" err="1"/>
              <a:t>revisión</a:t>
            </a:r>
            <a:r>
              <a:rPr lang="en-US" dirty="0"/>
              <a:t> de la </a:t>
            </a:r>
            <a:r>
              <a:rPr lang="en-US" dirty="0" err="1"/>
              <a:t>sostenibilidad</a:t>
            </a:r>
            <a:r>
              <a:rPr lang="en-US" dirty="0"/>
              <a:t> </a:t>
            </a:r>
            <a:r>
              <a:rPr lang="en-US" dirty="0" err="1"/>
              <a:t>tras</a:t>
            </a:r>
            <a:r>
              <a:rPr lang="en-US" dirty="0"/>
              <a:t> la </a:t>
            </a:r>
            <a:r>
              <a:rPr lang="en-US" dirty="0" err="1"/>
              <a:t>producción</a:t>
            </a:r>
            <a:r>
              <a:rPr lang="en-US" dirty="0"/>
              <a:t> </a:t>
            </a:r>
            <a:r>
              <a:rPr lang="en-US" dirty="0" err="1"/>
              <a:t>ayuda</a:t>
            </a:r>
            <a:r>
              <a:rPr lang="en-US" dirty="0"/>
              <a:t> al </a:t>
            </a:r>
            <a:r>
              <a:rPr lang="en-US" dirty="0" err="1"/>
              <a:t>equipo</a:t>
            </a:r>
            <a:r>
              <a:rPr lang="en-US" dirty="0"/>
              <a:t> a </a:t>
            </a:r>
            <a:r>
              <a:rPr lang="en-US" dirty="0" err="1"/>
              <a:t>reflexionar</a:t>
            </a:r>
            <a:r>
              <a:rPr lang="en-US" dirty="0"/>
              <a:t> </a:t>
            </a:r>
            <a:r>
              <a:rPr lang="en-US" dirty="0" err="1"/>
              <a:t>sobre</a:t>
            </a:r>
            <a:r>
              <a:rPr lang="en-US" dirty="0"/>
              <a:t> lo </a:t>
            </a:r>
            <a:r>
              <a:rPr lang="en-US" dirty="0" err="1"/>
              <a:t>que</a:t>
            </a:r>
            <a:r>
              <a:rPr lang="en-US" dirty="0"/>
              <a:t> ha </a:t>
            </a:r>
            <a:r>
              <a:rPr lang="en-US" dirty="0" err="1"/>
              <a:t>funcionado</a:t>
            </a:r>
            <a:r>
              <a:rPr lang="en-US" dirty="0"/>
              <a:t>, lo </a:t>
            </a:r>
            <a:r>
              <a:rPr lang="en-US" dirty="0" err="1"/>
              <a:t>que</a:t>
            </a:r>
            <a:r>
              <a:rPr lang="en-US" dirty="0"/>
              <a:t> no y </a:t>
            </a:r>
            <a:r>
              <a:rPr lang="en-US" dirty="0" err="1"/>
              <a:t>cómo</a:t>
            </a:r>
            <a:r>
              <a:rPr lang="en-US" dirty="0"/>
              <a:t> </a:t>
            </a:r>
            <a:r>
              <a:rPr lang="en-US" dirty="0" err="1"/>
              <a:t>mejorar</a:t>
            </a:r>
            <a:r>
              <a:rPr lang="en-US" dirty="0"/>
              <a:t> la </a:t>
            </a:r>
            <a:r>
              <a:rPr lang="en-US" dirty="0" err="1"/>
              <a:t>próxima</a:t>
            </a:r>
            <a:r>
              <a:rPr lang="en-US" dirty="0"/>
              <a:t> </a:t>
            </a:r>
            <a:r>
              <a:rPr lang="en-US" dirty="0" err="1"/>
              <a:t>vez</a:t>
            </a:r>
            <a:r>
              <a:rPr lang="en-US" dirty="0"/>
              <a:t>.</a:t>
            </a:r>
          </a:p>
          <a:p>
            <a:r>
              <a:rPr lang="en-US" dirty="0"/>
              <a:t>Lo </a:t>
            </a:r>
            <a:r>
              <a:rPr lang="en-US" dirty="0" err="1"/>
              <a:t>más</a:t>
            </a:r>
            <a:r>
              <a:rPr lang="en-US" dirty="0"/>
              <a:t> </a:t>
            </a:r>
            <a:r>
              <a:rPr lang="en-US" dirty="0" err="1"/>
              <a:t>importante</a:t>
            </a:r>
            <a:r>
              <a:rPr lang="en-US" dirty="0"/>
              <a:t> es </a:t>
            </a:r>
            <a:r>
              <a:rPr lang="en-US" dirty="0" err="1"/>
              <a:t>adoptar</a:t>
            </a:r>
            <a:r>
              <a:rPr lang="en-US" dirty="0"/>
              <a:t> </a:t>
            </a:r>
            <a:r>
              <a:rPr lang="en-US" dirty="0" err="1"/>
              <a:t>una</a:t>
            </a:r>
            <a:r>
              <a:rPr lang="en-US" dirty="0"/>
              <a:t> </a:t>
            </a:r>
            <a:r>
              <a:rPr lang="en-US" i="1" dirty="0" err="1"/>
              <a:t>mentalidad</a:t>
            </a:r>
            <a:r>
              <a:rPr lang="en-US" i="1" dirty="0"/>
              <a:t> circular</a:t>
            </a:r>
            <a:r>
              <a:rPr lang="en-US" dirty="0"/>
              <a:t>: nada </a:t>
            </a:r>
            <a:r>
              <a:rPr lang="en-US" dirty="0" err="1"/>
              <a:t>debe</a:t>
            </a:r>
            <a:r>
              <a:rPr lang="en-US" dirty="0"/>
              <a:t> </a:t>
            </a:r>
            <a:r>
              <a:rPr lang="en-US" dirty="0" err="1"/>
              <a:t>diseñarse</a:t>
            </a:r>
            <a:r>
              <a:rPr lang="en-US" dirty="0"/>
              <a:t> </a:t>
            </a:r>
            <a:r>
              <a:rPr lang="en-US" dirty="0" err="1"/>
              <a:t>pensando</a:t>
            </a:r>
            <a:r>
              <a:rPr lang="en-US" dirty="0"/>
              <a:t> </a:t>
            </a:r>
            <a:r>
              <a:rPr lang="en-US" dirty="0" err="1"/>
              <a:t>en</a:t>
            </a:r>
            <a:r>
              <a:rPr lang="en-US" dirty="0"/>
              <a:t> un solo </a:t>
            </a:r>
            <a:r>
              <a:rPr lang="en-US" dirty="0" err="1"/>
              <a:t>uso</a:t>
            </a:r>
            <a:r>
              <a:rPr lang="en-US" dirty="0"/>
              <a:t>.</a:t>
            </a:r>
          </a:p>
          <a:p>
            <a:endParaRPr lang="en-US" b="1" dirty="0"/>
          </a:p>
          <a:p>
            <a:r>
              <a:rPr lang="en-US" b="1" dirty="0" err="1"/>
              <a:t>Colaboración</a:t>
            </a:r>
            <a:r>
              <a:rPr lang="en-US" b="1" dirty="0"/>
              <a:t> y </a:t>
            </a:r>
            <a:r>
              <a:rPr lang="en-US" b="1" dirty="0" err="1"/>
              <a:t>responsabilidad</a:t>
            </a:r>
            <a:r>
              <a:rPr lang="en-US" b="1" dirty="0"/>
              <a:t> </a:t>
            </a:r>
            <a:r>
              <a:rPr lang="en-US" b="1" dirty="0" err="1"/>
              <a:t>compartida</a:t>
            </a:r>
            <a:br>
              <a:rPr lang="en-US" dirty="0"/>
            </a:br>
            <a:r>
              <a:rPr lang="en-US" dirty="0"/>
              <a:t>Nada de </a:t>
            </a:r>
            <a:r>
              <a:rPr lang="en-US" dirty="0" err="1"/>
              <a:t>esto</a:t>
            </a:r>
            <a:r>
              <a:rPr lang="en-US" dirty="0"/>
              <a:t> es </a:t>
            </a:r>
            <a:r>
              <a:rPr lang="en-US" dirty="0" err="1"/>
              <a:t>posible</a:t>
            </a:r>
            <a:r>
              <a:rPr lang="en-US" dirty="0"/>
              <a:t> sin </a:t>
            </a:r>
            <a:r>
              <a:rPr lang="en-US" dirty="0" err="1"/>
              <a:t>una</a:t>
            </a:r>
            <a:r>
              <a:rPr lang="en-US" dirty="0"/>
              <a:t> </a:t>
            </a:r>
            <a:r>
              <a:rPr lang="en-US" dirty="0" err="1"/>
              <a:t>fuerte</a:t>
            </a:r>
            <a:r>
              <a:rPr lang="en-US" dirty="0"/>
              <a:t> </a:t>
            </a:r>
            <a:r>
              <a:rPr lang="en-US" dirty="0" err="1"/>
              <a:t>colaboración</a:t>
            </a:r>
            <a:r>
              <a:rPr lang="en-US" dirty="0"/>
              <a:t>. Todos, </a:t>
            </a:r>
            <a:r>
              <a:rPr lang="en-US" dirty="0" err="1"/>
              <a:t>desde</a:t>
            </a:r>
            <a:r>
              <a:rPr lang="en-US" dirty="0"/>
              <a:t> </a:t>
            </a:r>
            <a:r>
              <a:rPr lang="en-US" dirty="0" err="1"/>
              <a:t>el</a:t>
            </a:r>
            <a:r>
              <a:rPr lang="en-US" dirty="0"/>
              <a:t> productor hasta </a:t>
            </a:r>
            <a:r>
              <a:rPr lang="en-US" dirty="0" err="1"/>
              <a:t>el</a:t>
            </a:r>
            <a:r>
              <a:rPr lang="en-US" dirty="0"/>
              <a:t> </a:t>
            </a:r>
            <a:r>
              <a:rPr lang="en-US" dirty="0" err="1"/>
              <a:t>equipo</a:t>
            </a:r>
            <a:r>
              <a:rPr lang="en-US" dirty="0"/>
              <a:t> de </a:t>
            </a:r>
            <a:r>
              <a:rPr lang="en-US" dirty="0" err="1"/>
              <a:t>atrezo</a:t>
            </a:r>
            <a:r>
              <a:rPr lang="en-US" dirty="0"/>
              <a:t>, </a:t>
            </a:r>
            <a:r>
              <a:rPr lang="en-US" dirty="0" err="1"/>
              <a:t>deben</a:t>
            </a:r>
            <a:r>
              <a:rPr lang="en-US" dirty="0"/>
              <a:t> </a:t>
            </a:r>
            <a:r>
              <a:rPr lang="en-US" dirty="0" err="1"/>
              <a:t>participar</a:t>
            </a:r>
            <a:r>
              <a:rPr lang="en-US" dirty="0"/>
              <a:t> </a:t>
            </a:r>
            <a:r>
              <a:rPr lang="en-US" dirty="0" err="1"/>
              <a:t>desde</a:t>
            </a:r>
            <a:r>
              <a:rPr lang="en-US" dirty="0"/>
              <a:t> </a:t>
            </a:r>
            <a:r>
              <a:rPr lang="en-US" dirty="0" err="1"/>
              <a:t>el</a:t>
            </a:r>
            <a:r>
              <a:rPr lang="en-US" dirty="0"/>
              <a:t> principio. Los silos </a:t>
            </a:r>
            <a:r>
              <a:rPr lang="en-US" dirty="0" err="1"/>
              <a:t>tradicionales</a:t>
            </a:r>
            <a:r>
              <a:rPr lang="en-US" dirty="0"/>
              <a:t> o la </a:t>
            </a:r>
            <a:r>
              <a:rPr lang="en-US" dirty="0" err="1"/>
              <a:t>toma</a:t>
            </a:r>
            <a:r>
              <a:rPr lang="en-US" dirty="0"/>
              <a:t> de </a:t>
            </a:r>
            <a:r>
              <a:rPr lang="en-US" dirty="0" err="1"/>
              <a:t>decisiones</a:t>
            </a:r>
            <a:r>
              <a:rPr lang="en-US" dirty="0"/>
              <a:t> de </a:t>
            </a:r>
            <a:r>
              <a:rPr lang="en-US" dirty="0" err="1"/>
              <a:t>arriba</a:t>
            </a:r>
            <a:r>
              <a:rPr lang="en-US" dirty="0"/>
              <a:t> </a:t>
            </a:r>
            <a:r>
              <a:rPr lang="en-US" dirty="0" err="1"/>
              <a:t>abajo</a:t>
            </a:r>
            <a:r>
              <a:rPr lang="en-US" dirty="0"/>
              <a:t> </a:t>
            </a:r>
            <a:r>
              <a:rPr lang="en-US" dirty="0" err="1"/>
              <a:t>deben</a:t>
            </a:r>
            <a:r>
              <a:rPr lang="en-US" dirty="0"/>
              <a:t> </a:t>
            </a:r>
            <a:r>
              <a:rPr lang="en-US" dirty="0" err="1"/>
              <a:t>sustituirse</a:t>
            </a:r>
            <a:r>
              <a:rPr lang="en-US" dirty="0"/>
              <a:t> </a:t>
            </a:r>
            <a:r>
              <a:rPr lang="en-US" dirty="0" err="1"/>
              <a:t>por</a:t>
            </a:r>
            <a:r>
              <a:rPr lang="en-US" dirty="0"/>
              <a:t> </a:t>
            </a:r>
            <a:r>
              <a:rPr lang="en-US" dirty="0" err="1"/>
              <a:t>una</a:t>
            </a:r>
            <a:r>
              <a:rPr lang="en-US" dirty="0"/>
              <a:t> </a:t>
            </a:r>
            <a:r>
              <a:rPr lang="en-US" dirty="0" err="1"/>
              <a:t>cultura</a:t>
            </a:r>
            <a:r>
              <a:rPr lang="en-US" dirty="0"/>
              <a:t> de </a:t>
            </a:r>
            <a:r>
              <a:rPr lang="en-US" dirty="0" err="1"/>
              <a:t>objetivos</a:t>
            </a:r>
            <a:r>
              <a:rPr lang="en-US" dirty="0"/>
              <a:t> </a:t>
            </a:r>
            <a:r>
              <a:rPr lang="en-US" dirty="0" err="1"/>
              <a:t>compartidos</a:t>
            </a:r>
            <a:r>
              <a:rPr lang="en-US" dirty="0"/>
              <a:t> y </a:t>
            </a:r>
            <a:r>
              <a:rPr lang="en-US" dirty="0" err="1"/>
              <a:t>resolución</a:t>
            </a:r>
            <a:r>
              <a:rPr lang="en-US" dirty="0"/>
              <a:t> </a:t>
            </a:r>
            <a:r>
              <a:rPr lang="en-US" dirty="0" err="1"/>
              <a:t>conjunta</a:t>
            </a:r>
            <a:r>
              <a:rPr lang="en-US" dirty="0"/>
              <a:t> de </a:t>
            </a:r>
            <a:r>
              <a:rPr lang="en-US" dirty="0" err="1"/>
              <a:t>problemas</a:t>
            </a:r>
            <a:r>
              <a:rPr lang="en-US" dirty="0"/>
              <a:t>.</a:t>
            </a:r>
            <a:br>
              <a:rPr lang="en-US" dirty="0"/>
            </a:br>
            <a:r>
              <a:rPr lang="en-US" dirty="0" err="1"/>
              <a:t>Algunos</a:t>
            </a:r>
            <a:r>
              <a:rPr lang="en-US" dirty="0"/>
              <a:t> </a:t>
            </a:r>
            <a:r>
              <a:rPr lang="en-US" dirty="0" err="1"/>
              <a:t>equipos</a:t>
            </a:r>
            <a:r>
              <a:rPr lang="en-US" dirty="0"/>
              <a:t> </a:t>
            </a:r>
            <a:r>
              <a:rPr lang="en-US" dirty="0" err="1"/>
              <a:t>nombran</a:t>
            </a:r>
            <a:r>
              <a:rPr lang="en-US" dirty="0"/>
              <a:t> a un </a:t>
            </a:r>
            <a:r>
              <a:rPr lang="en-US" b="1" dirty="0" err="1"/>
              <a:t>responsable</a:t>
            </a:r>
            <a:r>
              <a:rPr lang="en-US" b="1" dirty="0"/>
              <a:t> de </a:t>
            </a:r>
            <a:r>
              <a:rPr lang="en-US" b="1" dirty="0" err="1"/>
              <a:t>sostenibilidad</a:t>
            </a:r>
            <a:r>
              <a:rPr lang="en-US" b="1" dirty="0"/>
              <a:t> </a:t>
            </a:r>
            <a:r>
              <a:rPr lang="en-US" dirty="0"/>
              <a:t>para </a:t>
            </a:r>
            <a:r>
              <a:rPr lang="en-US" dirty="0" err="1"/>
              <a:t>que</a:t>
            </a:r>
            <a:r>
              <a:rPr lang="en-US" dirty="0"/>
              <a:t> supervise </a:t>
            </a:r>
            <a:r>
              <a:rPr lang="en-US" dirty="0" err="1"/>
              <a:t>los</a:t>
            </a:r>
            <a:r>
              <a:rPr lang="en-US" dirty="0"/>
              <a:t> </a:t>
            </a:r>
            <a:r>
              <a:rPr lang="en-US" dirty="0" err="1"/>
              <a:t>progresos</a:t>
            </a:r>
            <a:r>
              <a:rPr lang="en-US" dirty="0"/>
              <a:t> y </a:t>
            </a:r>
            <a:r>
              <a:rPr lang="en-US" dirty="0" err="1"/>
              <a:t>dirija</a:t>
            </a:r>
            <a:r>
              <a:rPr lang="en-US" dirty="0"/>
              <a:t> las </a:t>
            </a:r>
            <a:r>
              <a:rPr lang="en-US" dirty="0" err="1"/>
              <a:t>revisiones</a:t>
            </a:r>
            <a:r>
              <a:rPr lang="en-US" dirty="0"/>
              <a:t>, </a:t>
            </a:r>
            <a:r>
              <a:rPr lang="en-US" dirty="0" err="1"/>
              <a:t>pero</a:t>
            </a:r>
            <a:r>
              <a:rPr lang="en-US" dirty="0"/>
              <a:t>, </a:t>
            </a:r>
            <a:r>
              <a:rPr lang="en-US" dirty="0" err="1"/>
              <a:t>en</a:t>
            </a:r>
            <a:r>
              <a:rPr lang="en-US" dirty="0"/>
              <a:t> </a:t>
            </a:r>
            <a:r>
              <a:rPr lang="en-US" dirty="0" err="1"/>
              <a:t>última</a:t>
            </a:r>
            <a:r>
              <a:rPr lang="en-US" dirty="0"/>
              <a:t> </a:t>
            </a:r>
            <a:r>
              <a:rPr lang="en-US" dirty="0" err="1"/>
              <a:t>instancia</a:t>
            </a:r>
            <a:r>
              <a:rPr lang="en-US" dirty="0"/>
              <a:t>, la </a:t>
            </a:r>
            <a:r>
              <a:rPr lang="en-US" dirty="0" err="1"/>
              <a:t>responsabilidad</a:t>
            </a:r>
            <a:r>
              <a:rPr lang="en-US" dirty="0"/>
              <a:t> es </a:t>
            </a:r>
            <a:r>
              <a:rPr lang="en-US" dirty="0" err="1"/>
              <a:t>compartida</a:t>
            </a:r>
            <a:r>
              <a:rPr lang="en-US" dirty="0"/>
              <a:t>.</a:t>
            </a:r>
          </a:p>
          <a:p>
            <a:r>
              <a:rPr lang="en-US" dirty="0" err="1"/>
              <a:t>Nombra</a:t>
            </a:r>
            <a:r>
              <a:rPr lang="en-US" dirty="0"/>
              <a:t> a </a:t>
            </a:r>
            <a:r>
              <a:rPr lang="en-US" dirty="0" err="1"/>
              <a:t>tu</a:t>
            </a:r>
            <a:r>
              <a:rPr lang="en-US" dirty="0"/>
              <a:t> </a:t>
            </a:r>
            <a:r>
              <a:rPr lang="en-US" dirty="0" err="1"/>
              <a:t>equipo</a:t>
            </a:r>
            <a:r>
              <a:rPr lang="en-US" dirty="0"/>
              <a:t> de </a:t>
            </a:r>
            <a:r>
              <a:rPr lang="en-US" dirty="0" err="1"/>
              <a:t>producción</a:t>
            </a:r>
            <a:r>
              <a:rPr lang="en-US" dirty="0"/>
              <a:t> </a:t>
            </a:r>
            <a:r>
              <a:rPr lang="en-US" dirty="0" err="1"/>
              <a:t>desde</a:t>
            </a:r>
            <a:r>
              <a:rPr lang="en-US" dirty="0"/>
              <a:t> </a:t>
            </a:r>
            <a:r>
              <a:rPr lang="en-US" dirty="0" err="1"/>
              <a:t>el</a:t>
            </a:r>
            <a:r>
              <a:rPr lang="en-US" dirty="0"/>
              <a:t> principio, define un </a:t>
            </a:r>
            <a:r>
              <a:rPr lang="en-US" dirty="0" err="1"/>
              <a:t>acuerdo</a:t>
            </a:r>
            <a:r>
              <a:rPr lang="en-US" dirty="0"/>
              <a:t> de </a:t>
            </a:r>
            <a:r>
              <a:rPr lang="en-US" dirty="0" err="1"/>
              <a:t>sostenibilidad</a:t>
            </a:r>
            <a:r>
              <a:rPr lang="en-US" dirty="0"/>
              <a:t> </a:t>
            </a:r>
            <a:r>
              <a:rPr lang="en-US" dirty="0" err="1"/>
              <a:t>compartido</a:t>
            </a:r>
            <a:r>
              <a:rPr lang="en-US" dirty="0"/>
              <a:t> y </a:t>
            </a:r>
            <a:r>
              <a:rPr lang="en-US" dirty="0" err="1"/>
              <a:t>comprometeos</a:t>
            </a:r>
            <a:r>
              <a:rPr lang="en-US" dirty="0"/>
              <a:t> </a:t>
            </a:r>
            <a:r>
              <a:rPr lang="en-US" dirty="0" err="1"/>
              <a:t>juntos</a:t>
            </a:r>
            <a:r>
              <a:rPr lang="en-US" dirty="0"/>
              <a:t> a </a:t>
            </a:r>
            <a:r>
              <a:rPr lang="en-US" dirty="0" err="1"/>
              <a:t>cumplir</a:t>
            </a:r>
            <a:r>
              <a:rPr lang="en-US" dirty="0"/>
              <a:t> un alto </a:t>
            </a:r>
            <a:r>
              <a:rPr lang="en-US" dirty="0" err="1"/>
              <a:t>nivel</a:t>
            </a:r>
            <a:r>
              <a:rPr lang="en-US" dirty="0"/>
              <a:t> de </a:t>
            </a:r>
            <a:r>
              <a:rPr lang="en-US" dirty="0" err="1"/>
              <a:t>exigencia</a:t>
            </a:r>
            <a:r>
              <a:rPr lang="en-US" dirty="0"/>
              <a:t>.</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33</a:t>
            </a:fld>
            <a:endParaRPr lang="el-GR"/>
          </a:p>
        </p:txBody>
      </p:sp>
    </p:spTree>
    <p:extLst>
      <p:ext uri="{BB962C8B-B14F-4D97-AF65-F5344CB8AC3E}">
        <p14:creationId xmlns:p14="http://schemas.microsoft.com/office/powerpoint/2010/main" val="107069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90F9-41EF-EC3C-BDC5-17A4DBFC501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765D007-11A0-A6B7-7834-C4223950CDC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45DBD0-F7E1-93EA-29BC-42A4E55F93C6}"/>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«Ahora que hemos explorado cómo se puede integrar la sostenibilidad en todo el ciclo de vida de la producción, aplicaremos estos conocimientos en una actividad práctica en grupo.</a:t>
            </a:r>
          </a:p>
          <a:p>
            <a:r>
              <a:rPr lang="en-US" sz="1100">
                <a:latin typeface="Calibri" panose="020F0502020204030204" pitchFamily="34" charset="0"/>
                <a:ea typeface="Calibri" panose="020F0502020204030204" pitchFamily="34" charset="0"/>
                <a:cs typeface="Calibri" panose="020F0502020204030204" pitchFamily="34" charset="0"/>
              </a:rPr>
              <a:t>Cada grupo recibirá una etapa diferente del ciclo de vida de la producción, desde el desarrollo del concepto hasta la salida y la eliminación.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Pensad en términos de abastecimiento de materiales, energía, logística, colaboración y responsabilidades del equipo.</a:t>
            </a:r>
          </a:p>
          <a:p>
            <a:endParaRPr lang="el-GR" sz="1100">
              <a:latin typeface="Calibri" panose="020F0502020204030204" pitchFamily="34" charset="0"/>
              <a:ea typeface="Calibri" panose="020F0502020204030204" pitchFamily="34" charset="0"/>
              <a:cs typeface="Calibri" panose="020F0502020204030204" pitchFamily="34" charset="0"/>
            </a:endParaRPr>
          </a:p>
          <a:p>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661ABE-DBEA-94B3-8729-597DBDBEA6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3750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CB41-D233-5109-1CD8-0DBD6B1664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258378-BC74-F65C-82B6-523D3629839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34ED4A-747F-6A15-48B5-E30F5B4B87BE}"/>
              </a:ext>
            </a:extLst>
          </p:cNvPr>
          <p:cNvSpPr>
            <a:spLocks noGrp="1"/>
          </p:cNvSpPr>
          <p:nvPr>
            <p:ph type="body" idx="1"/>
          </p:nvPr>
        </p:nvSpPr>
        <p:spPr/>
        <p:txBody>
          <a:bodyPr/>
          <a:lstStyle/>
          <a:p>
            <a:r>
              <a:rPr lang="de-AT" dirty="0"/>
              <a:t>¿Tienes alguna pregunta o comentario sobre los 5 módulos que hemos presentado?</a:t>
            </a:r>
          </a:p>
          <a:p>
            <a:endParaRPr lang="de-AT" dirty="0"/>
          </a:p>
        </p:txBody>
      </p:sp>
      <p:sp>
        <p:nvSpPr>
          <p:cNvPr id="4" name="Foliennummernplatzhalter 3">
            <a:extLst>
              <a:ext uri="{FF2B5EF4-FFF2-40B4-BE49-F238E27FC236}">
                <a16:creationId xmlns:a16="http://schemas.microsoft.com/office/drawing/2014/main" id="{A282603F-24BC-5BB5-9692-92713FBEAD13}"/>
              </a:ext>
            </a:extLst>
          </p:cNvPr>
          <p:cNvSpPr>
            <a:spLocks noGrp="1"/>
          </p:cNvSpPr>
          <p:nvPr>
            <p:ph type="sldNum" sz="quarter" idx="5"/>
          </p:nvPr>
        </p:nvSpPr>
        <p:spPr/>
        <p:txBody>
          <a:bodyPr/>
          <a:lstStyle/>
          <a:p>
            <a:fld id="{D274D5D8-74C3-4A38-835E-EC8AAD529D29}" type="slidenum">
              <a:rPr lang="el-GR" smtClean="0"/>
              <a:t>35</a:t>
            </a:fld>
            <a:endParaRPr lang="el-GR"/>
          </a:p>
        </p:txBody>
      </p:sp>
    </p:spTree>
    <p:extLst>
      <p:ext uri="{BB962C8B-B14F-4D97-AF65-F5344CB8AC3E}">
        <p14:creationId xmlns:p14="http://schemas.microsoft.com/office/powerpoint/2010/main" val="3433960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2F1D-7CE6-04FC-19DB-4101A50A830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4CE8E1-7B0C-4905-37E0-49D121A394C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179B47-2B8D-8819-62E0-12F3CF866403}"/>
              </a:ext>
            </a:extLst>
          </p:cNvPr>
          <p:cNvSpPr>
            <a:spLocks noGrp="1"/>
          </p:cNvSpPr>
          <p:nvPr>
            <p:ph type="body" idx="1"/>
          </p:nvPr>
        </p:nvSpPr>
        <p:spPr/>
        <p:txBody>
          <a:bodyPr/>
          <a:lstStyle/>
          <a:p>
            <a:r>
              <a:rPr lang="en-US"/>
              <a:t>La integración de estrategias basadas en datos es fundamental para la educación teatral sostenible moderna y la gestión de salas. Al incorporar estos principios en su enseñanza, formará a futuros profesionales que no solo contarán con los conocimientos necesarios, sino también con las habilidades cuantitativas, de adaptación y de liderazgo requeridas para promover la sostenibilidad en el sector de las artes escénicas.</a:t>
            </a:r>
          </a:p>
          <a:p>
            <a:endParaRPr lang="en-US"/>
          </a:p>
          <a:p>
            <a:endParaRPr lang="el-GR"/>
          </a:p>
        </p:txBody>
      </p:sp>
      <p:sp>
        <p:nvSpPr>
          <p:cNvPr id="4" name="Θέση αριθμού διαφάνειας 3">
            <a:extLst>
              <a:ext uri="{FF2B5EF4-FFF2-40B4-BE49-F238E27FC236}">
                <a16:creationId xmlns:a16="http://schemas.microsoft.com/office/drawing/2014/main" id="{61E6DD41-AC24-3444-3030-4745AE19E553}"/>
              </a:ext>
            </a:extLst>
          </p:cNvPr>
          <p:cNvSpPr>
            <a:spLocks noGrp="1"/>
          </p:cNvSpPr>
          <p:nvPr>
            <p:ph type="sldNum" sz="quarter" idx="5"/>
          </p:nvPr>
        </p:nvSpPr>
        <p:spPr/>
        <p:txBody>
          <a:bodyPr/>
          <a:lstStyle/>
          <a:p>
            <a:fld id="{D274D5D8-74C3-4A38-835E-EC8AAD529D29}" type="slidenum">
              <a:rPr lang="el-GR" smtClean="0"/>
              <a:t>36</a:t>
            </a:fld>
            <a:endParaRPr lang="el-GR"/>
          </a:p>
        </p:txBody>
      </p:sp>
    </p:spTree>
    <p:extLst>
      <p:ext uri="{BB962C8B-B14F-4D97-AF65-F5344CB8AC3E}">
        <p14:creationId xmlns:p14="http://schemas.microsoft.com/office/powerpoint/2010/main" val="2553664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Nuestro </a:t>
            </a:r>
            <a:r>
              <a:rPr lang="en-US" dirty="0" err="1"/>
              <a:t>objetivo</a:t>
            </a:r>
            <a:r>
              <a:rPr lang="en-US" dirty="0"/>
              <a:t> es </a:t>
            </a:r>
            <a:r>
              <a:rPr lang="en-US" dirty="0" err="1"/>
              <a:t>explorar</a:t>
            </a:r>
            <a:r>
              <a:rPr lang="en-US" dirty="0"/>
              <a:t> </a:t>
            </a:r>
            <a:r>
              <a:rPr lang="en-US" dirty="0" err="1"/>
              <a:t>cómo</a:t>
            </a:r>
            <a:r>
              <a:rPr lang="en-US" dirty="0"/>
              <a:t> </a:t>
            </a:r>
            <a:r>
              <a:rPr lang="en-US" dirty="0" err="1"/>
              <a:t>los</a:t>
            </a:r>
            <a:r>
              <a:rPr lang="en-US" dirty="0"/>
              <a:t> </a:t>
            </a:r>
            <a:r>
              <a:rPr lang="en-US" dirty="0" err="1"/>
              <a:t>datos</a:t>
            </a:r>
            <a:r>
              <a:rPr lang="en-US" dirty="0"/>
              <a:t> </a:t>
            </a:r>
            <a:r>
              <a:rPr lang="en-US" dirty="0" err="1"/>
              <a:t>pueden</a:t>
            </a:r>
            <a:r>
              <a:rPr lang="en-US" dirty="0"/>
              <a:t> </a:t>
            </a:r>
            <a:r>
              <a:rPr lang="en-US" dirty="0" err="1"/>
              <a:t>empoderar</a:t>
            </a:r>
            <a:r>
              <a:rPr lang="en-US" dirty="0"/>
              <a:t> a </a:t>
            </a:r>
            <a:r>
              <a:rPr lang="en-US" dirty="0" err="1"/>
              <a:t>los</a:t>
            </a:r>
            <a:r>
              <a:rPr lang="en-US" dirty="0"/>
              <a:t> </a:t>
            </a:r>
            <a:r>
              <a:rPr lang="en-US" dirty="0" err="1"/>
              <a:t>estudiantes</a:t>
            </a:r>
            <a:r>
              <a:rPr lang="en-US" dirty="0"/>
              <a:t>, no solo para </a:t>
            </a:r>
            <a:r>
              <a:rPr lang="en-US" dirty="0" err="1"/>
              <a:t>comprender</a:t>
            </a:r>
            <a:r>
              <a:rPr lang="en-US" dirty="0"/>
              <a:t> la </a:t>
            </a:r>
            <a:r>
              <a:rPr lang="en-US" dirty="0" err="1"/>
              <a:t>sostenibilidad</a:t>
            </a:r>
            <a:r>
              <a:rPr lang="en-US" dirty="0"/>
              <a:t>, </a:t>
            </a:r>
            <a:r>
              <a:rPr lang="en-US" dirty="0" err="1"/>
              <a:t>sino</a:t>
            </a:r>
            <a:r>
              <a:rPr lang="en-US" dirty="0"/>
              <a:t> también para </a:t>
            </a:r>
            <a:r>
              <a:rPr lang="en-US" dirty="0" err="1"/>
              <a:t>liderar</a:t>
            </a:r>
            <a:r>
              <a:rPr lang="en-US" dirty="0"/>
              <a:t> </a:t>
            </a:r>
            <a:r>
              <a:rPr lang="en-US" dirty="0" err="1"/>
              <a:t>activamente</a:t>
            </a:r>
            <a:r>
              <a:rPr lang="en-US" dirty="0"/>
              <a:t> </a:t>
            </a:r>
            <a:r>
              <a:rPr lang="en-US" dirty="0" err="1"/>
              <a:t>el</a:t>
            </a:r>
            <a:r>
              <a:rPr lang="en-US" dirty="0"/>
              <a:t> </a:t>
            </a:r>
            <a:r>
              <a:rPr lang="en-US" dirty="0" err="1"/>
              <a:t>cambio</a:t>
            </a:r>
            <a:r>
              <a:rPr lang="en-US" dirty="0"/>
              <a:t> </a:t>
            </a:r>
            <a:r>
              <a:rPr lang="en-US" dirty="0" err="1"/>
              <a:t>en</a:t>
            </a:r>
            <a:r>
              <a:rPr lang="en-US" dirty="0"/>
              <a:t> sus </a:t>
            </a:r>
            <a:r>
              <a:rPr lang="en-US" dirty="0" err="1"/>
              <a:t>futuros</a:t>
            </a:r>
            <a:r>
              <a:rPr lang="en-US" dirty="0"/>
              <a:t> </a:t>
            </a:r>
            <a:r>
              <a:rPr lang="en-US" dirty="0" err="1"/>
              <a:t>entornos</a:t>
            </a:r>
            <a:r>
              <a:rPr lang="en-US" dirty="0"/>
              <a:t> </a:t>
            </a:r>
            <a:r>
              <a:rPr lang="en-US" dirty="0" err="1"/>
              <a:t>profesionales</a:t>
            </a:r>
            <a:r>
              <a:rPr lang="en-US" dirty="0"/>
              <a:t>. </a:t>
            </a:r>
            <a:r>
              <a:rPr lang="en-US" dirty="0" err="1"/>
              <a:t>Analizaremos</a:t>
            </a:r>
            <a:r>
              <a:rPr lang="en-US" dirty="0"/>
              <a:t> </a:t>
            </a:r>
            <a:r>
              <a:rPr lang="en-US" dirty="0" err="1"/>
              <a:t>cómo</a:t>
            </a:r>
            <a:r>
              <a:rPr lang="en-US" dirty="0"/>
              <a:t> </a:t>
            </a:r>
            <a:r>
              <a:rPr lang="en-US" dirty="0" err="1"/>
              <a:t>los</a:t>
            </a:r>
            <a:r>
              <a:rPr lang="en-US" dirty="0"/>
              <a:t> </a:t>
            </a:r>
            <a:r>
              <a:rPr lang="en-US" dirty="0" err="1"/>
              <a:t>objetivos</a:t>
            </a:r>
            <a:r>
              <a:rPr lang="en-US" dirty="0"/>
              <a:t> </a:t>
            </a:r>
            <a:r>
              <a:rPr lang="en-US" dirty="0" err="1"/>
              <a:t>medibles</a:t>
            </a:r>
            <a:r>
              <a:rPr lang="en-US" dirty="0"/>
              <a:t>, las </a:t>
            </a:r>
            <a:r>
              <a:rPr lang="en-US" dirty="0" err="1"/>
              <a:t>herramientas</a:t>
            </a:r>
            <a:r>
              <a:rPr lang="en-US" dirty="0"/>
              <a:t> </a:t>
            </a:r>
            <a:r>
              <a:rPr lang="en-US" dirty="0" err="1"/>
              <a:t>prácticas</a:t>
            </a:r>
            <a:r>
              <a:rPr lang="en-US" dirty="0"/>
              <a:t> y </a:t>
            </a:r>
            <a:r>
              <a:rPr lang="en-US" dirty="0" err="1"/>
              <a:t>los</a:t>
            </a:r>
            <a:r>
              <a:rPr lang="en-US" dirty="0"/>
              <a:t> </a:t>
            </a:r>
            <a:r>
              <a:rPr lang="en-US" dirty="0" err="1"/>
              <a:t>procesos</a:t>
            </a:r>
            <a:r>
              <a:rPr lang="en-US" dirty="0"/>
              <a:t> </a:t>
            </a:r>
            <a:r>
              <a:rPr lang="en-US" dirty="0" err="1"/>
              <a:t>colaborativos</a:t>
            </a:r>
            <a:r>
              <a:rPr lang="en-US" dirty="0"/>
              <a:t> </a:t>
            </a:r>
            <a:r>
              <a:rPr lang="en-US" dirty="0" err="1"/>
              <a:t>pueden</a:t>
            </a:r>
            <a:r>
              <a:rPr lang="en-US" dirty="0"/>
              <a:t> </a:t>
            </a:r>
            <a:r>
              <a:rPr lang="en-US" dirty="0" err="1"/>
              <a:t>transformar</a:t>
            </a:r>
            <a:r>
              <a:rPr lang="en-US" dirty="0"/>
              <a:t> la </a:t>
            </a:r>
            <a:r>
              <a:rPr lang="en-US" dirty="0" err="1"/>
              <a:t>sostenibilidad</a:t>
            </a:r>
            <a:r>
              <a:rPr lang="en-US" dirty="0"/>
              <a:t> de la </a:t>
            </a:r>
            <a:r>
              <a:rPr lang="en-US" dirty="0" err="1"/>
              <a:t>teoría</a:t>
            </a:r>
            <a:r>
              <a:rPr lang="en-US" dirty="0"/>
              <a:t> a la </a:t>
            </a:r>
            <a:r>
              <a:rPr lang="en-US" dirty="0" err="1"/>
              <a:t>acción</a:t>
            </a:r>
            <a:r>
              <a:rPr lang="en-US" dirty="0"/>
              <a:t>.</a:t>
            </a:r>
          </a:p>
          <a:p>
            <a:endParaRPr lang="en-US" dirty="0"/>
          </a:p>
          <a:p>
            <a:r>
              <a:rPr lang="en-US" dirty="0"/>
              <a:t>1. </a:t>
            </a:r>
            <a:r>
              <a:rPr lang="en-US" dirty="0" err="1"/>
              <a:t>Establecer</a:t>
            </a:r>
            <a:r>
              <a:rPr lang="en-US" dirty="0"/>
              <a:t> </a:t>
            </a:r>
            <a:r>
              <a:rPr lang="en-US" dirty="0" err="1"/>
              <a:t>objetivos</a:t>
            </a:r>
            <a:r>
              <a:rPr lang="en-US" dirty="0"/>
              <a:t> </a:t>
            </a:r>
            <a:r>
              <a:rPr lang="en-US" dirty="0" err="1"/>
              <a:t>medibles</a:t>
            </a:r>
            <a:r>
              <a:rPr lang="en-US" dirty="0"/>
              <a:t> y </a:t>
            </a:r>
            <a:r>
              <a:rPr lang="en-US" dirty="0" err="1"/>
              <a:t>fomentar</a:t>
            </a:r>
            <a:r>
              <a:rPr lang="en-US" dirty="0"/>
              <a:t> la </a:t>
            </a:r>
            <a:r>
              <a:rPr lang="en-US" dirty="0" err="1"/>
              <a:t>mejora</a:t>
            </a:r>
            <a:endParaRPr lang="en-US" dirty="0"/>
          </a:p>
          <a:p>
            <a:r>
              <a:rPr lang="en-US" dirty="0"/>
              <a:t>Anime a </a:t>
            </a:r>
            <a:r>
              <a:rPr lang="en-US" dirty="0" err="1"/>
              <a:t>los</a:t>
            </a:r>
            <a:r>
              <a:rPr lang="en-US" dirty="0"/>
              <a:t> </a:t>
            </a:r>
            <a:r>
              <a:rPr lang="en-US" dirty="0" err="1"/>
              <a:t>estudiantes</a:t>
            </a:r>
            <a:r>
              <a:rPr lang="en-US" dirty="0"/>
              <a:t> a </a:t>
            </a:r>
            <a:r>
              <a:rPr lang="en-US" dirty="0" err="1"/>
              <a:t>establecer</a:t>
            </a:r>
            <a:r>
              <a:rPr lang="en-US" dirty="0"/>
              <a:t> </a:t>
            </a:r>
            <a:r>
              <a:rPr lang="en-US" dirty="0" err="1"/>
              <a:t>objetivos</a:t>
            </a:r>
            <a:r>
              <a:rPr lang="en-US" dirty="0"/>
              <a:t> de </a:t>
            </a:r>
            <a:r>
              <a:rPr lang="en-US" dirty="0" err="1"/>
              <a:t>sostenibilidad</a:t>
            </a:r>
            <a:r>
              <a:rPr lang="en-US" dirty="0"/>
              <a:t> claros y </a:t>
            </a:r>
            <a:r>
              <a:rPr lang="en-US" dirty="0" err="1"/>
              <a:t>cuantificables</a:t>
            </a:r>
            <a:r>
              <a:rPr lang="en-US" dirty="0"/>
              <a:t> </a:t>
            </a:r>
            <a:r>
              <a:rPr lang="en-US" dirty="0" err="1"/>
              <a:t>desde</a:t>
            </a:r>
            <a:r>
              <a:rPr lang="en-US" dirty="0"/>
              <a:t> </a:t>
            </a:r>
            <a:r>
              <a:rPr lang="en-US" dirty="0" err="1"/>
              <a:t>el</a:t>
            </a:r>
            <a:r>
              <a:rPr lang="en-US" dirty="0"/>
              <a:t> principio, </a:t>
            </a:r>
            <a:r>
              <a:rPr lang="en-US" dirty="0" err="1"/>
              <a:t>ya</a:t>
            </a:r>
            <a:r>
              <a:rPr lang="en-US" dirty="0"/>
              <a:t> sea </a:t>
            </a:r>
            <a:r>
              <a:rPr lang="en-US" dirty="0" err="1"/>
              <a:t>reducir</a:t>
            </a:r>
            <a:r>
              <a:rPr lang="en-US" dirty="0"/>
              <a:t> </a:t>
            </a:r>
            <a:r>
              <a:rPr lang="en-US" dirty="0" err="1"/>
              <a:t>el</a:t>
            </a:r>
            <a:r>
              <a:rPr lang="en-US" dirty="0"/>
              <a:t> </a:t>
            </a:r>
            <a:r>
              <a:rPr lang="en-US" dirty="0" err="1"/>
              <a:t>consumo</a:t>
            </a:r>
            <a:r>
              <a:rPr lang="en-US" dirty="0"/>
              <a:t> de </a:t>
            </a:r>
            <a:r>
              <a:rPr lang="en-US" dirty="0" err="1"/>
              <a:t>energía</a:t>
            </a:r>
            <a:r>
              <a:rPr lang="en-US" dirty="0"/>
              <a:t>, </a:t>
            </a:r>
            <a:r>
              <a:rPr lang="en-US" dirty="0" err="1"/>
              <a:t>alcanzar</a:t>
            </a:r>
            <a:r>
              <a:rPr lang="en-US" dirty="0"/>
              <a:t> </a:t>
            </a:r>
            <a:r>
              <a:rPr lang="en-US" dirty="0" err="1"/>
              <a:t>una</a:t>
            </a:r>
            <a:r>
              <a:rPr lang="en-US" dirty="0"/>
              <a:t> </a:t>
            </a:r>
            <a:r>
              <a:rPr lang="en-US" dirty="0" err="1"/>
              <a:t>tasa</a:t>
            </a:r>
            <a:r>
              <a:rPr lang="en-US" dirty="0"/>
              <a:t> de </a:t>
            </a:r>
            <a:r>
              <a:rPr lang="en-US" dirty="0" err="1"/>
              <a:t>reciclaje</a:t>
            </a:r>
            <a:r>
              <a:rPr lang="en-US" dirty="0"/>
              <a:t> o </a:t>
            </a:r>
            <a:r>
              <a:rPr lang="en-US" dirty="0" err="1"/>
              <a:t>seguir</a:t>
            </a:r>
            <a:r>
              <a:rPr lang="en-US" dirty="0"/>
              <a:t> </a:t>
            </a:r>
            <a:r>
              <a:rPr lang="en-US" dirty="0" err="1"/>
              <a:t>los</a:t>
            </a:r>
            <a:r>
              <a:rPr lang="en-US" dirty="0"/>
              <a:t> </a:t>
            </a:r>
            <a:r>
              <a:rPr lang="en-US" dirty="0" err="1"/>
              <a:t>parámetros</a:t>
            </a:r>
            <a:r>
              <a:rPr lang="en-US" dirty="0"/>
              <a:t> de </a:t>
            </a:r>
            <a:r>
              <a:rPr lang="en-US" dirty="0" err="1"/>
              <a:t>referencia</a:t>
            </a:r>
            <a:r>
              <a:rPr lang="en-US" dirty="0"/>
              <a:t> del Theatre Green Book. Pero no se </a:t>
            </a:r>
            <a:r>
              <a:rPr lang="en-US" dirty="0" err="1"/>
              <a:t>trata</a:t>
            </a:r>
            <a:r>
              <a:rPr lang="en-US" dirty="0"/>
              <a:t> solo de </a:t>
            </a:r>
            <a:r>
              <a:rPr lang="en-US" dirty="0" err="1"/>
              <a:t>alcanzar</a:t>
            </a:r>
            <a:r>
              <a:rPr lang="en-US" dirty="0"/>
              <a:t> </a:t>
            </a:r>
            <a:r>
              <a:rPr lang="en-US" dirty="0" err="1"/>
              <a:t>cifras</a:t>
            </a:r>
            <a:r>
              <a:rPr lang="en-US" dirty="0"/>
              <a:t>. Se </a:t>
            </a:r>
            <a:r>
              <a:rPr lang="en-US" dirty="0" err="1"/>
              <a:t>trata</a:t>
            </a:r>
            <a:r>
              <a:rPr lang="en-US" dirty="0"/>
              <a:t> de </a:t>
            </a:r>
            <a:r>
              <a:rPr lang="en-US" dirty="0" err="1"/>
              <a:t>crear</a:t>
            </a:r>
            <a:r>
              <a:rPr lang="en-US" dirty="0"/>
              <a:t> </a:t>
            </a:r>
            <a:r>
              <a:rPr lang="en-US" dirty="0" err="1"/>
              <a:t>una</a:t>
            </a:r>
            <a:r>
              <a:rPr lang="en-US" dirty="0"/>
              <a:t> </a:t>
            </a:r>
            <a:r>
              <a:rPr lang="en-US" dirty="0" err="1"/>
              <a:t>cultura</a:t>
            </a:r>
            <a:r>
              <a:rPr lang="en-US" dirty="0"/>
              <a:t> de </a:t>
            </a:r>
            <a:r>
              <a:rPr lang="en-US" dirty="0" err="1"/>
              <a:t>mejora</a:t>
            </a:r>
            <a:r>
              <a:rPr lang="en-US" dirty="0"/>
              <a:t> continua. Cada </a:t>
            </a:r>
            <a:r>
              <a:rPr lang="en-US" dirty="0" err="1"/>
              <a:t>producción</a:t>
            </a:r>
            <a:r>
              <a:rPr lang="en-US" dirty="0"/>
              <a:t>, </a:t>
            </a:r>
            <a:r>
              <a:rPr lang="en-US" dirty="0" err="1"/>
              <a:t>cada</a:t>
            </a:r>
            <a:r>
              <a:rPr lang="en-US" dirty="0"/>
              <a:t> </a:t>
            </a:r>
            <a:r>
              <a:rPr lang="en-US" dirty="0" err="1"/>
              <a:t>operación</a:t>
            </a:r>
            <a:r>
              <a:rPr lang="en-US" dirty="0"/>
              <a:t> </a:t>
            </a:r>
            <a:r>
              <a:rPr lang="en-US" dirty="0" err="1"/>
              <a:t>en</a:t>
            </a:r>
            <a:r>
              <a:rPr lang="en-US" dirty="0"/>
              <a:t> un </a:t>
            </a:r>
            <a:r>
              <a:rPr lang="en-US" dirty="0" err="1"/>
              <a:t>recinto</a:t>
            </a:r>
            <a:r>
              <a:rPr lang="en-US" dirty="0"/>
              <a:t>, se </a:t>
            </a:r>
            <a:r>
              <a:rPr lang="en-US" dirty="0" err="1"/>
              <a:t>convierte</a:t>
            </a:r>
            <a:r>
              <a:rPr lang="en-US" dirty="0"/>
              <a:t> </a:t>
            </a:r>
            <a:r>
              <a:rPr lang="en-US" dirty="0" err="1"/>
              <a:t>en</a:t>
            </a:r>
            <a:r>
              <a:rPr lang="en-US" dirty="0"/>
              <a:t> </a:t>
            </a:r>
            <a:r>
              <a:rPr lang="en-US" dirty="0" err="1"/>
              <a:t>una</a:t>
            </a:r>
            <a:r>
              <a:rPr lang="en-US" dirty="0"/>
              <a:t> </a:t>
            </a:r>
            <a:r>
              <a:rPr lang="en-US" dirty="0" err="1"/>
              <a:t>oportunidad</a:t>
            </a:r>
            <a:r>
              <a:rPr lang="en-US" dirty="0"/>
              <a:t> para </a:t>
            </a:r>
            <a:r>
              <a:rPr lang="en-US" dirty="0" err="1"/>
              <a:t>probar</a:t>
            </a:r>
            <a:r>
              <a:rPr lang="en-US" dirty="0"/>
              <a:t>, </a:t>
            </a:r>
            <a:r>
              <a:rPr lang="en-US" dirty="0" err="1"/>
              <a:t>medir</a:t>
            </a:r>
            <a:r>
              <a:rPr lang="en-US" dirty="0"/>
              <a:t> y </a:t>
            </a:r>
            <a:r>
              <a:rPr lang="en-US" dirty="0" err="1"/>
              <a:t>mejorar</a:t>
            </a:r>
            <a:r>
              <a:rPr lang="en-US" dirty="0"/>
              <a:t>.</a:t>
            </a:r>
          </a:p>
          <a:p>
            <a:endParaRPr lang="en-US" dirty="0"/>
          </a:p>
          <a:p>
            <a:r>
              <a:rPr lang="en-US" dirty="0"/>
              <a:t>2. </a:t>
            </a:r>
            <a:r>
              <a:rPr lang="en-US" dirty="0" err="1"/>
              <a:t>Incorporar</a:t>
            </a:r>
            <a:r>
              <a:rPr lang="en-US" dirty="0"/>
              <a:t> la </a:t>
            </a:r>
            <a:r>
              <a:rPr lang="en-US" dirty="0" err="1"/>
              <a:t>alfabetización</a:t>
            </a:r>
            <a:r>
              <a:rPr lang="en-US" dirty="0"/>
              <a:t> </a:t>
            </a:r>
            <a:r>
              <a:rPr lang="en-US" dirty="0" err="1"/>
              <a:t>en</a:t>
            </a:r>
            <a:r>
              <a:rPr lang="en-US" dirty="0"/>
              <a:t> </a:t>
            </a:r>
            <a:r>
              <a:rPr lang="en-US" dirty="0" err="1"/>
              <a:t>datos</a:t>
            </a:r>
            <a:r>
              <a:rPr lang="en-US" dirty="0"/>
              <a:t> a la </a:t>
            </a:r>
            <a:r>
              <a:rPr lang="en-US" dirty="0" err="1"/>
              <a:t>práctica</a:t>
            </a:r>
            <a:endParaRPr lang="en-US" dirty="0"/>
          </a:p>
          <a:p>
            <a:r>
              <a:rPr lang="en-US" dirty="0"/>
              <a:t>El </a:t>
            </a:r>
            <a:r>
              <a:rPr lang="en-US" dirty="0" err="1"/>
              <a:t>liderazgo</a:t>
            </a:r>
            <a:r>
              <a:rPr lang="en-US" dirty="0"/>
              <a:t> </a:t>
            </a:r>
            <a:r>
              <a:rPr lang="en-US" dirty="0" err="1"/>
              <a:t>en</a:t>
            </a:r>
            <a:r>
              <a:rPr lang="en-US" dirty="0"/>
              <a:t> </a:t>
            </a:r>
            <a:r>
              <a:rPr lang="en-US" dirty="0" err="1"/>
              <a:t>sostenibilidad</a:t>
            </a:r>
            <a:r>
              <a:rPr lang="en-US" dirty="0"/>
              <a:t> hoy </a:t>
            </a:r>
            <a:r>
              <a:rPr lang="en-US" dirty="0" err="1"/>
              <a:t>en</a:t>
            </a:r>
            <a:r>
              <a:rPr lang="en-US" dirty="0"/>
              <a:t> día </a:t>
            </a:r>
            <a:r>
              <a:rPr lang="en-US" dirty="0" err="1"/>
              <a:t>requiere</a:t>
            </a:r>
            <a:r>
              <a:rPr lang="en-US" dirty="0"/>
              <a:t> </a:t>
            </a:r>
            <a:r>
              <a:rPr lang="en-US" dirty="0" err="1"/>
              <a:t>conocimientos</a:t>
            </a:r>
            <a:r>
              <a:rPr lang="en-US" dirty="0"/>
              <a:t> </a:t>
            </a:r>
            <a:r>
              <a:rPr lang="en-US" dirty="0" err="1"/>
              <a:t>sobre</a:t>
            </a:r>
            <a:r>
              <a:rPr lang="en-US" dirty="0"/>
              <a:t> </a:t>
            </a:r>
            <a:r>
              <a:rPr lang="en-US" dirty="0" err="1"/>
              <a:t>datos</a:t>
            </a:r>
            <a:r>
              <a:rPr lang="en-US" dirty="0"/>
              <a:t>. </a:t>
            </a:r>
            <a:r>
              <a:rPr lang="en-US" dirty="0" err="1"/>
              <a:t>Debemos</a:t>
            </a:r>
            <a:r>
              <a:rPr lang="en-US" dirty="0"/>
              <a:t> </a:t>
            </a:r>
            <a:r>
              <a:rPr lang="en-US" dirty="0" err="1"/>
              <a:t>enseñar</a:t>
            </a:r>
            <a:r>
              <a:rPr lang="en-US" dirty="0"/>
              <a:t> a </a:t>
            </a:r>
            <a:r>
              <a:rPr lang="en-US" dirty="0" err="1"/>
              <a:t>los</a:t>
            </a:r>
            <a:r>
              <a:rPr lang="en-US" dirty="0"/>
              <a:t> </a:t>
            </a:r>
            <a:r>
              <a:rPr lang="en-US" dirty="0" err="1"/>
              <a:t>estudiantes</a:t>
            </a:r>
            <a:r>
              <a:rPr lang="en-US" dirty="0"/>
              <a:t> a </a:t>
            </a:r>
            <a:r>
              <a:rPr lang="en-US" dirty="0" err="1"/>
              <a:t>recopilar</a:t>
            </a:r>
            <a:r>
              <a:rPr lang="en-US" dirty="0"/>
              <a:t> e </a:t>
            </a:r>
            <a:r>
              <a:rPr lang="en-US" dirty="0" err="1"/>
              <a:t>interpretar</a:t>
            </a:r>
            <a:r>
              <a:rPr lang="en-US" dirty="0"/>
              <a:t> </a:t>
            </a:r>
            <a:r>
              <a:rPr lang="en-US" dirty="0" err="1"/>
              <a:t>datos</a:t>
            </a:r>
            <a:r>
              <a:rPr lang="en-US" dirty="0"/>
              <a:t> reales, </a:t>
            </a:r>
            <a:r>
              <a:rPr lang="en-US" dirty="0" err="1"/>
              <a:t>como</a:t>
            </a:r>
            <a:r>
              <a:rPr lang="en-US" dirty="0"/>
              <a:t> </a:t>
            </a:r>
            <a:r>
              <a:rPr lang="en-US" dirty="0" err="1"/>
              <a:t>el</a:t>
            </a:r>
            <a:r>
              <a:rPr lang="en-US" dirty="0"/>
              <a:t> </a:t>
            </a:r>
            <a:r>
              <a:rPr lang="en-US" dirty="0" err="1"/>
              <a:t>consumo</a:t>
            </a:r>
            <a:r>
              <a:rPr lang="en-US" dirty="0"/>
              <a:t> de </a:t>
            </a:r>
            <a:r>
              <a:rPr lang="en-US" dirty="0" err="1"/>
              <a:t>energía</a:t>
            </a:r>
            <a:r>
              <a:rPr lang="en-US" dirty="0"/>
              <a:t>, </a:t>
            </a:r>
            <a:r>
              <a:rPr lang="en-US" dirty="0" err="1"/>
              <a:t>los</a:t>
            </a:r>
            <a:r>
              <a:rPr lang="en-US" dirty="0"/>
              <a:t> </a:t>
            </a:r>
            <a:r>
              <a:rPr lang="en-US" dirty="0" err="1"/>
              <a:t>flujos</a:t>
            </a:r>
            <a:r>
              <a:rPr lang="en-US" dirty="0"/>
              <a:t> de </a:t>
            </a:r>
            <a:r>
              <a:rPr lang="en-US" dirty="0" err="1"/>
              <a:t>materiales</a:t>
            </a:r>
            <a:r>
              <a:rPr lang="en-US" dirty="0"/>
              <a:t> o las </a:t>
            </a:r>
            <a:r>
              <a:rPr lang="en-US" dirty="0" err="1"/>
              <a:t>emisiones</a:t>
            </a:r>
            <a:r>
              <a:rPr lang="en-US" dirty="0"/>
              <a:t> del </a:t>
            </a:r>
            <a:r>
              <a:rPr lang="en-US" dirty="0" err="1"/>
              <a:t>transporte</a:t>
            </a:r>
            <a:r>
              <a:rPr lang="en-US" dirty="0"/>
              <a:t>. </a:t>
            </a:r>
            <a:r>
              <a:rPr lang="en-US" dirty="0" err="1"/>
              <a:t>Utilice</a:t>
            </a:r>
            <a:r>
              <a:rPr lang="en-US" dirty="0"/>
              <a:t> </a:t>
            </a:r>
            <a:r>
              <a:rPr lang="en-US" dirty="0" err="1"/>
              <a:t>herramientas</a:t>
            </a:r>
            <a:r>
              <a:rPr lang="en-US" dirty="0"/>
              <a:t> </a:t>
            </a:r>
            <a:r>
              <a:rPr lang="en-US" dirty="0" err="1"/>
              <a:t>como</a:t>
            </a:r>
            <a:r>
              <a:rPr lang="en-US" dirty="0"/>
              <a:t> </a:t>
            </a:r>
            <a:r>
              <a:rPr lang="en-US" dirty="0" err="1"/>
              <a:t>paneles</a:t>
            </a:r>
            <a:r>
              <a:rPr lang="en-US" dirty="0"/>
              <a:t> </a:t>
            </a:r>
            <a:r>
              <a:rPr lang="en-US" dirty="0" err="1"/>
              <a:t>digitales</a:t>
            </a:r>
            <a:r>
              <a:rPr lang="en-US" dirty="0"/>
              <a:t>, </a:t>
            </a:r>
            <a:r>
              <a:rPr lang="en-US" dirty="0" err="1"/>
              <a:t>calculadoras</a:t>
            </a:r>
            <a:r>
              <a:rPr lang="en-US" dirty="0"/>
              <a:t> de </a:t>
            </a:r>
            <a:r>
              <a:rPr lang="en-US" dirty="0" err="1"/>
              <a:t>producción</a:t>
            </a:r>
            <a:r>
              <a:rPr lang="en-US" dirty="0"/>
              <a:t> o </a:t>
            </a:r>
            <a:r>
              <a:rPr lang="en-US" dirty="0" err="1"/>
              <a:t>incluso</a:t>
            </a:r>
            <a:r>
              <a:rPr lang="en-US" dirty="0"/>
              <a:t> </a:t>
            </a:r>
            <a:r>
              <a:rPr lang="en-US" dirty="0" err="1"/>
              <a:t>sencillas</a:t>
            </a:r>
            <a:r>
              <a:rPr lang="en-US" dirty="0"/>
              <a:t> hojas de </a:t>
            </a:r>
            <a:r>
              <a:rPr lang="en-US" dirty="0" err="1"/>
              <a:t>cálculo</a:t>
            </a:r>
            <a:r>
              <a:rPr lang="en-US" dirty="0"/>
              <a:t>. Al </a:t>
            </a:r>
            <a:r>
              <a:rPr lang="en-US" dirty="0" err="1"/>
              <a:t>trabajar</a:t>
            </a:r>
            <a:r>
              <a:rPr lang="en-US" dirty="0"/>
              <a:t> de forma </a:t>
            </a:r>
            <a:r>
              <a:rPr lang="en-US" dirty="0" err="1"/>
              <a:t>práctica</a:t>
            </a:r>
            <a:r>
              <a:rPr lang="en-US" dirty="0"/>
              <a:t> con </a:t>
            </a:r>
            <a:r>
              <a:rPr lang="en-US" dirty="0" err="1"/>
              <a:t>los</a:t>
            </a:r>
            <a:r>
              <a:rPr lang="en-US" dirty="0"/>
              <a:t> </a:t>
            </a:r>
            <a:r>
              <a:rPr lang="en-US" dirty="0" err="1"/>
              <a:t>datos</a:t>
            </a:r>
            <a:r>
              <a:rPr lang="en-US" dirty="0"/>
              <a:t>, </a:t>
            </a:r>
            <a:r>
              <a:rPr lang="en-US" dirty="0" err="1"/>
              <a:t>los</a:t>
            </a:r>
            <a:r>
              <a:rPr lang="en-US" dirty="0"/>
              <a:t> </a:t>
            </a:r>
            <a:r>
              <a:rPr lang="en-US" dirty="0" err="1"/>
              <a:t>estudiantes</a:t>
            </a:r>
            <a:r>
              <a:rPr lang="en-US" dirty="0"/>
              <a:t> </a:t>
            </a:r>
            <a:r>
              <a:rPr lang="en-US" dirty="0" err="1"/>
              <a:t>aprenden</a:t>
            </a:r>
            <a:r>
              <a:rPr lang="en-US" dirty="0"/>
              <a:t> a </a:t>
            </a:r>
            <a:r>
              <a:rPr lang="en-US" dirty="0" err="1"/>
              <a:t>tomar</a:t>
            </a:r>
            <a:r>
              <a:rPr lang="en-US" dirty="0"/>
              <a:t> </a:t>
            </a:r>
            <a:r>
              <a:rPr lang="en-US" dirty="0" err="1"/>
              <a:t>decisiones</a:t>
            </a:r>
            <a:r>
              <a:rPr lang="en-US" dirty="0"/>
              <a:t> </a:t>
            </a:r>
            <a:r>
              <a:rPr lang="en-US" dirty="0" err="1"/>
              <a:t>informadas</a:t>
            </a:r>
            <a:r>
              <a:rPr lang="en-US" dirty="0"/>
              <a:t> y </a:t>
            </a:r>
            <a:r>
              <a:rPr lang="en-US" dirty="0" err="1"/>
              <a:t>ganan</a:t>
            </a:r>
            <a:r>
              <a:rPr lang="en-US" dirty="0"/>
              <a:t> </a:t>
            </a:r>
            <a:r>
              <a:rPr lang="en-US" dirty="0" err="1"/>
              <a:t>confianza</a:t>
            </a:r>
            <a:r>
              <a:rPr lang="en-US" dirty="0"/>
              <a:t> </a:t>
            </a:r>
            <a:r>
              <a:rPr lang="en-US" dirty="0" err="1"/>
              <a:t>en</a:t>
            </a:r>
            <a:r>
              <a:rPr lang="en-US" dirty="0"/>
              <a:t> la </a:t>
            </a:r>
            <a:r>
              <a:rPr lang="en-US" dirty="0" err="1"/>
              <a:t>gestión</a:t>
            </a:r>
            <a:r>
              <a:rPr lang="en-US" dirty="0"/>
              <a:t> de </a:t>
            </a:r>
            <a:r>
              <a:rPr lang="en-US" dirty="0" err="1"/>
              <a:t>sistemas</a:t>
            </a:r>
            <a:r>
              <a:rPr lang="en-US" dirty="0"/>
              <a:t> </a:t>
            </a:r>
            <a:r>
              <a:rPr lang="en-US" dirty="0" err="1"/>
              <a:t>sostenibles</a:t>
            </a:r>
            <a:r>
              <a:rPr lang="en-US" dirty="0"/>
              <a:t> </a:t>
            </a:r>
            <a:r>
              <a:rPr lang="en-US" dirty="0" err="1"/>
              <a:t>complejos</a:t>
            </a:r>
            <a:r>
              <a:rPr lang="en-US" dirty="0"/>
              <a:t>.</a:t>
            </a:r>
          </a:p>
          <a:p>
            <a:endParaRPr lang="en-US" dirty="0"/>
          </a:p>
          <a:p>
            <a:r>
              <a:rPr lang="en-US" dirty="0"/>
              <a:t>3. La </a:t>
            </a:r>
            <a:r>
              <a:rPr lang="en-US" dirty="0" err="1"/>
              <a:t>eficiencia</a:t>
            </a:r>
            <a:r>
              <a:rPr lang="en-US" dirty="0"/>
              <a:t> </a:t>
            </a:r>
            <a:r>
              <a:rPr lang="en-US" dirty="0" err="1"/>
              <a:t>energética</a:t>
            </a:r>
            <a:r>
              <a:rPr lang="en-US" dirty="0"/>
              <a:t> </a:t>
            </a:r>
            <a:r>
              <a:rPr lang="en-US" dirty="0" err="1"/>
              <a:t>comienza</a:t>
            </a:r>
            <a:r>
              <a:rPr lang="en-US" dirty="0"/>
              <a:t> con </a:t>
            </a:r>
            <a:r>
              <a:rPr lang="en-US" dirty="0" err="1"/>
              <a:t>los</a:t>
            </a:r>
            <a:r>
              <a:rPr lang="en-US" dirty="0"/>
              <a:t> </a:t>
            </a:r>
            <a:r>
              <a:rPr lang="en-US" dirty="0" err="1"/>
              <a:t>datos</a:t>
            </a:r>
            <a:endParaRPr lang="en-US" dirty="0"/>
          </a:p>
          <a:p>
            <a:r>
              <a:rPr lang="en-US" dirty="0"/>
              <a:t>La </a:t>
            </a:r>
            <a:r>
              <a:rPr lang="en-US" dirty="0" err="1"/>
              <a:t>eficiencia</a:t>
            </a:r>
            <a:r>
              <a:rPr lang="en-US" dirty="0"/>
              <a:t> </a:t>
            </a:r>
            <a:r>
              <a:rPr lang="en-US" dirty="0" err="1"/>
              <a:t>energética</a:t>
            </a:r>
            <a:r>
              <a:rPr lang="en-US" dirty="0"/>
              <a:t> es un </a:t>
            </a:r>
            <a:r>
              <a:rPr lang="en-US" dirty="0" err="1"/>
              <a:t>área</a:t>
            </a:r>
            <a:r>
              <a:rPr lang="en-US" dirty="0"/>
              <a:t> clave </a:t>
            </a:r>
            <a:r>
              <a:rPr lang="en-US" dirty="0" err="1"/>
              <a:t>en</a:t>
            </a:r>
            <a:r>
              <a:rPr lang="en-US" dirty="0"/>
              <a:t> la </a:t>
            </a:r>
            <a:r>
              <a:rPr lang="en-US" dirty="0" err="1"/>
              <a:t>que</a:t>
            </a:r>
            <a:r>
              <a:rPr lang="en-US" dirty="0"/>
              <a:t> </a:t>
            </a:r>
            <a:r>
              <a:rPr lang="en-US" dirty="0" err="1"/>
              <a:t>los</a:t>
            </a:r>
            <a:r>
              <a:rPr lang="en-US" dirty="0"/>
              <a:t> </a:t>
            </a:r>
            <a:r>
              <a:rPr lang="en-US" dirty="0" err="1"/>
              <a:t>datos</a:t>
            </a:r>
            <a:r>
              <a:rPr lang="en-US" dirty="0"/>
              <a:t> </a:t>
            </a:r>
            <a:r>
              <a:rPr lang="en-US" dirty="0" err="1"/>
              <a:t>marcan</a:t>
            </a:r>
            <a:r>
              <a:rPr lang="en-US" dirty="0"/>
              <a:t> </a:t>
            </a:r>
            <a:r>
              <a:rPr lang="en-US" dirty="0" err="1"/>
              <a:t>el</a:t>
            </a:r>
            <a:r>
              <a:rPr lang="en-US" dirty="0"/>
              <a:t> camino. Pida a </a:t>
            </a:r>
            <a:r>
              <a:rPr lang="en-US" dirty="0" err="1"/>
              <a:t>los</a:t>
            </a:r>
            <a:r>
              <a:rPr lang="en-US" dirty="0"/>
              <a:t> </a:t>
            </a:r>
            <a:r>
              <a:rPr lang="en-US" dirty="0" err="1"/>
              <a:t>estudiantes</a:t>
            </a:r>
            <a:r>
              <a:rPr lang="en-US" dirty="0"/>
              <a:t> </a:t>
            </a:r>
            <a:r>
              <a:rPr lang="en-US" dirty="0" err="1"/>
              <a:t>que</a:t>
            </a:r>
            <a:r>
              <a:rPr lang="en-US" dirty="0"/>
              <a:t> </a:t>
            </a:r>
            <a:r>
              <a:rPr lang="en-US" dirty="0" err="1"/>
              <a:t>analicen</a:t>
            </a:r>
            <a:r>
              <a:rPr lang="en-US" dirty="0"/>
              <a:t> </a:t>
            </a:r>
            <a:r>
              <a:rPr lang="en-US" dirty="0" err="1"/>
              <a:t>los</a:t>
            </a:r>
            <a:r>
              <a:rPr lang="en-US" dirty="0"/>
              <a:t> </a:t>
            </a:r>
            <a:r>
              <a:rPr lang="en-US" dirty="0" err="1"/>
              <a:t>datos</a:t>
            </a:r>
            <a:r>
              <a:rPr lang="en-US" dirty="0"/>
              <a:t> del </a:t>
            </a:r>
            <a:r>
              <a:rPr lang="en-US" dirty="0" err="1"/>
              <a:t>recinto</a:t>
            </a:r>
            <a:r>
              <a:rPr lang="en-US" dirty="0"/>
              <a:t> para </a:t>
            </a:r>
            <a:r>
              <a:rPr lang="en-US" dirty="0" err="1"/>
              <a:t>identificar</a:t>
            </a:r>
            <a:r>
              <a:rPr lang="en-US" dirty="0"/>
              <a:t> </a:t>
            </a:r>
            <a:r>
              <a:rPr lang="en-US" dirty="0" err="1"/>
              <a:t>ineficiencias</a:t>
            </a:r>
            <a:r>
              <a:rPr lang="en-US" dirty="0"/>
              <a:t>, </a:t>
            </a:r>
            <a:r>
              <a:rPr lang="en-US" dirty="0" err="1"/>
              <a:t>como</a:t>
            </a:r>
            <a:r>
              <a:rPr lang="en-US" dirty="0"/>
              <a:t> </a:t>
            </a:r>
            <a:r>
              <a:rPr lang="en-US" dirty="0" err="1"/>
              <a:t>iluminación</a:t>
            </a:r>
            <a:r>
              <a:rPr lang="en-US" dirty="0"/>
              <a:t> obsoleta o </a:t>
            </a:r>
            <a:r>
              <a:rPr lang="en-US" dirty="0" err="1"/>
              <a:t>una</a:t>
            </a:r>
            <a:r>
              <a:rPr lang="en-US" dirty="0"/>
              <a:t> mala </a:t>
            </a:r>
            <a:r>
              <a:rPr lang="en-US" dirty="0" err="1"/>
              <a:t>programación</a:t>
            </a:r>
            <a:r>
              <a:rPr lang="en-US" dirty="0"/>
              <a:t> del </a:t>
            </a:r>
            <a:r>
              <a:rPr lang="en-US" dirty="0" err="1"/>
              <a:t>sistema</a:t>
            </a:r>
            <a:r>
              <a:rPr lang="en-US" dirty="0"/>
              <a:t> de </a:t>
            </a:r>
            <a:r>
              <a:rPr lang="en-US" dirty="0" err="1"/>
              <a:t>climatización</a:t>
            </a:r>
            <a:r>
              <a:rPr lang="en-US" dirty="0"/>
              <a:t>. A </a:t>
            </a:r>
            <a:r>
              <a:rPr lang="en-US" dirty="0" err="1"/>
              <a:t>continuación</a:t>
            </a:r>
            <a:r>
              <a:rPr lang="en-US" dirty="0"/>
              <a:t>, </a:t>
            </a:r>
            <a:r>
              <a:rPr lang="en-US" dirty="0" err="1"/>
              <a:t>rételes</a:t>
            </a:r>
            <a:r>
              <a:rPr lang="en-US" dirty="0"/>
              <a:t> a </a:t>
            </a:r>
            <a:r>
              <a:rPr lang="en-US" dirty="0" err="1"/>
              <a:t>proponer</a:t>
            </a:r>
            <a:r>
              <a:rPr lang="en-US" dirty="0"/>
              <a:t> </a:t>
            </a:r>
            <a:r>
              <a:rPr lang="en-US" dirty="0" err="1"/>
              <a:t>mejoras</a:t>
            </a:r>
            <a:r>
              <a:rPr lang="en-US" dirty="0"/>
              <a:t> </a:t>
            </a:r>
            <a:r>
              <a:rPr lang="en-US" dirty="0" err="1"/>
              <a:t>basadas</a:t>
            </a:r>
            <a:r>
              <a:rPr lang="en-US" dirty="0"/>
              <a:t> </a:t>
            </a:r>
            <a:r>
              <a:rPr lang="en-US" dirty="0" err="1"/>
              <a:t>en</a:t>
            </a:r>
            <a:r>
              <a:rPr lang="en-US" dirty="0"/>
              <a:t> </a:t>
            </a:r>
            <a:r>
              <a:rPr lang="en-US" dirty="0" err="1"/>
              <a:t>los</a:t>
            </a:r>
            <a:r>
              <a:rPr lang="en-US" dirty="0"/>
              <a:t> </a:t>
            </a:r>
            <a:r>
              <a:rPr lang="en-US" dirty="0" err="1"/>
              <a:t>datos</a:t>
            </a:r>
            <a:r>
              <a:rPr lang="en-US" dirty="0"/>
              <a:t>: </a:t>
            </a:r>
            <a:r>
              <a:rPr lang="en-US" dirty="0" err="1"/>
              <a:t>transición</a:t>
            </a:r>
            <a:r>
              <a:rPr lang="en-US" dirty="0"/>
              <a:t> a LED, </a:t>
            </a:r>
            <a:r>
              <a:rPr lang="en-US" dirty="0" err="1"/>
              <a:t>automatización</a:t>
            </a:r>
            <a:r>
              <a:rPr lang="en-US" dirty="0"/>
              <a:t>, </a:t>
            </a:r>
            <a:r>
              <a:rPr lang="en-US" dirty="0" err="1"/>
              <a:t>energías</a:t>
            </a:r>
            <a:r>
              <a:rPr lang="en-US" dirty="0"/>
              <a:t> </a:t>
            </a:r>
            <a:r>
              <a:rPr lang="en-US" dirty="0" err="1"/>
              <a:t>renovables</a:t>
            </a:r>
            <a:r>
              <a:rPr lang="en-US" dirty="0"/>
              <a:t> o </a:t>
            </a:r>
            <a:r>
              <a:rPr lang="en-US" dirty="0" err="1"/>
              <a:t>programación</a:t>
            </a:r>
            <a:r>
              <a:rPr lang="en-US" dirty="0"/>
              <a:t> </a:t>
            </a:r>
            <a:r>
              <a:rPr lang="en-US" dirty="0" err="1"/>
              <a:t>inteligente</a:t>
            </a:r>
            <a:r>
              <a:rPr lang="en-US" dirty="0"/>
              <a:t>. Este </a:t>
            </a:r>
            <a:r>
              <a:rPr lang="en-US" dirty="0" err="1"/>
              <a:t>enfoque</a:t>
            </a:r>
            <a:r>
              <a:rPr lang="en-US" dirty="0"/>
              <a:t> vincula </a:t>
            </a:r>
            <a:r>
              <a:rPr lang="en-US" dirty="0" err="1"/>
              <a:t>directamente</a:t>
            </a:r>
            <a:r>
              <a:rPr lang="en-US" dirty="0"/>
              <a:t> las </a:t>
            </a:r>
            <a:r>
              <a:rPr lang="en-US" dirty="0" err="1"/>
              <a:t>decisiones</a:t>
            </a:r>
            <a:r>
              <a:rPr lang="en-US" dirty="0"/>
              <a:t> </a:t>
            </a:r>
            <a:r>
              <a:rPr lang="en-US" dirty="0" err="1"/>
              <a:t>operativas</a:t>
            </a:r>
            <a:r>
              <a:rPr lang="en-US" dirty="0"/>
              <a:t> con </a:t>
            </a:r>
            <a:r>
              <a:rPr lang="en-US" dirty="0" err="1"/>
              <a:t>el</a:t>
            </a:r>
            <a:r>
              <a:rPr lang="en-US" dirty="0"/>
              <a:t> </a:t>
            </a:r>
            <a:r>
              <a:rPr lang="en-US" dirty="0" err="1"/>
              <a:t>impacto</a:t>
            </a:r>
            <a:r>
              <a:rPr lang="en-US" dirty="0"/>
              <a:t> </a:t>
            </a:r>
            <a:r>
              <a:rPr lang="en-US" dirty="0" err="1"/>
              <a:t>medioambiental</a:t>
            </a:r>
            <a:r>
              <a:rPr lang="en-US" dirty="0"/>
              <a:t> y </a:t>
            </a:r>
            <a:r>
              <a:rPr lang="en-US" dirty="0" err="1"/>
              <a:t>muestra</a:t>
            </a:r>
            <a:r>
              <a:rPr lang="en-US" dirty="0"/>
              <a:t> a </a:t>
            </a:r>
            <a:r>
              <a:rPr lang="en-US" dirty="0" err="1"/>
              <a:t>los</a:t>
            </a:r>
            <a:r>
              <a:rPr lang="en-US" dirty="0"/>
              <a:t> </a:t>
            </a:r>
            <a:r>
              <a:rPr lang="en-US" dirty="0" err="1"/>
              <a:t>estudiantes</a:t>
            </a:r>
            <a:r>
              <a:rPr lang="en-US" dirty="0"/>
              <a:t> </a:t>
            </a:r>
            <a:r>
              <a:rPr lang="en-US" dirty="0" err="1"/>
              <a:t>cómo</a:t>
            </a:r>
            <a:r>
              <a:rPr lang="en-US" dirty="0"/>
              <a:t> </a:t>
            </a:r>
            <a:r>
              <a:rPr lang="en-US" dirty="0" err="1"/>
              <a:t>el</a:t>
            </a:r>
            <a:r>
              <a:rPr lang="en-US" dirty="0"/>
              <a:t> </a:t>
            </a:r>
            <a:r>
              <a:rPr lang="en-US" dirty="0" err="1"/>
              <a:t>conocimiento</a:t>
            </a:r>
            <a:r>
              <a:rPr lang="en-US" dirty="0"/>
              <a:t> </a:t>
            </a:r>
            <a:r>
              <a:rPr lang="en-US" dirty="0" err="1"/>
              <a:t>puede</a:t>
            </a:r>
            <a:r>
              <a:rPr lang="en-US" dirty="0"/>
              <a:t> </a:t>
            </a:r>
            <a:r>
              <a:rPr lang="en-US" dirty="0" err="1"/>
              <a:t>conducir</a:t>
            </a:r>
            <a:r>
              <a:rPr lang="en-US" dirty="0"/>
              <a:t> a un </a:t>
            </a:r>
            <a:r>
              <a:rPr lang="en-US" dirty="0" err="1"/>
              <a:t>cambio</a:t>
            </a:r>
            <a:r>
              <a:rPr lang="en-US" dirty="0"/>
              <a:t> </a:t>
            </a:r>
            <a:r>
              <a:rPr lang="en-US" dirty="0" err="1"/>
              <a:t>significativo</a:t>
            </a:r>
            <a:r>
              <a:rPr lang="en-US" dirty="0"/>
              <a:t>.</a:t>
            </a:r>
          </a:p>
          <a:p>
            <a:endParaRPr lang="en-US" dirty="0"/>
          </a:p>
          <a:p>
            <a:r>
              <a:rPr lang="en-US" dirty="0"/>
              <a:t>4. Pensamiento circular y </a:t>
            </a:r>
            <a:r>
              <a:rPr lang="en-US" dirty="0" err="1"/>
              <a:t>mapeo</a:t>
            </a:r>
            <a:r>
              <a:rPr lang="en-US" dirty="0"/>
              <a:t> de </a:t>
            </a:r>
            <a:r>
              <a:rPr lang="en-US" dirty="0" err="1"/>
              <a:t>recursos</a:t>
            </a:r>
            <a:endParaRPr lang="en-US" dirty="0"/>
          </a:p>
          <a:p>
            <a:r>
              <a:rPr lang="en-US" dirty="0"/>
              <a:t>La </a:t>
            </a:r>
            <a:r>
              <a:rPr lang="en-US" dirty="0" err="1"/>
              <a:t>producción</a:t>
            </a:r>
            <a:r>
              <a:rPr lang="en-US" dirty="0"/>
              <a:t> </a:t>
            </a:r>
            <a:r>
              <a:rPr lang="en-US" dirty="0" err="1"/>
              <a:t>sostenible</a:t>
            </a:r>
            <a:r>
              <a:rPr lang="en-US" dirty="0"/>
              <a:t> no se </a:t>
            </a:r>
            <a:r>
              <a:rPr lang="en-US" dirty="0" err="1"/>
              <a:t>refiere</a:t>
            </a:r>
            <a:r>
              <a:rPr lang="en-US" dirty="0"/>
              <a:t> solo a lo </a:t>
            </a:r>
            <a:r>
              <a:rPr lang="en-US" dirty="0" err="1"/>
              <a:t>que</a:t>
            </a:r>
            <a:r>
              <a:rPr lang="en-US" dirty="0"/>
              <a:t> se </a:t>
            </a:r>
            <a:r>
              <a:rPr lang="en-US" dirty="0" err="1"/>
              <a:t>compra</a:t>
            </a:r>
            <a:r>
              <a:rPr lang="en-US" dirty="0"/>
              <a:t>, </a:t>
            </a:r>
            <a:r>
              <a:rPr lang="en-US" dirty="0" err="1"/>
              <a:t>sino</a:t>
            </a:r>
            <a:r>
              <a:rPr lang="en-US" dirty="0"/>
              <a:t> también a lo </a:t>
            </a:r>
            <a:r>
              <a:rPr lang="en-US" dirty="0" err="1"/>
              <a:t>que</a:t>
            </a:r>
            <a:r>
              <a:rPr lang="en-US" dirty="0"/>
              <a:t> </a:t>
            </a:r>
            <a:r>
              <a:rPr lang="en-US" dirty="0" err="1"/>
              <a:t>ya</a:t>
            </a:r>
            <a:r>
              <a:rPr lang="en-US" dirty="0"/>
              <a:t> se </a:t>
            </a:r>
            <a:r>
              <a:rPr lang="en-US" dirty="0" err="1"/>
              <a:t>tiene</a:t>
            </a:r>
            <a:r>
              <a:rPr lang="en-US" dirty="0"/>
              <a:t>. </a:t>
            </a:r>
            <a:r>
              <a:rPr lang="en-US" dirty="0" err="1"/>
              <a:t>Enseñe</a:t>
            </a:r>
            <a:r>
              <a:rPr lang="en-US" dirty="0"/>
              <a:t> a </a:t>
            </a:r>
            <a:r>
              <a:rPr lang="en-US" dirty="0" err="1"/>
              <a:t>los</a:t>
            </a:r>
            <a:r>
              <a:rPr lang="en-US" dirty="0"/>
              <a:t> </a:t>
            </a:r>
            <a:r>
              <a:rPr lang="en-US" dirty="0" err="1"/>
              <a:t>alumnos</a:t>
            </a:r>
            <a:r>
              <a:rPr lang="en-US" dirty="0"/>
              <a:t> a </a:t>
            </a:r>
            <a:r>
              <a:rPr lang="en-US" dirty="0" err="1"/>
              <a:t>mapear</a:t>
            </a:r>
            <a:r>
              <a:rPr lang="en-US" dirty="0"/>
              <a:t> </a:t>
            </a:r>
            <a:r>
              <a:rPr lang="en-US" dirty="0" err="1"/>
              <a:t>los</a:t>
            </a:r>
            <a:r>
              <a:rPr lang="en-US" dirty="0"/>
              <a:t> </a:t>
            </a:r>
            <a:r>
              <a:rPr lang="en-US" dirty="0" err="1"/>
              <a:t>recursos</a:t>
            </a:r>
            <a:r>
              <a:rPr lang="en-US" dirty="0"/>
              <a:t> </a:t>
            </a:r>
            <a:r>
              <a:rPr lang="en-US" dirty="0" err="1"/>
              <a:t>disponibles</a:t>
            </a:r>
            <a:r>
              <a:rPr lang="en-US" dirty="0"/>
              <a:t> y a </a:t>
            </a:r>
            <a:r>
              <a:rPr lang="en-US" dirty="0" err="1"/>
              <a:t>realizar</a:t>
            </a:r>
            <a:r>
              <a:rPr lang="en-US" dirty="0"/>
              <a:t> un </a:t>
            </a:r>
            <a:r>
              <a:rPr lang="en-US" dirty="0" err="1"/>
              <a:t>seguimiento</a:t>
            </a:r>
            <a:r>
              <a:rPr lang="en-US" dirty="0"/>
              <a:t> del </a:t>
            </a:r>
            <a:r>
              <a:rPr lang="en-US" dirty="0" err="1"/>
              <a:t>uso</a:t>
            </a:r>
            <a:r>
              <a:rPr lang="en-US" dirty="0"/>
              <a:t> de </a:t>
            </a:r>
            <a:r>
              <a:rPr lang="en-US" dirty="0" err="1"/>
              <a:t>los</a:t>
            </a:r>
            <a:r>
              <a:rPr lang="en-US" dirty="0"/>
              <a:t> </a:t>
            </a:r>
            <a:r>
              <a:rPr lang="en-US" dirty="0" err="1"/>
              <a:t>materiales</a:t>
            </a:r>
            <a:r>
              <a:rPr lang="en-US" dirty="0"/>
              <a:t> a lo largo de </a:t>
            </a:r>
            <a:r>
              <a:rPr lang="en-US" dirty="0" err="1"/>
              <a:t>su</a:t>
            </a:r>
            <a:r>
              <a:rPr lang="en-US" dirty="0"/>
              <a:t> </a:t>
            </a:r>
            <a:r>
              <a:rPr lang="en-US" dirty="0" err="1"/>
              <a:t>ciclo</a:t>
            </a:r>
            <a:r>
              <a:rPr lang="en-US" dirty="0"/>
              <a:t> de </a:t>
            </a:r>
            <a:r>
              <a:rPr lang="en-US" dirty="0" err="1"/>
              <a:t>vida</a:t>
            </a:r>
            <a:r>
              <a:rPr lang="en-US" dirty="0"/>
              <a:t>. </a:t>
            </a:r>
            <a:r>
              <a:rPr lang="en-US" dirty="0" err="1"/>
              <a:t>Presénteles</a:t>
            </a:r>
            <a:r>
              <a:rPr lang="en-US" dirty="0"/>
              <a:t> las </a:t>
            </a:r>
            <a:r>
              <a:rPr lang="en-US" dirty="0" err="1"/>
              <a:t>herramientas</a:t>
            </a:r>
            <a:r>
              <a:rPr lang="en-US" dirty="0"/>
              <a:t> y </a:t>
            </a:r>
            <a:r>
              <a:rPr lang="en-US" dirty="0" err="1"/>
              <a:t>los</a:t>
            </a:r>
            <a:r>
              <a:rPr lang="en-US" dirty="0"/>
              <a:t> </a:t>
            </a:r>
            <a:r>
              <a:rPr lang="en-US" dirty="0" err="1"/>
              <a:t>inventarios</a:t>
            </a:r>
            <a:r>
              <a:rPr lang="en-US" dirty="0"/>
              <a:t> de la </a:t>
            </a:r>
            <a:r>
              <a:rPr lang="en-US" dirty="0" err="1"/>
              <a:t>economía</a:t>
            </a:r>
            <a:r>
              <a:rPr lang="en-US" dirty="0"/>
              <a:t> circular </a:t>
            </a:r>
            <a:r>
              <a:rPr lang="en-US" dirty="0" err="1"/>
              <a:t>que</a:t>
            </a:r>
            <a:r>
              <a:rPr lang="en-US" dirty="0"/>
              <a:t> </a:t>
            </a:r>
            <a:r>
              <a:rPr lang="en-US" dirty="0" err="1"/>
              <a:t>apoyan</a:t>
            </a:r>
            <a:r>
              <a:rPr lang="en-US" dirty="0"/>
              <a:t> la </a:t>
            </a:r>
            <a:r>
              <a:rPr lang="en-US" dirty="0" err="1"/>
              <a:t>reutilización</a:t>
            </a:r>
            <a:r>
              <a:rPr lang="en-US" dirty="0"/>
              <a:t>, la </a:t>
            </a:r>
            <a:r>
              <a:rPr lang="en-US" dirty="0" err="1"/>
              <a:t>modularidad</a:t>
            </a:r>
            <a:r>
              <a:rPr lang="en-US" dirty="0"/>
              <a:t> y la </a:t>
            </a:r>
            <a:r>
              <a:rPr lang="en-US" dirty="0" err="1"/>
              <a:t>adquisición</a:t>
            </a:r>
            <a:r>
              <a:rPr lang="en-US" dirty="0"/>
              <a:t> </a:t>
            </a:r>
            <a:r>
              <a:rPr lang="en-US" dirty="0" err="1"/>
              <a:t>inteligente</a:t>
            </a:r>
            <a:r>
              <a:rPr lang="en-US" dirty="0"/>
              <a:t>. Al </a:t>
            </a:r>
            <a:r>
              <a:rPr lang="en-US" dirty="0" err="1"/>
              <a:t>comprender</a:t>
            </a:r>
            <a:r>
              <a:rPr lang="en-US" dirty="0"/>
              <a:t> </a:t>
            </a:r>
            <a:r>
              <a:rPr lang="en-US" dirty="0" err="1"/>
              <a:t>los</a:t>
            </a:r>
            <a:r>
              <a:rPr lang="en-US" dirty="0"/>
              <a:t> </a:t>
            </a:r>
            <a:r>
              <a:rPr lang="en-US" dirty="0" err="1"/>
              <a:t>flujos</a:t>
            </a:r>
            <a:r>
              <a:rPr lang="en-US" dirty="0"/>
              <a:t> de </a:t>
            </a:r>
            <a:r>
              <a:rPr lang="en-US" dirty="0" err="1"/>
              <a:t>recursos</a:t>
            </a:r>
            <a:r>
              <a:rPr lang="en-US" dirty="0"/>
              <a:t>, </a:t>
            </a:r>
            <a:r>
              <a:rPr lang="en-US" dirty="0" err="1"/>
              <a:t>los</a:t>
            </a:r>
            <a:r>
              <a:rPr lang="en-US" dirty="0"/>
              <a:t> </a:t>
            </a:r>
            <a:r>
              <a:rPr lang="en-US" dirty="0" err="1"/>
              <a:t>alumnos</a:t>
            </a:r>
            <a:r>
              <a:rPr lang="en-US" dirty="0"/>
              <a:t> </a:t>
            </a:r>
            <a:r>
              <a:rPr lang="en-US" dirty="0" err="1"/>
              <a:t>pueden</a:t>
            </a:r>
            <a:r>
              <a:rPr lang="en-US" dirty="0"/>
              <a:t> </a:t>
            </a:r>
            <a:r>
              <a:rPr lang="en-US" dirty="0" err="1"/>
              <a:t>diseñar</a:t>
            </a:r>
            <a:r>
              <a:rPr lang="en-US" dirty="0"/>
              <a:t> </a:t>
            </a:r>
            <a:r>
              <a:rPr lang="en-US" dirty="0" err="1"/>
              <a:t>producciones</a:t>
            </a:r>
            <a:r>
              <a:rPr lang="en-US" dirty="0"/>
              <a:t> </a:t>
            </a:r>
            <a:r>
              <a:rPr lang="en-US" dirty="0" err="1"/>
              <a:t>creativas</a:t>
            </a:r>
            <a:r>
              <a:rPr lang="en-US" dirty="0"/>
              <a:t> y con </a:t>
            </a:r>
            <a:r>
              <a:rPr lang="en-US" dirty="0" err="1"/>
              <a:t>pocos</a:t>
            </a:r>
            <a:r>
              <a:rPr lang="en-US" dirty="0"/>
              <a:t> </a:t>
            </a:r>
            <a:r>
              <a:rPr lang="en-US" dirty="0" err="1"/>
              <a:t>residuos</a:t>
            </a:r>
            <a:r>
              <a:rPr lang="en-US" dirty="0"/>
              <a:t>.</a:t>
            </a:r>
          </a:p>
          <a:p>
            <a:endParaRPr lang="en-US" dirty="0"/>
          </a:p>
          <a:p>
            <a:r>
              <a:rPr lang="en-US" dirty="0"/>
              <a:t>5. </a:t>
            </a:r>
            <a:r>
              <a:rPr lang="en-US" dirty="0" err="1"/>
              <a:t>Colaboración</a:t>
            </a:r>
            <a:r>
              <a:rPr lang="en-US" dirty="0"/>
              <a:t> y </a:t>
            </a:r>
            <a:r>
              <a:rPr lang="en-US" dirty="0" err="1"/>
              <a:t>alineación</a:t>
            </a:r>
            <a:r>
              <a:rPr lang="en-US" dirty="0"/>
              <a:t> de las partes </a:t>
            </a:r>
            <a:r>
              <a:rPr lang="en-US" dirty="0" err="1"/>
              <a:t>interesadas</a:t>
            </a:r>
            <a:endParaRPr lang="en-US" dirty="0"/>
          </a:p>
          <a:p>
            <a:r>
              <a:rPr lang="en-US" dirty="0"/>
              <a:t>Los </a:t>
            </a:r>
            <a:r>
              <a:rPr lang="en-US" dirty="0" err="1"/>
              <a:t>datos</a:t>
            </a:r>
            <a:r>
              <a:rPr lang="en-US" dirty="0"/>
              <a:t> también </a:t>
            </a:r>
            <a:r>
              <a:rPr lang="en-US" dirty="0" err="1"/>
              <a:t>pueden</a:t>
            </a:r>
            <a:r>
              <a:rPr lang="en-US" dirty="0"/>
              <a:t> </a:t>
            </a:r>
            <a:r>
              <a:rPr lang="en-US" dirty="0" err="1"/>
              <a:t>fortalecer</a:t>
            </a:r>
            <a:r>
              <a:rPr lang="en-US" dirty="0"/>
              <a:t> </a:t>
            </a:r>
            <a:r>
              <a:rPr lang="en-US" dirty="0" err="1"/>
              <a:t>el</a:t>
            </a:r>
            <a:r>
              <a:rPr lang="en-US" dirty="0"/>
              <a:t> </a:t>
            </a:r>
            <a:r>
              <a:rPr lang="en-US" dirty="0" err="1"/>
              <a:t>trabajo</a:t>
            </a:r>
            <a:r>
              <a:rPr lang="en-US" dirty="0"/>
              <a:t> </a:t>
            </a:r>
            <a:r>
              <a:rPr lang="en-US" dirty="0" err="1"/>
              <a:t>en</a:t>
            </a:r>
            <a:r>
              <a:rPr lang="en-US" dirty="0"/>
              <a:t> </a:t>
            </a:r>
            <a:r>
              <a:rPr lang="en-US" dirty="0" err="1"/>
              <a:t>equipo</a:t>
            </a:r>
            <a:r>
              <a:rPr lang="en-US" dirty="0"/>
              <a:t>. </a:t>
            </a:r>
            <a:r>
              <a:rPr lang="en-US" dirty="0" err="1"/>
              <a:t>Estructura</a:t>
            </a:r>
            <a:r>
              <a:rPr lang="en-US" dirty="0"/>
              <a:t> </a:t>
            </a:r>
            <a:r>
              <a:rPr lang="en-US" dirty="0" err="1"/>
              <a:t>tus</a:t>
            </a:r>
            <a:r>
              <a:rPr lang="en-US" dirty="0"/>
              <a:t> </a:t>
            </a:r>
            <a:r>
              <a:rPr lang="en-US" dirty="0" err="1"/>
              <a:t>lecciones</a:t>
            </a:r>
            <a:r>
              <a:rPr lang="en-US" dirty="0"/>
              <a:t> para </a:t>
            </a:r>
            <a:r>
              <a:rPr lang="en-US" dirty="0" err="1"/>
              <a:t>incluir</a:t>
            </a:r>
            <a:r>
              <a:rPr lang="en-US" dirty="0"/>
              <a:t> la </a:t>
            </a:r>
            <a:r>
              <a:rPr lang="en-US" dirty="0" err="1"/>
              <a:t>planificación</a:t>
            </a:r>
            <a:r>
              <a:rPr lang="en-US" dirty="0"/>
              <a:t> </a:t>
            </a:r>
            <a:r>
              <a:rPr lang="en-US" dirty="0" err="1"/>
              <a:t>colaborativa</a:t>
            </a:r>
            <a:r>
              <a:rPr lang="en-US" dirty="0"/>
              <a:t> y la </a:t>
            </a:r>
            <a:r>
              <a:rPr lang="en-US" dirty="0" err="1"/>
              <a:t>revisión</a:t>
            </a:r>
            <a:r>
              <a:rPr lang="en-US" dirty="0"/>
              <a:t> de </a:t>
            </a:r>
            <a:r>
              <a:rPr lang="en-US" dirty="0" err="1"/>
              <a:t>datos</a:t>
            </a:r>
            <a:r>
              <a:rPr lang="en-US" dirty="0"/>
              <a:t>. </a:t>
            </a:r>
            <a:r>
              <a:rPr lang="en-US" dirty="0" err="1"/>
              <a:t>Utiliza</a:t>
            </a:r>
            <a:r>
              <a:rPr lang="en-US" dirty="0"/>
              <a:t> </a:t>
            </a:r>
            <a:r>
              <a:rPr lang="en-US" dirty="0" err="1"/>
              <a:t>acuerdos</a:t>
            </a:r>
            <a:r>
              <a:rPr lang="en-US" dirty="0"/>
              <a:t> de </a:t>
            </a:r>
            <a:r>
              <a:rPr lang="en-US" dirty="0" err="1"/>
              <a:t>producción</a:t>
            </a:r>
            <a:r>
              <a:rPr lang="en-US" dirty="0"/>
              <a:t> </a:t>
            </a:r>
            <a:r>
              <a:rPr lang="en-US" dirty="0" err="1"/>
              <a:t>ecológica</a:t>
            </a:r>
            <a:r>
              <a:rPr lang="en-US" dirty="0"/>
              <a:t> con </a:t>
            </a:r>
            <a:r>
              <a:rPr lang="en-US" dirty="0" err="1"/>
              <a:t>objetivos</a:t>
            </a:r>
            <a:r>
              <a:rPr lang="en-US" dirty="0"/>
              <a:t>, </a:t>
            </a:r>
            <a:r>
              <a:rPr lang="en-US" dirty="0" err="1"/>
              <a:t>como</a:t>
            </a:r>
            <a:r>
              <a:rPr lang="en-US" dirty="0"/>
              <a:t> </a:t>
            </a:r>
            <a:r>
              <a:rPr lang="en-US" dirty="0" err="1"/>
              <a:t>el</a:t>
            </a:r>
            <a:r>
              <a:rPr lang="en-US" dirty="0"/>
              <a:t> </a:t>
            </a:r>
            <a:r>
              <a:rPr lang="en-US" dirty="0" err="1"/>
              <a:t>ahorro</a:t>
            </a:r>
            <a:r>
              <a:rPr lang="en-US" dirty="0"/>
              <a:t> de </a:t>
            </a:r>
            <a:r>
              <a:rPr lang="en-US" dirty="0" err="1"/>
              <a:t>energía</a:t>
            </a:r>
            <a:r>
              <a:rPr lang="en-US" dirty="0"/>
              <a:t> o las </a:t>
            </a:r>
            <a:r>
              <a:rPr lang="en-US" dirty="0" err="1"/>
              <a:t>tasas</a:t>
            </a:r>
            <a:r>
              <a:rPr lang="en-US" dirty="0"/>
              <a:t> de </a:t>
            </a:r>
            <a:r>
              <a:rPr lang="en-US" dirty="0" err="1"/>
              <a:t>reutilización</a:t>
            </a:r>
            <a:r>
              <a:rPr lang="en-US" dirty="0"/>
              <a:t>, para </a:t>
            </a:r>
            <a:r>
              <a:rPr lang="en-US" dirty="0" err="1"/>
              <a:t>que</a:t>
            </a:r>
            <a:r>
              <a:rPr lang="en-US" dirty="0"/>
              <a:t> </a:t>
            </a:r>
            <a:r>
              <a:rPr lang="en-US" dirty="0" err="1"/>
              <a:t>todos</a:t>
            </a:r>
            <a:r>
              <a:rPr lang="en-US" dirty="0"/>
              <a:t> se </a:t>
            </a:r>
            <a:r>
              <a:rPr lang="en-US" dirty="0" err="1"/>
              <a:t>alineen</a:t>
            </a:r>
            <a:r>
              <a:rPr lang="en-US" dirty="0"/>
              <a:t> con </a:t>
            </a:r>
            <a:r>
              <a:rPr lang="en-US" dirty="0" err="1"/>
              <a:t>los</a:t>
            </a:r>
            <a:r>
              <a:rPr lang="en-US" dirty="0"/>
              <a:t> </a:t>
            </a:r>
            <a:r>
              <a:rPr lang="en-US" dirty="0" err="1"/>
              <a:t>mismos</a:t>
            </a:r>
            <a:r>
              <a:rPr lang="en-US" dirty="0"/>
              <a:t> </a:t>
            </a:r>
            <a:r>
              <a:rPr lang="en-US" dirty="0" err="1"/>
              <a:t>objetivos</a:t>
            </a:r>
            <a:r>
              <a:rPr lang="en-US" dirty="0"/>
              <a:t>. Esto </a:t>
            </a:r>
            <a:r>
              <a:rPr lang="en-US" dirty="0" err="1"/>
              <a:t>fomenta</a:t>
            </a:r>
            <a:r>
              <a:rPr lang="en-US" dirty="0"/>
              <a:t> la </a:t>
            </a:r>
            <a:r>
              <a:rPr lang="en-US" dirty="0" err="1"/>
              <a:t>responsabilidad</a:t>
            </a:r>
            <a:r>
              <a:rPr lang="en-US" dirty="0"/>
              <a:t> y </a:t>
            </a:r>
            <a:r>
              <a:rPr lang="en-US" dirty="0" err="1"/>
              <a:t>muestra</a:t>
            </a:r>
            <a:r>
              <a:rPr lang="en-US" dirty="0"/>
              <a:t> a </a:t>
            </a:r>
            <a:r>
              <a:rPr lang="en-US" dirty="0" err="1"/>
              <a:t>los</a:t>
            </a:r>
            <a:r>
              <a:rPr lang="en-US" dirty="0"/>
              <a:t> </a:t>
            </a:r>
            <a:r>
              <a:rPr lang="en-US" dirty="0" err="1"/>
              <a:t>alumnos</a:t>
            </a:r>
            <a:r>
              <a:rPr lang="en-US" dirty="0"/>
              <a:t> </a:t>
            </a:r>
            <a:r>
              <a:rPr lang="en-US" dirty="0" err="1"/>
              <a:t>cómo</a:t>
            </a:r>
            <a:r>
              <a:rPr lang="en-US" dirty="0"/>
              <a:t> se </a:t>
            </a:r>
            <a:r>
              <a:rPr lang="en-US" dirty="0" err="1"/>
              <a:t>puede</a:t>
            </a:r>
            <a:r>
              <a:rPr lang="en-US" dirty="0"/>
              <a:t> </a:t>
            </a:r>
            <a:r>
              <a:rPr lang="en-US" dirty="0" err="1"/>
              <a:t>gestionar</a:t>
            </a:r>
            <a:r>
              <a:rPr lang="en-US" dirty="0"/>
              <a:t> la </a:t>
            </a:r>
            <a:r>
              <a:rPr lang="en-US" dirty="0" err="1"/>
              <a:t>sostenibilidad</a:t>
            </a:r>
            <a:r>
              <a:rPr lang="en-US" dirty="0"/>
              <a:t> </a:t>
            </a:r>
            <a:r>
              <a:rPr lang="en-US" dirty="0" err="1"/>
              <a:t>mediante</a:t>
            </a:r>
            <a:r>
              <a:rPr lang="en-US" dirty="0"/>
              <a:t> un </a:t>
            </a:r>
            <a:r>
              <a:rPr lang="en-US" dirty="0" err="1"/>
              <a:t>trabajo</a:t>
            </a:r>
            <a:r>
              <a:rPr lang="en-US" dirty="0"/>
              <a:t> </a:t>
            </a:r>
            <a:r>
              <a:rPr lang="en-US" dirty="0" err="1"/>
              <a:t>en</a:t>
            </a:r>
            <a:r>
              <a:rPr lang="en-US" dirty="0"/>
              <a:t> </a:t>
            </a:r>
            <a:r>
              <a:rPr lang="en-US" dirty="0" err="1"/>
              <a:t>equipo</a:t>
            </a:r>
            <a:r>
              <a:rPr lang="en-US" dirty="0"/>
              <a:t> </a:t>
            </a:r>
            <a:r>
              <a:rPr lang="en-US" dirty="0" err="1"/>
              <a:t>ágil</a:t>
            </a:r>
            <a:r>
              <a:rPr lang="en-US" dirty="0"/>
              <a:t> y </a:t>
            </a:r>
            <a:r>
              <a:rPr lang="en-US" dirty="0" err="1"/>
              <a:t>transparente</a:t>
            </a:r>
            <a:r>
              <a:rPr lang="en-US" dirty="0"/>
              <a:t>.</a:t>
            </a:r>
          </a:p>
          <a:p>
            <a:endParaRPr lang="en-US" dirty="0"/>
          </a:p>
          <a:p>
            <a:r>
              <a:rPr lang="en-US" dirty="0"/>
              <a:t>6. </a:t>
            </a:r>
            <a:r>
              <a:rPr lang="en-US" dirty="0" err="1"/>
              <a:t>Documentación</a:t>
            </a:r>
            <a:r>
              <a:rPr lang="en-US" dirty="0"/>
              <a:t> y </a:t>
            </a:r>
            <a:r>
              <a:rPr lang="en-US" dirty="0" err="1"/>
              <a:t>reflexión</a:t>
            </a:r>
            <a:r>
              <a:rPr lang="en-US" dirty="0"/>
              <a:t> para </a:t>
            </a:r>
            <a:r>
              <a:rPr lang="en-US" dirty="0" err="1"/>
              <a:t>el</a:t>
            </a:r>
            <a:r>
              <a:rPr lang="en-US" dirty="0"/>
              <a:t> </a:t>
            </a:r>
            <a:r>
              <a:rPr lang="en-US" dirty="0" err="1"/>
              <a:t>aprendizaje</a:t>
            </a:r>
            <a:r>
              <a:rPr lang="en-US" dirty="0"/>
              <a:t> a largo </a:t>
            </a:r>
            <a:r>
              <a:rPr lang="en-US" dirty="0" err="1"/>
              <a:t>plazo</a:t>
            </a:r>
            <a:endParaRPr lang="en-US" dirty="0"/>
          </a:p>
          <a:p>
            <a:r>
              <a:rPr lang="en-US" dirty="0"/>
              <a:t>No </a:t>
            </a:r>
            <a:r>
              <a:rPr lang="en-US" dirty="0" err="1"/>
              <a:t>deje</a:t>
            </a:r>
            <a:r>
              <a:rPr lang="en-US" dirty="0"/>
              <a:t> </a:t>
            </a:r>
            <a:r>
              <a:rPr lang="en-US" dirty="0" err="1"/>
              <a:t>que</a:t>
            </a:r>
            <a:r>
              <a:rPr lang="en-US" dirty="0"/>
              <a:t> </a:t>
            </a:r>
            <a:r>
              <a:rPr lang="en-US" dirty="0" err="1"/>
              <a:t>los</a:t>
            </a:r>
            <a:r>
              <a:rPr lang="en-US" dirty="0"/>
              <a:t> </a:t>
            </a:r>
            <a:r>
              <a:rPr lang="en-US" dirty="0" err="1"/>
              <a:t>alumnos</a:t>
            </a:r>
            <a:r>
              <a:rPr lang="en-US" dirty="0"/>
              <a:t> </a:t>
            </a:r>
            <a:r>
              <a:rPr lang="en-US" dirty="0" err="1"/>
              <a:t>sigan</a:t>
            </a:r>
            <a:r>
              <a:rPr lang="en-US" dirty="0"/>
              <a:t> </a:t>
            </a:r>
            <a:r>
              <a:rPr lang="en-US" dirty="0" err="1"/>
              <a:t>adelante</a:t>
            </a:r>
            <a:r>
              <a:rPr lang="en-US" dirty="0"/>
              <a:t> sin </a:t>
            </a:r>
            <a:r>
              <a:rPr lang="en-US" dirty="0" err="1"/>
              <a:t>capturar</a:t>
            </a:r>
            <a:r>
              <a:rPr lang="en-US" dirty="0"/>
              <a:t> lo </a:t>
            </a:r>
            <a:r>
              <a:rPr lang="en-US" dirty="0" err="1"/>
              <a:t>que</a:t>
            </a:r>
            <a:r>
              <a:rPr lang="en-US" dirty="0"/>
              <a:t> </a:t>
            </a:r>
            <a:r>
              <a:rPr lang="en-US" dirty="0" err="1"/>
              <a:t>han</a:t>
            </a:r>
            <a:r>
              <a:rPr lang="en-US" dirty="0"/>
              <a:t> </a:t>
            </a:r>
            <a:r>
              <a:rPr lang="en-US" dirty="0" err="1"/>
              <a:t>aprendido</a:t>
            </a:r>
            <a:r>
              <a:rPr lang="en-US" dirty="0"/>
              <a:t>. </a:t>
            </a:r>
            <a:r>
              <a:rPr lang="en-US" dirty="0" err="1"/>
              <a:t>Anímeles</a:t>
            </a:r>
            <a:r>
              <a:rPr lang="en-US" dirty="0"/>
              <a:t> a </a:t>
            </a:r>
            <a:r>
              <a:rPr lang="en-US" dirty="0" err="1"/>
              <a:t>documentar</a:t>
            </a:r>
            <a:r>
              <a:rPr lang="en-US" dirty="0"/>
              <a:t> </a:t>
            </a:r>
            <a:r>
              <a:rPr lang="en-US" dirty="0" err="1"/>
              <a:t>los</a:t>
            </a:r>
            <a:r>
              <a:rPr lang="en-US" dirty="0"/>
              <a:t> </a:t>
            </a:r>
            <a:r>
              <a:rPr lang="en-US" dirty="0" err="1"/>
              <a:t>procesos</a:t>
            </a:r>
            <a:r>
              <a:rPr lang="en-US" dirty="0"/>
              <a:t>, las </a:t>
            </a:r>
            <a:r>
              <a:rPr lang="en-US" dirty="0" err="1"/>
              <a:t>métricas</a:t>
            </a:r>
            <a:r>
              <a:rPr lang="en-US" dirty="0"/>
              <a:t>, </a:t>
            </a:r>
            <a:r>
              <a:rPr lang="en-US" dirty="0" err="1"/>
              <a:t>los</a:t>
            </a:r>
            <a:r>
              <a:rPr lang="en-US" dirty="0"/>
              <a:t> </a:t>
            </a:r>
            <a:r>
              <a:rPr lang="en-US" dirty="0" err="1"/>
              <a:t>éxitos</a:t>
            </a:r>
            <a:r>
              <a:rPr lang="en-US" dirty="0"/>
              <a:t> y </a:t>
            </a:r>
            <a:r>
              <a:rPr lang="en-US" dirty="0" err="1"/>
              <a:t>los</a:t>
            </a:r>
            <a:r>
              <a:rPr lang="en-US" dirty="0"/>
              <a:t> </a:t>
            </a:r>
            <a:r>
              <a:rPr lang="en-US" dirty="0" err="1"/>
              <a:t>contratiempos</a:t>
            </a:r>
            <a:r>
              <a:rPr lang="en-US" dirty="0"/>
              <a:t>. La </a:t>
            </a:r>
            <a:r>
              <a:rPr lang="en-US" dirty="0" err="1"/>
              <a:t>reflexión</a:t>
            </a:r>
            <a:r>
              <a:rPr lang="en-US" dirty="0"/>
              <a:t> no es solo un </a:t>
            </a:r>
            <a:r>
              <a:rPr lang="en-US" dirty="0" err="1"/>
              <a:t>ejercicio</a:t>
            </a:r>
            <a:r>
              <a:rPr lang="en-US" dirty="0"/>
              <a:t> </a:t>
            </a:r>
            <a:r>
              <a:rPr lang="en-US" dirty="0" err="1"/>
              <a:t>académico</a:t>
            </a:r>
            <a:r>
              <a:rPr lang="en-US" dirty="0"/>
              <a:t>, es la base para </a:t>
            </a:r>
            <a:r>
              <a:rPr lang="en-US" dirty="0" err="1"/>
              <a:t>ampliar</a:t>
            </a:r>
            <a:r>
              <a:rPr lang="en-US" dirty="0"/>
              <a:t> lo </a:t>
            </a:r>
            <a:r>
              <a:rPr lang="en-US" dirty="0" err="1"/>
              <a:t>que</a:t>
            </a:r>
            <a:r>
              <a:rPr lang="en-US" dirty="0"/>
              <a:t> </a:t>
            </a:r>
            <a:r>
              <a:rPr lang="en-US" dirty="0" err="1"/>
              <a:t>funciona</a:t>
            </a:r>
            <a:r>
              <a:rPr lang="en-US" dirty="0"/>
              <a:t>. Cada </a:t>
            </a:r>
            <a:r>
              <a:rPr lang="en-US" dirty="0" err="1"/>
              <a:t>proyecto</a:t>
            </a:r>
            <a:r>
              <a:rPr lang="en-US" dirty="0"/>
              <a:t> se </a:t>
            </a:r>
            <a:r>
              <a:rPr lang="en-US" dirty="0" err="1"/>
              <a:t>convierte</a:t>
            </a:r>
            <a:r>
              <a:rPr lang="en-US" dirty="0"/>
              <a:t> </a:t>
            </a:r>
            <a:r>
              <a:rPr lang="en-US" dirty="0" err="1"/>
              <a:t>en</a:t>
            </a:r>
            <a:r>
              <a:rPr lang="en-US" dirty="0"/>
              <a:t> un </a:t>
            </a:r>
            <a:r>
              <a:rPr lang="en-US" dirty="0" err="1"/>
              <a:t>peldaño</a:t>
            </a:r>
            <a:r>
              <a:rPr lang="en-US" dirty="0"/>
              <a:t> </a:t>
            </a:r>
            <a:r>
              <a:rPr lang="en-US" dirty="0" err="1"/>
              <a:t>hacia</a:t>
            </a:r>
            <a:r>
              <a:rPr lang="en-US" dirty="0"/>
              <a:t> </a:t>
            </a:r>
            <a:r>
              <a:rPr lang="en-US" dirty="0" err="1"/>
              <a:t>una</a:t>
            </a:r>
            <a:r>
              <a:rPr lang="en-US" dirty="0"/>
              <a:t> </a:t>
            </a:r>
            <a:r>
              <a:rPr lang="en-US" dirty="0" err="1"/>
              <a:t>práctica</a:t>
            </a:r>
            <a:r>
              <a:rPr lang="en-US" dirty="0"/>
              <a:t> </a:t>
            </a:r>
            <a:r>
              <a:rPr lang="en-US" dirty="0" err="1"/>
              <a:t>más</a:t>
            </a:r>
            <a:r>
              <a:rPr lang="en-US" dirty="0"/>
              <a:t> </a:t>
            </a:r>
            <a:r>
              <a:rPr lang="en-US" dirty="0" err="1"/>
              <a:t>sostenible</a:t>
            </a:r>
            <a:r>
              <a:rPr lang="en-US" dirty="0"/>
              <a:t>.</a:t>
            </a:r>
          </a:p>
          <a:p>
            <a:endParaRPr lang="en-US" dirty="0"/>
          </a:p>
          <a:p>
            <a:r>
              <a:rPr lang="en-US" dirty="0"/>
              <a:t>7. </a:t>
            </a:r>
            <a:r>
              <a:rPr lang="en-US" dirty="0" err="1"/>
              <a:t>Motivación</a:t>
            </a:r>
            <a:r>
              <a:rPr lang="en-US" dirty="0"/>
              <a:t> a </a:t>
            </a:r>
            <a:r>
              <a:rPr lang="en-US" dirty="0" err="1"/>
              <a:t>través</a:t>
            </a:r>
            <a:r>
              <a:rPr lang="en-US" dirty="0"/>
              <a:t> del </a:t>
            </a:r>
            <a:r>
              <a:rPr lang="en-US" dirty="0" err="1"/>
              <a:t>impacto</a:t>
            </a:r>
            <a:r>
              <a:rPr lang="en-US" dirty="0"/>
              <a:t> </a:t>
            </a:r>
            <a:r>
              <a:rPr lang="en-US" dirty="0" err="1"/>
              <a:t>medible</a:t>
            </a:r>
            <a:endParaRPr lang="en-US" dirty="0"/>
          </a:p>
          <a:p>
            <a:r>
              <a:rPr lang="en-US" dirty="0"/>
              <a:t>Por </a:t>
            </a:r>
            <a:r>
              <a:rPr lang="en-US" dirty="0" err="1"/>
              <a:t>último</a:t>
            </a:r>
            <a:r>
              <a:rPr lang="en-US" dirty="0"/>
              <a:t>, </a:t>
            </a:r>
            <a:r>
              <a:rPr lang="en-US" dirty="0" err="1"/>
              <a:t>recuerde</a:t>
            </a:r>
            <a:r>
              <a:rPr lang="en-US" dirty="0"/>
              <a:t> </a:t>
            </a:r>
            <a:r>
              <a:rPr lang="en-US" dirty="0" err="1"/>
              <a:t>que</a:t>
            </a:r>
            <a:r>
              <a:rPr lang="en-US" dirty="0"/>
              <a:t> la </a:t>
            </a:r>
            <a:r>
              <a:rPr lang="en-US" dirty="0" err="1"/>
              <a:t>sostenibilidad</a:t>
            </a:r>
            <a:r>
              <a:rPr lang="en-US" dirty="0"/>
              <a:t> a </a:t>
            </a:r>
            <a:r>
              <a:rPr lang="en-US" dirty="0" err="1"/>
              <a:t>veces</a:t>
            </a:r>
            <a:r>
              <a:rPr lang="en-US" dirty="0"/>
              <a:t> </a:t>
            </a:r>
            <a:r>
              <a:rPr lang="en-US" dirty="0" err="1"/>
              <a:t>puede</a:t>
            </a:r>
            <a:r>
              <a:rPr lang="en-US" dirty="0"/>
              <a:t> </a:t>
            </a:r>
            <a:r>
              <a:rPr lang="en-US" dirty="0" err="1"/>
              <a:t>resultar</a:t>
            </a:r>
            <a:r>
              <a:rPr lang="en-US" dirty="0"/>
              <a:t> </a:t>
            </a:r>
            <a:r>
              <a:rPr lang="en-US" dirty="0" err="1"/>
              <a:t>abrumadora</a:t>
            </a:r>
            <a:r>
              <a:rPr lang="en-US" dirty="0"/>
              <a:t>, </a:t>
            </a:r>
            <a:r>
              <a:rPr lang="en-US" dirty="0" err="1"/>
              <a:t>especialmente</a:t>
            </a:r>
            <a:r>
              <a:rPr lang="en-US" dirty="0"/>
              <a:t> para </a:t>
            </a:r>
            <a:r>
              <a:rPr lang="en-US" dirty="0" err="1"/>
              <a:t>los</a:t>
            </a:r>
            <a:r>
              <a:rPr lang="en-US" dirty="0"/>
              <a:t> </a:t>
            </a:r>
            <a:r>
              <a:rPr lang="en-US" dirty="0" err="1"/>
              <a:t>alumnos</a:t>
            </a:r>
            <a:r>
              <a:rPr lang="en-US" dirty="0"/>
              <a:t> </a:t>
            </a:r>
            <a:r>
              <a:rPr lang="en-US" dirty="0" err="1"/>
              <a:t>que</a:t>
            </a:r>
            <a:r>
              <a:rPr lang="en-US" dirty="0"/>
              <a:t> </a:t>
            </a:r>
            <a:r>
              <a:rPr lang="en-US" dirty="0" err="1"/>
              <a:t>están</a:t>
            </a:r>
            <a:r>
              <a:rPr lang="en-US" dirty="0"/>
              <a:t> </a:t>
            </a:r>
            <a:r>
              <a:rPr lang="en-US" dirty="0" err="1"/>
              <a:t>empezando</a:t>
            </a:r>
            <a:r>
              <a:rPr lang="en-US" dirty="0"/>
              <a:t>. </a:t>
            </a:r>
            <a:r>
              <a:rPr lang="en-US" dirty="0" err="1"/>
              <a:t>Utilice</a:t>
            </a:r>
            <a:r>
              <a:rPr lang="en-US" dirty="0"/>
              <a:t> </a:t>
            </a:r>
            <a:r>
              <a:rPr lang="en-US" dirty="0" err="1"/>
              <a:t>los</a:t>
            </a:r>
            <a:r>
              <a:rPr lang="en-US" dirty="0"/>
              <a:t> </a:t>
            </a:r>
            <a:r>
              <a:rPr lang="en-US" dirty="0" err="1"/>
              <a:t>datos</a:t>
            </a:r>
            <a:r>
              <a:rPr lang="en-US" dirty="0"/>
              <a:t> </a:t>
            </a:r>
            <a:r>
              <a:rPr lang="en-US" dirty="0" err="1"/>
              <a:t>como</a:t>
            </a:r>
            <a:r>
              <a:rPr lang="en-US" dirty="0"/>
              <a:t> </a:t>
            </a:r>
            <a:r>
              <a:rPr lang="en-US" dirty="0" err="1"/>
              <a:t>fuente</a:t>
            </a:r>
            <a:r>
              <a:rPr lang="en-US" dirty="0"/>
              <a:t> de </a:t>
            </a:r>
            <a:r>
              <a:rPr lang="en-US" dirty="0" err="1"/>
              <a:t>ánimo</a:t>
            </a:r>
            <a:r>
              <a:rPr lang="en-US" dirty="0"/>
              <a:t> y </a:t>
            </a:r>
            <a:r>
              <a:rPr lang="en-US" dirty="0" err="1"/>
              <a:t>empoderamiento</a:t>
            </a:r>
            <a:r>
              <a:rPr lang="en-US" dirty="0"/>
              <a:t>. </a:t>
            </a:r>
            <a:r>
              <a:rPr lang="en-US" dirty="0" err="1"/>
              <a:t>Ayude</a:t>
            </a:r>
            <a:r>
              <a:rPr lang="en-US" dirty="0"/>
              <a:t> a </a:t>
            </a:r>
            <a:r>
              <a:rPr lang="en-US" dirty="0" err="1"/>
              <a:t>los</a:t>
            </a:r>
            <a:r>
              <a:rPr lang="en-US" dirty="0"/>
              <a:t> </a:t>
            </a:r>
            <a:r>
              <a:rPr lang="en-US" dirty="0" err="1"/>
              <a:t>alumnos</a:t>
            </a:r>
            <a:r>
              <a:rPr lang="en-US" dirty="0"/>
              <a:t> a </a:t>
            </a:r>
            <a:r>
              <a:rPr lang="en-US" dirty="0" err="1"/>
              <a:t>ver</a:t>
            </a:r>
            <a:r>
              <a:rPr lang="en-US" dirty="0"/>
              <a:t> </a:t>
            </a:r>
            <a:r>
              <a:rPr lang="en-US" dirty="0" err="1"/>
              <a:t>su</a:t>
            </a:r>
            <a:r>
              <a:rPr lang="en-US" dirty="0"/>
              <a:t> </a:t>
            </a:r>
            <a:r>
              <a:rPr lang="en-US" dirty="0" err="1"/>
              <a:t>huella</a:t>
            </a:r>
            <a:r>
              <a:rPr lang="en-US" dirty="0"/>
              <a:t>, </a:t>
            </a:r>
            <a:r>
              <a:rPr lang="en-US" dirty="0" err="1"/>
              <a:t>el</a:t>
            </a:r>
            <a:r>
              <a:rPr lang="en-US" dirty="0"/>
              <a:t> </a:t>
            </a:r>
            <a:r>
              <a:rPr lang="en-US" dirty="0" err="1"/>
              <a:t>impacto</a:t>
            </a:r>
            <a:r>
              <a:rPr lang="en-US" dirty="0"/>
              <a:t> </a:t>
            </a:r>
            <a:r>
              <a:rPr lang="en-US" dirty="0" err="1"/>
              <a:t>positivo</a:t>
            </a:r>
            <a:r>
              <a:rPr lang="en-US" dirty="0"/>
              <a:t> </a:t>
            </a:r>
            <a:r>
              <a:rPr lang="en-US" dirty="0" err="1"/>
              <a:t>que</a:t>
            </a:r>
            <a:r>
              <a:rPr lang="en-US" dirty="0"/>
              <a:t> </a:t>
            </a:r>
            <a:r>
              <a:rPr lang="en-US" dirty="0" err="1"/>
              <a:t>pueden</a:t>
            </a:r>
            <a:r>
              <a:rPr lang="en-US" dirty="0"/>
              <a:t> </a:t>
            </a:r>
            <a:r>
              <a:rPr lang="en-US" dirty="0" err="1"/>
              <a:t>tener</a:t>
            </a:r>
            <a:r>
              <a:rPr lang="en-US" dirty="0"/>
              <a:t>. </a:t>
            </a:r>
            <a:r>
              <a:rPr lang="en-US" dirty="0" err="1"/>
              <a:t>Deje</a:t>
            </a:r>
            <a:r>
              <a:rPr lang="en-US" dirty="0"/>
              <a:t> </a:t>
            </a:r>
            <a:r>
              <a:rPr lang="en-US" dirty="0" err="1"/>
              <a:t>que</a:t>
            </a:r>
            <a:r>
              <a:rPr lang="en-US" dirty="0"/>
              <a:t> </a:t>
            </a:r>
            <a:r>
              <a:rPr lang="en-US" dirty="0" err="1"/>
              <a:t>los</a:t>
            </a:r>
            <a:r>
              <a:rPr lang="en-US" dirty="0"/>
              <a:t> </a:t>
            </a:r>
            <a:r>
              <a:rPr lang="en-US" dirty="0" err="1"/>
              <a:t>datos</a:t>
            </a:r>
            <a:r>
              <a:rPr lang="en-US" dirty="0"/>
              <a:t> </a:t>
            </a:r>
            <a:r>
              <a:rPr lang="en-US" dirty="0" err="1"/>
              <a:t>cuenten</a:t>
            </a:r>
            <a:r>
              <a:rPr lang="en-US" dirty="0"/>
              <a:t> </a:t>
            </a:r>
            <a:r>
              <a:rPr lang="en-US" dirty="0" err="1"/>
              <a:t>una</a:t>
            </a:r>
            <a:r>
              <a:rPr lang="en-US" dirty="0"/>
              <a:t> </a:t>
            </a:r>
            <a:r>
              <a:rPr lang="en-US" dirty="0" err="1"/>
              <a:t>historia</a:t>
            </a:r>
            <a:r>
              <a:rPr lang="en-US" dirty="0"/>
              <a:t> de </a:t>
            </a:r>
            <a:r>
              <a:rPr lang="en-US" dirty="0" err="1"/>
              <a:t>progreso</a:t>
            </a:r>
            <a:r>
              <a:rPr lang="en-US" dirty="0"/>
              <a:t> y </a:t>
            </a:r>
            <a:r>
              <a:rPr lang="en-US" dirty="0" err="1"/>
              <a:t>potencial</a:t>
            </a:r>
            <a:r>
              <a:rPr lang="en-US" dirty="0"/>
              <a:t>, no solo de </a:t>
            </a:r>
            <a:r>
              <a:rPr lang="en-US" dirty="0" err="1"/>
              <a:t>responsabilidad</a:t>
            </a:r>
            <a:r>
              <a:rPr lang="en-US" dirty="0"/>
              <a:t>.</a:t>
            </a:r>
          </a:p>
          <a:p>
            <a:endParaRPr lang="en-US" dirty="0"/>
          </a:p>
          <a:p>
            <a:r>
              <a:rPr lang="en-US" dirty="0" err="1"/>
              <a:t>Conclusión</a:t>
            </a:r>
            <a:r>
              <a:rPr lang="en-US" dirty="0"/>
              <a:t> final</a:t>
            </a:r>
          </a:p>
          <a:p>
            <a:r>
              <a:rPr lang="en-US" dirty="0"/>
              <a:t>La </a:t>
            </a:r>
            <a:r>
              <a:rPr lang="en-US" dirty="0" err="1"/>
              <a:t>sostenibilidad</a:t>
            </a:r>
            <a:r>
              <a:rPr lang="en-US" dirty="0"/>
              <a:t> no se </a:t>
            </a:r>
            <a:r>
              <a:rPr lang="en-US" dirty="0" err="1"/>
              <a:t>trata</a:t>
            </a:r>
            <a:r>
              <a:rPr lang="en-US" dirty="0"/>
              <a:t> de la </a:t>
            </a:r>
            <a:r>
              <a:rPr lang="en-US" dirty="0" err="1"/>
              <a:t>perfección</a:t>
            </a:r>
            <a:r>
              <a:rPr lang="en-US" dirty="0"/>
              <a:t>, </a:t>
            </a:r>
            <a:r>
              <a:rPr lang="en-US" dirty="0" err="1"/>
              <a:t>sino</a:t>
            </a:r>
            <a:r>
              <a:rPr lang="en-US" dirty="0"/>
              <a:t> de </a:t>
            </a:r>
            <a:r>
              <a:rPr lang="en-US" dirty="0" err="1"/>
              <a:t>aprender</a:t>
            </a:r>
            <a:r>
              <a:rPr lang="en-US" dirty="0"/>
              <a:t> a </a:t>
            </a:r>
            <a:r>
              <a:rPr lang="en-US" dirty="0" err="1"/>
              <a:t>través</a:t>
            </a:r>
            <a:r>
              <a:rPr lang="en-US" dirty="0"/>
              <a:t> de la </a:t>
            </a:r>
            <a:r>
              <a:rPr lang="en-US" dirty="0" err="1"/>
              <a:t>acción</a:t>
            </a:r>
            <a:r>
              <a:rPr lang="en-US" dirty="0"/>
              <a:t>. Y </a:t>
            </a:r>
            <a:r>
              <a:rPr lang="en-US" dirty="0" err="1"/>
              <a:t>los</a:t>
            </a:r>
            <a:r>
              <a:rPr lang="en-US" dirty="0"/>
              <a:t> </a:t>
            </a:r>
            <a:r>
              <a:rPr lang="en-US" dirty="0" err="1"/>
              <a:t>datos</a:t>
            </a:r>
            <a:r>
              <a:rPr lang="en-US" dirty="0"/>
              <a:t> </a:t>
            </a:r>
            <a:r>
              <a:rPr lang="en-US" dirty="0" err="1"/>
              <a:t>nos</a:t>
            </a:r>
            <a:r>
              <a:rPr lang="en-US" dirty="0"/>
              <a:t> </a:t>
            </a:r>
            <a:r>
              <a:rPr lang="en-US" dirty="0" err="1"/>
              <a:t>proporcionan</a:t>
            </a:r>
            <a:r>
              <a:rPr lang="en-US" dirty="0"/>
              <a:t> las </a:t>
            </a:r>
            <a:r>
              <a:rPr lang="en-US" dirty="0" err="1"/>
              <a:t>herramientas</a:t>
            </a:r>
            <a:r>
              <a:rPr lang="en-US" dirty="0"/>
              <a:t> para </a:t>
            </a:r>
            <a:r>
              <a:rPr lang="en-US" dirty="0" err="1"/>
              <a:t>aprender</a:t>
            </a:r>
            <a:r>
              <a:rPr lang="en-US" dirty="0"/>
              <a:t>, </a:t>
            </a:r>
            <a:r>
              <a:rPr lang="en-US" dirty="0" err="1"/>
              <a:t>adaptarnos</a:t>
            </a:r>
            <a:r>
              <a:rPr lang="en-US" dirty="0"/>
              <a:t> y </a:t>
            </a:r>
            <a:r>
              <a:rPr lang="en-US" dirty="0" err="1"/>
              <a:t>mejorar</a:t>
            </a:r>
            <a:r>
              <a:rPr lang="en-US" dirty="0"/>
              <a:t>. Al </a:t>
            </a:r>
            <a:r>
              <a:rPr lang="en-US" dirty="0" err="1"/>
              <a:t>incorporar</a:t>
            </a:r>
            <a:r>
              <a:rPr lang="en-US" dirty="0"/>
              <a:t> </a:t>
            </a:r>
            <a:r>
              <a:rPr lang="en-US" dirty="0" err="1"/>
              <a:t>estas</a:t>
            </a:r>
            <a:r>
              <a:rPr lang="en-US" dirty="0"/>
              <a:t> </a:t>
            </a:r>
            <a:r>
              <a:rPr lang="en-US" dirty="0" err="1"/>
              <a:t>estrategias</a:t>
            </a:r>
            <a:r>
              <a:rPr lang="en-US" dirty="0"/>
              <a:t> </a:t>
            </a:r>
            <a:r>
              <a:rPr lang="en-US" dirty="0" err="1"/>
              <a:t>en</a:t>
            </a:r>
            <a:r>
              <a:rPr lang="en-US" dirty="0"/>
              <a:t> </a:t>
            </a:r>
            <a:r>
              <a:rPr lang="en-US" dirty="0" err="1"/>
              <a:t>su</a:t>
            </a:r>
            <a:r>
              <a:rPr lang="en-US" dirty="0"/>
              <a:t> </a:t>
            </a:r>
            <a:r>
              <a:rPr lang="en-US" dirty="0" err="1"/>
              <a:t>enseñanza</a:t>
            </a:r>
            <a:r>
              <a:rPr lang="en-US" dirty="0"/>
              <a:t>, </a:t>
            </a:r>
            <a:r>
              <a:rPr lang="en-US" dirty="0" err="1"/>
              <a:t>está</a:t>
            </a:r>
            <a:r>
              <a:rPr lang="en-US" dirty="0"/>
              <a:t> </a:t>
            </a:r>
            <a:r>
              <a:rPr lang="en-US" dirty="0" err="1"/>
              <a:t>ayudando</a:t>
            </a:r>
            <a:r>
              <a:rPr lang="en-US" dirty="0"/>
              <a:t> a </a:t>
            </a:r>
            <a:r>
              <a:rPr lang="en-US" dirty="0" err="1"/>
              <a:t>los</a:t>
            </a:r>
            <a:r>
              <a:rPr lang="en-US" dirty="0"/>
              <a:t> </a:t>
            </a:r>
            <a:r>
              <a:rPr lang="en-US" dirty="0" err="1"/>
              <a:t>estudiantes</a:t>
            </a:r>
            <a:r>
              <a:rPr lang="en-US" dirty="0"/>
              <a:t> a </a:t>
            </a:r>
            <a:r>
              <a:rPr lang="en-US" dirty="0" err="1"/>
              <a:t>convertirse</a:t>
            </a:r>
            <a:r>
              <a:rPr lang="en-US" dirty="0"/>
              <a:t> no solo </a:t>
            </a:r>
            <a:r>
              <a:rPr lang="en-US" dirty="0" err="1"/>
              <a:t>en</a:t>
            </a:r>
            <a:r>
              <a:rPr lang="en-US" dirty="0"/>
              <a:t> </a:t>
            </a:r>
            <a:r>
              <a:rPr lang="en-US" dirty="0" err="1"/>
              <a:t>profesionales</a:t>
            </a:r>
            <a:r>
              <a:rPr lang="en-US" dirty="0"/>
              <a:t> </a:t>
            </a:r>
            <a:r>
              <a:rPr lang="en-US" dirty="0" err="1"/>
              <a:t>cualificados</a:t>
            </a:r>
            <a:r>
              <a:rPr lang="en-US" dirty="0"/>
              <a:t>, </a:t>
            </a:r>
            <a:r>
              <a:rPr lang="en-US" dirty="0" err="1"/>
              <a:t>sino</a:t>
            </a:r>
            <a:r>
              <a:rPr lang="en-US" dirty="0"/>
              <a:t> también </a:t>
            </a:r>
            <a:r>
              <a:rPr lang="en-US" dirty="0" err="1"/>
              <a:t>en</a:t>
            </a:r>
            <a:r>
              <a:rPr lang="en-US" dirty="0"/>
              <a:t> </a:t>
            </a:r>
            <a:r>
              <a:rPr lang="en-US" dirty="0" err="1"/>
              <a:t>líderes</a:t>
            </a:r>
            <a:r>
              <a:rPr lang="en-US" dirty="0"/>
              <a:t> </a:t>
            </a:r>
            <a:r>
              <a:rPr lang="en-US" dirty="0" err="1"/>
              <a:t>creativos</a:t>
            </a:r>
            <a:r>
              <a:rPr lang="en-US" dirty="0"/>
              <a:t> y </a:t>
            </a:r>
            <a:r>
              <a:rPr lang="en-US" dirty="0" err="1"/>
              <a:t>seguros</a:t>
            </a:r>
            <a:r>
              <a:rPr lang="en-US" dirty="0"/>
              <a:t> de </a:t>
            </a:r>
            <a:r>
              <a:rPr lang="en-US" dirty="0" err="1"/>
              <a:t>sí</a:t>
            </a:r>
            <a:r>
              <a:rPr lang="en-US" dirty="0"/>
              <a:t> </a:t>
            </a:r>
            <a:r>
              <a:rPr lang="en-US" dirty="0" err="1"/>
              <a:t>mismos</a:t>
            </a:r>
            <a:r>
              <a:rPr lang="en-US" dirty="0"/>
              <a:t> para </a:t>
            </a:r>
            <a:r>
              <a:rPr lang="en-US" dirty="0" err="1"/>
              <a:t>una</a:t>
            </a:r>
            <a:r>
              <a:rPr lang="en-US" dirty="0"/>
              <a:t> </a:t>
            </a:r>
            <a:r>
              <a:rPr lang="en-US" dirty="0" err="1"/>
              <a:t>industria</a:t>
            </a:r>
            <a:r>
              <a:rPr lang="en-US" dirty="0"/>
              <a:t> de las </a:t>
            </a:r>
            <a:r>
              <a:rPr lang="en-US" dirty="0" err="1"/>
              <a:t>artes</a:t>
            </a:r>
            <a:r>
              <a:rPr lang="en-US" dirty="0"/>
              <a:t> </a:t>
            </a:r>
            <a:r>
              <a:rPr lang="en-US" dirty="0" err="1"/>
              <a:t>escénicas</a:t>
            </a:r>
            <a:r>
              <a:rPr lang="en-US" dirty="0"/>
              <a:t> </a:t>
            </a:r>
            <a:r>
              <a:rPr lang="en-US" dirty="0" err="1"/>
              <a:t>más</a:t>
            </a:r>
            <a:r>
              <a:rPr lang="en-US" dirty="0"/>
              <a:t> </a:t>
            </a:r>
            <a:r>
              <a:rPr lang="en-US" dirty="0" err="1"/>
              <a:t>sostenible</a:t>
            </a:r>
            <a:r>
              <a:rPr lang="en-US" dirty="0"/>
              <a:t>.</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37</a:t>
            </a:fld>
            <a:endParaRPr lang="el-GR"/>
          </a:p>
        </p:txBody>
      </p:sp>
    </p:spTree>
    <p:extLst>
      <p:ext uri="{BB962C8B-B14F-4D97-AF65-F5344CB8AC3E}">
        <p14:creationId xmlns:p14="http://schemas.microsoft.com/office/powerpoint/2010/main" val="3323118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38</a:t>
            </a:fld>
            <a:endParaRPr lang="el-GR"/>
          </a:p>
        </p:txBody>
      </p:sp>
    </p:spTree>
    <p:extLst>
      <p:ext uri="{BB962C8B-B14F-4D97-AF65-F5344CB8AC3E}">
        <p14:creationId xmlns:p14="http://schemas.microsoft.com/office/powerpoint/2010/main" val="275061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719C-B40A-3854-F597-EFB864E0541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557C4-6945-C718-9AA8-9D46CB9F4DA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788AAD6-F7DC-091E-4044-B4A9A62216F5}"/>
              </a:ext>
            </a:extLst>
          </p:cNvPr>
          <p:cNvSpPr>
            <a:spLocks noGrp="1"/>
          </p:cNvSpPr>
          <p:nvPr>
            <p:ph type="body" idx="1"/>
          </p:nvPr>
        </p:nvSpPr>
        <p:spPr/>
        <p:txBody>
          <a:bodyPr/>
          <a:lstStyle/>
          <a:p>
            <a:r>
              <a:rPr lang="en-GB"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Como educadores con visión de futuro, nuestro reto no es solo comprender la sostenibilidad, sino dotar a los alumnos de las herramientas, los hábitos y la confianza necesarios para liderar iniciativas de sostenibilidad sobre el terreno.</a:t>
            </a:r>
            <a:endParaRPr lang="de-AT"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En esta actividad, diseñarás conjuntamente una tarea de aprendizaje transferible que conecte la teoría de la sostenibilidad con la aplicación sobre el terreno y los resultados medibles.</a:t>
            </a:r>
            <a:endParaRPr lang="el-GR" sz="1100" i="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1F04A8-1B0E-6ADE-1AEA-A2A2848AB5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245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noProof="0">
                <a:latin typeface="Calibri" panose="020F0502020204030204" pitchFamily="34" charset="0"/>
                <a:ea typeface="Calibri" panose="020F0502020204030204" pitchFamily="34" charset="0"/>
                <a:cs typeface="Calibri" panose="020F0502020204030204" pitchFamily="34" charset="0"/>
              </a:rPr>
              <a:t>INSPIRE es una iniciativa europea de formación diseñada para apoyar la transformación sostenible y digital de las artes escénicas. Proporciona a profesionales y educadores las herramientas necesarias para desarrollar habilidades orientadas al futuro en materia de sostenibilidad, digitalización, emprendimiento, liderazgo y resiliencia.</a:t>
            </a:r>
          </a:p>
          <a:p>
            <a:endParaRPr lang="en-GB" sz="1100" noProof="0">
              <a:latin typeface="Calibri" panose="020F0502020204030204" pitchFamily="34" charset="0"/>
              <a:ea typeface="Calibri" panose="020F0502020204030204" pitchFamily="34" charset="0"/>
              <a:cs typeface="Calibri" panose="020F0502020204030204" pitchFamily="34" charset="0"/>
            </a:endParaRPr>
          </a:p>
          <a:p>
            <a:r>
              <a:rPr lang="en-GB" sz="1100" noProof="0">
                <a:latin typeface="Calibri" panose="020F0502020204030204" pitchFamily="34" charset="0"/>
                <a:ea typeface="Calibri" panose="020F0502020204030204" pitchFamily="34" charset="0"/>
                <a:cs typeface="Calibri" panose="020F0502020204030204" pitchFamily="34" charset="0"/>
              </a:rPr>
              <a:t>El programa se ajusta a los marcos educativos europeos y se adapta a las necesidades reales del sector, lo que permite a los participantes liderar un cambio significativo en sus organizaciones y prácticas laborales.</a:t>
            </a:r>
          </a:p>
          <a:p>
            <a:endParaRPr lang="en-GB" sz="1100" noProof="0">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Este curso y el manual asociado están diseñados para educadores que trabajan en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 educación superior (ES)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 educación y formación profesional (EFP)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que participan en la preparación de la próxima generación de profesionales de las artes escénicas. Es especialmente relevante para aquellos que forman a alumnos para desempeñar funciones como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directores de producción</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directores</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directores artísticos</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gestores de instalaciones culturales</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técnicos de escena </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y </a:t>
            </a:r>
            <a:r>
              <a:rPr lang="en-US" sz="1100" b="1"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escenógrafos</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entre otros.</a:t>
            </a:r>
            <a:endParaRPr lang="en-GB" sz="1100" noProof="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4</a:t>
            </a:fld>
            <a:endParaRPr lang="el-GR"/>
          </a:p>
        </p:txBody>
      </p:sp>
    </p:spTree>
    <p:extLst>
      <p:ext uri="{BB962C8B-B14F-4D97-AF65-F5344CB8AC3E}">
        <p14:creationId xmlns:p14="http://schemas.microsoft.com/office/powerpoint/2010/main" val="172307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D09B-B8DA-3534-89E1-2CF44AFD50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69437B-1F04-32A0-6921-A6B1CCACAB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0B7817-23FF-AB1E-63B6-17FDADE792B5}"/>
              </a:ext>
            </a:extLst>
          </p:cNvPr>
          <p:cNvSpPr>
            <a:spLocks noGrp="1"/>
          </p:cNvSpPr>
          <p:nvPr>
            <p:ph type="body" idx="1"/>
          </p:nvPr>
        </p:nvSpPr>
        <p:spPr/>
        <p:txBody>
          <a:bodyPr/>
          <a:lstStyle/>
          <a:p>
            <a:r>
              <a:rPr lang="en-US"/>
              <a:t>Para cerrar la sesión, dedique un momento a reflexionar sobre su papel como formador en la facilitación de la transformación ecológica y sostenible. </a:t>
            </a:r>
          </a:p>
          <a:p>
            <a:endParaRPr lang="en-US"/>
          </a:p>
          <a:p>
            <a:pPr marL="171450" indent="-171450">
              <a:buFont typeface="Arial" panose="020B0604020202020204" pitchFamily="34" charset="0"/>
              <a:buChar char="•"/>
            </a:pPr>
            <a:r>
              <a:rPr lang="en-US"/>
              <a:t>¿Qué grado de confianza tiene ahora a la hora de diseñar actividades de sostenibilidad orientadas al campo con resultados medibles? </a:t>
            </a:r>
          </a:p>
          <a:p>
            <a:pPr marL="171450" indent="-171450">
              <a:buFont typeface="Arial" panose="020B0604020202020204" pitchFamily="34" charset="0"/>
              <a:buChar char="•"/>
            </a:pPr>
            <a:r>
              <a:rPr lang="en-US"/>
              <a:t>¿De qué manera podría integrar herramientas como el Libro Verde del Teatro en su enseñanza centrada en el alumno? </a:t>
            </a:r>
          </a:p>
          <a:p>
            <a:pPr marL="171450" indent="-171450">
              <a:buFont typeface="Arial" panose="020B0604020202020204" pitchFamily="34" charset="0"/>
              <a:buChar char="•"/>
            </a:pPr>
            <a:r>
              <a:rPr lang="en-US"/>
              <a:t>¿Puede lograr un equilibrio entre los datos, la colaboración y la reflexión crítica en sus métodos? ¿Cómo va a estructurar y evaluar este aprendizaje de manera eficaz? </a:t>
            </a:r>
          </a:p>
          <a:p>
            <a:endParaRPr lang="en-US"/>
          </a:p>
          <a:p>
            <a:r>
              <a:rPr lang="en-US" b="1"/>
              <a:t>Por último, ¿qué ideas están surgiendo para ampliar las prácticas de sostenibilidad en su plan de estudios o institución, y cómo las pondrá en práctica?</a:t>
            </a:r>
            <a:endParaRPr lang="de-AT" b="1"/>
          </a:p>
        </p:txBody>
      </p:sp>
      <p:sp>
        <p:nvSpPr>
          <p:cNvPr id="4" name="Foliennummernplatzhalter 3">
            <a:extLst>
              <a:ext uri="{FF2B5EF4-FFF2-40B4-BE49-F238E27FC236}">
                <a16:creationId xmlns:a16="http://schemas.microsoft.com/office/drawing/2014/main" id="{A9957802-98C1-965D-42D2-F30E94FBDFFB}"/>
              </a:ext>
            </a:extLst>
          </p:cNvPr>
          <p:cNvSpPr>
            <a:spLocks noGrp="1"/>
          </p:cNvSpPr>
          <p:nvPr>
            <p:ph type="sldNum" sz="quarter" idx="5"/>
          </p:nvPr>
        </p:nvSpPr>
        <p:spPr/>
        <p:txBody>
          <a:bodyPr/>
          <a:lstStyle/>
          <a:p>
            <a:fld id="{D274D5D8-74C3-4A38-835E-EC8AAD529D29}" type="slidenum">
              <a:rPr lang="el-GR" smtClean="0"/>
              <a:t>40</a:t>
            </a:fld>
            <a:endParaRPr lang="el-GR"/>
          </a:p>
        </p:txBody>
      </p:sp>
    </p:spTree>
    <p:extLst>
      <p:ext uri="{BB962C8B-B14F-4D97-AF65-F5344CB8AC3E}">
        <p14:creationId xmlns:p14="http://schemas.microsoft.com/office/powerpoint/2010/main" val="3433763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FD79-6811-7969-E832-6157EA87BC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EF7FF83-1C28-5C4B-0742-E7355CCD24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6243832-190A-9A3C-95BC-A2F2C37758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Bienvenido a </a:t>
            </a:r>
            <a:r>
              <a:rPr lang="en-US" sz="1100" b="1">
                <a:latin typeface="Calibri" panose="020F0502020204030204" pitchFamily="34" charset="0"/>
                <a:ea typeface="Calibri" panose="020F0502020204030204" pitchFamily="34" charset="0"/>
                <a:cs typeface="Calibri" panose="020F0502020204030204" pitchFamily="34" charset="0"/>
              </a:rPr>
              <a:t>la lección 3: </a:t>
            </a:r>
            <a:r>
              <a:rPr lang="en-GB" sz="1100" b="1">
                <a:effectLst/>
                <a:latin typeface="Calibri" panose="020F0502020204030204" pitchFamily="34" charset="0"/>
                <a:ea typeface="Arial" panose="020B0604020202020204" pitchFamily="34" charset="0"/>
              </a:rPr>
              <a:t>Aprovechamiento de las herramientas digitales en las artes escénicas, </a:t>
            </a:r>
            <a:r>
              <a:rPr lang="en-US" sz="1100"/>
              <a:t>parte del módulo 3 del </a:t>
            </a:r>
            <a:r>
              <a:rPr lang="en-US" sz="1100" err="1"/>
              <a:t>programa</a:t>
            </a:r>
            <a:r>
              <a:rPr lang="en-US" sz="1100"/>
              <a:t> de formación INSPIRE: </a:t>
            </a:r>
            <a:r>
              <a:rPr lang="en-US" sz="1100" i="1" err="1"/>
              <a:t>Digitalización </a:t>
            </a:r>
            <a:r>
              <a:rPr lang="en-US" sz="1100" i="1"/>
              <a:t>del sector de las artes escénicas</a:t>
            </a:r>
            <a:r>
              <a:rPr lang="en-US" sz="11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Esta sesión le ayudará a navegar por la transformación digital en las artes escénicas. Explorará cómo crear entornos digitales seguros, inclusivos y sostenibles, no solo con herramientas, sino también a través de hábitos, flujos de trabajo y comunicación.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4A11DDC-730E-862C-B503-33206CDF5946}"/>
              </a:ext>
            </a:extLst>
          </p:cNvPr>
          <p:cNvSpPr>
            <a:spLocks noGrp="1"/>
          </p:cNvSpPr>
          <p:nvPr>
            <p:ph type="sldNum" sz="quarter" idx="5"/>
          </p:nvPr>
        </p:nvSpPr>
        <p:spPr/>
        <p:txBody>
          <a:bodyPr/>
          <a:lstStyle/>
          <a:p>
            <a:fld id="{D274D5D8-74C3-4A38-835E-EC8AAD529D29}" type="slidenum">
              <a:rPr lang="el-GR" smtClean="0"/>
              <a:t>41</a:t>
            </a:fld>
            <a:endParaRPr lang="el-GR"/>
          </a:p>
        </p:txBody>
      </p:sp>
    </p:spTree>
    <p:extLst>
      <p:ext uri="{BB962C8B-B14F-4D97-AF65-F5344CB8AC3E}">
        <p14:creationId xmlns:p14="http://schemas.microsoft.com/office/powerpoint/2010/main" val="1766663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Los pilares fundamentales de la lección 3 son: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Crear una cultura digital segura e inclusiva</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Planificación para la sostenibilidad digital y la práctica a largo plazo</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Liderar la transformación digital en la práctica</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42</a:t>
            </a:fld>
            <a:endParaRPr lang="el-GR"/>
          </a:p>
        </p:txBody>
      </p:sp>
    </p:spTree>
    <p:extLst>
      <p:ext uri="{BB962C8B-B14F-4D97-AF65-F5344CB8AC3E}">
        <p14:creationId xmlns:p14="http://schemas.microsoft.com/office/powerpoint/2010/main" val="403153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err="1">
                <a:latin typeface="Calibri" panose="020F0502020204030204" pitchFamily="34" charset="0"/>
                <a:ea typeface="Calibri" panose="020F0502020204030204" pitchFamily="34" charset="0"/>
                <a:cs typeface="Calibri" panose="020F0502020204030204" pitchFamily="34" charset="0"/>
              </a:rPr>
              <a:t>La digitalización </a:t>
            </a:r>
            <a:r>
              <a:rPr lang="en-US" sz="1100">
                <a:latin typeface="Calibri" panose="020F0502020204030204" pitchFamily="34" charset="0"/>
                <a:ea typeface="Calibri" panose="020F0502020204030204" pitchFamily="34" charset="0"/>
                <a:cs typeface="Calibri" panose="020F0502020204030204" pitchFamily="34" charset="0"/>
              </a:rPr>
              <a:t>suele entenderse erróneamente como un proceso puramente técnico. Sin embargo, en las artes escénicas, determina la forma en que las personas colaboran, se comunican y crean. Como formadores, no solo enseñáis herramientas. Guiáis a los profesionales para que incorporen valores como la seguridad, la accesibilidad, el uso ético y la resiliencia en su trabajo digital.</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43</a:t>
            </a:fld>
            <a:endParaRPr lang="el-GR"/>
          </a:p>
        </p:txBody>
      </p:sp>
    </p:spTree>
    <p:extLst>
      <p:ext uri="{BB962C8B-B14F-4D97-AF65-F5344CB8AC3E}">
        <p14:creationId xmlns:p14="http://schemas.microsoft.com/office/powerpoint/2010/main" val="3045078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a:t>Esta actividad nos conecta con el mundo real. Cada escenario destaca problemas comunes en el ámbito de las artes escénicas. Riesgos que podemos prevenir mediante mejores hábitos.</a:t>
            </a:r>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44</a:t>
            </a:fld>
            <a:endParaRPr lang="el-GR"/>
          </a:p>
        </p:txBody>
      </p:sp>
    </p:spTree>
    <p:extLst>
      <p:ext uri="{BB962C8B-B14F-4D97-AF65-F5344CB8AC3E}">
        <p14:creationId xmlns:p14="http://schemas.microsoft.com/office/powerpoint/2010/main" val="3334828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9AD3-9691-A322-23F8-B6B5F405FFC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01B307-BEF2-23DD-158E-2CD0438D28E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62D7CD8-2F80-C25B-E6EE-61A5140F3A9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En el ámbito de las artes escénicas, los profesionales suelen trabajar en múltiples plataformas y compartir datos confidenciales.</a:t>
            </a:r>
          </a:p>
          <a:p>
            <a:r>
              <a:rPr lang="en-US" sz="1100">
                <a:latin typeface="Calibri" panose="020F0502020204030204" pitchFamily="34" charset="0"/>
                <a:ea typeface="Calibri" panose="020F0502020204030204" pitchFamily="34" charset="0"/>
                <a:cs typeface="Calibri" panose="020F0502020204030204" pitchFamily="34" charset="0"/>
              </a:rPr>
              <a:t>La seguridad digital no es tarea de un solo experto ni es solo una cuestión técnica. Es una </a:t>
            </a:r>
            <a:r>
              <a:rPr lang="en-US" sz="1100" b="1">
                <a:latin typeface="Calibri" panose="020F0502020204030204" pitchFamily="34" charset="0"/>
                <a:ea typeface="Calibri" panose="020F0502020204030204" pitchFamily="34" charset="0"/>
                <a:cs typeface="Calibri" panose="020F0502020204030204" pitchFamily="34" charset="0"/>
              </a:rPr>
              <a:t>responsabilidad compartida </a:t>
            </a:r>
            <a:r>
              <a:rPr lang="en-US" sz="1100">
                <a:latin typeface="Calibri" panose="020F0502020204030204" pitchFamily="34" charset="0"/>
                <a:ea typeface="Calibri" panose="020F0502020204030204" pitchFamily="34" charset="0"/>
                <a:cs typeface="Calibri" panose="020F0502020204030204" pitchFamily="34" charset="0"/>
              </a:rPr>
              <a:t>entre todos los roles y </a:t>
            </a:r>
            <a:r>
              <a:rPr lang="en-US" sz="1100"/>
              <a:t>consiste en proteger a las personas y los flujos de trabajo de todo el equipo</a:t>
            </a:r>
            <a:r>
              <a:rPr lang="en-US" sz="1100">
                <a:latin typeface="Calibri" panose="020F0502020204030204" pitchFamily="34" charset="0"/>
                <a:ea typeface="Calibri" panose="020F0502020204030204" pitchFamily="34" charset="0"/>
                <a:cs typeface="Calibri" panose="020F0502020204030204" pitchFamily="34" charset="0"/>
              </a:rPr>
              <a:t>. Esto incluye contraseñas seguras, intercambio seguro de archivos y protección del bienestar en los espacios digitales.</a:t>
            </a:r>
          </a:p>
          <a:p>
            <a:r>
              <a:rPr lang="en-US" sz="1100">
                <a:latin typeface="Calibri" panose="020F0502020204030204" pitchFamily="34" charset="0"/>
                <a:ea typeface="Calibri" panose="020F0502020204030204" pitchFamily="34" charset="0"/>
                <a:cs typeface="Calibri" panose="020F0502020204030204" pitchFamily="34" charset="0"/>
              </a:rPr>
              <a:t>Ya sea que los profesionales gestionen contratos, ensayos o archivos técnicos, cada función contribuye a configurar el bienestar digital </a:t>
            </a:r>
            <a:r>
              <a:rPr lang="en-US" sz="1100" err="1">
                <a:latin typeface="Calibri" panose="020F0502020204030204" pitchFamily="34" charset="0"/>
                <a:ea typeface="Calibri" panose="020F0502020204030204" pitchFamily="34" charset="0"/>
                <a:cs typeface="Calibri" panose="020F0502020204030204" pitchFamily="34" charset="0"/>
              </a:rPr>
              <a:t>de la organización</a:t>
            </a:r>
            <a:r>
              <a:rPr lang="en-US" sz="1100">
                <a:latin typeface="Calibri" panose="020F0502020204030204" pitchFamily="34" charset="0"/>
                <a:ea typeface="Calibri" panose="020F0502020204030204" pitchFamily="34" charset="0"/>
                <a:cs typeface="Calibri" panose="020F0502020204030204" pitchFamily="34" charset="0"/>
              </a:rPr>
              <a:t>.</a:t>
            </a:r>
          </a:p>
        </p:txBody>
      </p:sp>
      <p:sp>
        <p:nvSpPr>
          <p:cNvPr id="4" name="Θέση αριθμού διαφάνειας 3">
            <a:extLst>
              <a:ext uri="{FF2B5EF4-FFF2-40B4-BE49-F238E27FC236}">
                <a16:creationId xmlns:a16="http://schemas.microsoft.com/office/drawing/2014/main" id="{0B90FB69-5095-36A7-B127-093BFDA69DE9}"/>
              </a:ext>
            </a:extLst>
          </p:cNvPr>
          <p:cNvSpPr>
            <a:spLocks noGrp="1"/>
          </p:cNvSpPr>
          <p:nvPr>
            <p:ph type="sldNum" sz="quarter" idx="5"/>
          </p:nvPr>
        </p:nvSpPr>
        <p:spPr/>
        <p:txBody>
          <a:bodyPr/>
          <a:lstStyle/>
          <a:p>
            <a:fld id="{D274D5D8-74C3-4A38-835E-EC8AAD529D29}" type="slidenum">
              <a:rPr lang="el-GR" smtClean="0"/>
              <a:t>45</a:t>
            </a:fld>
            <a:endParaRPr lang="el-GR"/>
          </a:p>
        </p:txBody>
      </p:sp>
    </p:spTree>
    <p:extLst>
      <p:ext uri="{BB962C8B-B14F-4D97-AF65-F5344CB8AC3E}">
        <p14:creationId xmlns:p14="http://schemas.microsoft.com/office/powerpoint/2010/main" val="523748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B59C-EED7-6D7B-1A81-E1D17CFBB4A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70FC4FE-E476-7D3D-A8F2-87A35B3B6C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4857A93-C720-D299-52BE-0B97345B98F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Una vez identificados los riesgos digitales comunes, es fundamental destacar las áreas prácticas en las que se pueden reforzar hábitos sostenibles e inclusivos. Estas áreas no son meras obligaciones impuestas por las políticas, sino herramientas que fomentan la creatividad, la colaboración y el compromiso digital ético. Cuando se incorporan a la formación, contribuyen a crear una cultura digital más saludable en los distintos entornos de las artes escénicas. Los facilitadores pueden incorporar estos elementos mediante ejemplos, preguntas para la reflexión y modelos de </a:t>
            </a:r>
            <a:r>
              <a:rPr lang="en-US" sz="1100" err="1">
                <a:latin typeface="Calibri" panose="020F0502020204030204" pitchFamily="34" charset="0"/>
                <a:ea typeface="Calibri" panose="020F0502020204030204" pitchFamily="34" charset="0"/>
                <a:cs typeface="Calibri" panose="020F0502020204030204" pitchFamily="34" charset="0"/>
              </a:rPr>
              <a:t>comportamientos</a:t>
            </a:r>
            <a:r>
              <a:rPr lang="en-US" sz="1100">
                <a:latin typeface="Calibri" panose="020F0502020204030204" pitchFamily="34" charset="0"/>
                <a:ea typeface="Calibri" panose="020F0502020204030204" pitchFamily="34" charset="0"/>
                <a:cs typeface="Calibri" panose="020F0502020204030204" pitchFamily="34" charset="0"/>
              </a:rPr>
              <a:t> eficaces. Pequeños cambios intencionados pueden contribuir a crear flujos de trabajo digitales más seguros, respetuosos y resilientes en todos los contextos profesionales.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F9801C-A1CA-A69B-F3B9-B2839F17F04B}"/>
              </a:ext>
            </a:extLst>
          </p:cNvPr>
          <p:cNvSpPr>
            <a:spLocks noGrp="1"/>
          </p:cNvSpPr>
          <p:nvPr>
            <p:ph type="sldNum" sz="quarter" idx="5"/>
          </p:nvPr>
        </p:nvSpPr>
        <p:spPr/>
        <p:txBody>
          <a:bodyPr/>
          <a:lstStyle/>
          <a:p>
            <a:fld id="{D274D5D8-74C3-4A38-835E-EC8AAD529D29}" type="slidenum">
              <a:rPr lang="el-GR" smtClean="0"/>
              <a:t>46</a:t>
            </a:fld>
            <a:endParaRPr lang="el-GR"/>
          </a:p>
        </p:txBody>
      </p:sp>
    </p:spTree>
    <p:extLst>
      <p:ext uri="{BB962C8B-B14F-4D97-AF65-F5344CB8AC3E}">
        <p14:creationId xmlns:p14="http://schemas.microsoft.com/office/powerpoint/2010/main" val="3430271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CB00-A827-0FEA-D978-87B19EB1E6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0EDD0D8-4207-12C8-4278-374AF7A883E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7CB5FA-1D1D-CBA8-3467-B7E20AD7585C}"/>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Los riesgos digitales no solo afectan a la información. También repercuten en la salud física y mental. Como formadores, ayudamos a los profesionales </a:t>
            </a:r>
            <a:r>
              <a:rPr lang="en-US" sz="1100" err="1">
                <a:latin typeface="Calibri" panose="020F0502020204030204" pitchFamily="34" charset="0"/>
                <a:ea typeface="Calibri" panose="020F0502020204030204" pitchFamily="34" charset="0"/>
                <a:cs typeface="Calibri" panose="020F0502020204030204" pitchFamily="34" charset="0"/>
              </a:rPr>
              <a:t>a reconocer </a:t>
            </a:r>
            <a:r>
              <a:rPr lang="en-US" sz="1100">
                <a:latin typeface="Calibri" panose="020F0502020204030204" pitchFamily="34" charset="0"/>
                <a:ea typeface="Calibri" panose="020F0502020204030204" pitchFamily="34" charset="0"/>
                <a:cs typeface="Calibri" panose="020F0502020204030204" pitchFamily="34" charset="0"/>
              </a:rPr>
              <a:t>estos riesgos y a desarrollar mejores hábitos digitales.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FF5E6C6-8190-9E1F-9005-C12D259E8F0F}"/>
              </a:ext>
            </a:extLst>
          </p:cNvPr>
          <p:cNvSpPr>
            <a:spLocks noGrp="1"/>
          </p:cNvSpPr>
          <p:nvPr>
            <p:ph type="sldNum" sz="quarter" idx="5"/>
          </p:nvPr>
        </p:nvSpPr>
        <p:spPr/>
        <p:txBody>
          <a:bodyPr/>
          <a:lstStyle/>
          <a:p>
            <a:fld id="{D274D5D8-74C3-4A38-835E-EC8AAD529D29}" type="slidenum">
              <a:rPr lang="el-GR" smtClean="0"/>
              <a:t>47</a:t>
            </a:fld>
            <a:endParaRPr lang="el-GR"/>
          </a:p>
        </p:txBody>
      </p:sp>
    </p:spTree>
    <p:extLst>
      <p:ext uri="{BB962C8B-B14F-4D97-AF65-F5344CB8AC3E}">
        <p14:creationId xmlns:p14="http://schemas.microsoft.com/office/powerpoint/2010/main" val="145548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DD392-31ED-D5D8-664C-985992D7E9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55CE39-4B63-5373-4C24-F986B755237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AC237A-C2F3-60F6-6AA3-43A32BCF318C}"/>
              </a:ext>
            </a:extLst>
          </p:cNvPr>
          <p:cNvSpPr>
            <a:spLocks noGrp="1"/>
          </p:cNvSpPr>
          <p:nvPr>
            <p:ph type="body" idx="1"/>
          </p:nvPr>
        </p:nvSpPr>
        <p:spPr/>
        <p:txBody>
          <a:bodyPr/>
          <a:lstStyle/>
          <a:p>
            <a:r>
              <a:rPr lang="en-US" sz="1100"/>
              <a:t>Los profesionales no solo utilizan herramientas. Se involucran con sistemas que dan forma al bienestar, la autonomía y la colaboración. Como formadores, consideren cómo se reflejan estos derechos en las herramientas, expectativas y normas que ayudan a incorporar.</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6C89743-512F-DF8B-C8E8-B41E6E2CFF5B}"/>
              </a:ext>
            </a:extLst>
          </p:cNvPr>
          <p:cNvSpPr>
            <a:spLocks noGrp="1"/>
          </p:cNvSpPr>
          <p:nvPr>
            <p:ph type="sldNum" sz="quarter" idx="5"/>
          </p:nvPr>
        </p:nvSpPr>
        <p:spPr/>
        <p:txBody>
          <a:bodyPr/>
          <a:lstStyle/>
          <a:p>
            <a:fld id="{D274D5D8-74C3-4A38-835E-EC8AAD529D29}" type="slidenum">
              <a:rPr lang="el-GR" smtClean="0"/>
              <a:t>48</a:t>
            </a:fld>
            <a:endParaRPr lang="el-GR"/>
          </a:p>
        </p:txBody>
      </p:sp>
    </p:spTree>
    <p:extLst>
      <p:ext uri="{BB962C8B-B14F-4D97-AF65-F5344CB8AC3E}">
        <p14:creationId xmlns:p14="http://schemas.microsoft.com/office/powerpoint/2010/main" val="912740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0662-47E0-D9D5-D8C9-BE9E41754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D88E5E-1C02-8826-2F5D-C93E1778ED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201C47-77DD-D42D-EEC9-869D195D0E03}"/>
              </a:ext>
            </a:extLst>
          </p:cNvPr>
          <p:cNvSpPr>
            <a:spLocks noGrp="1"/>
          </p:cNvSpPr>
          <p:nvPr>
            <p:ph type="body" idx="1"/>
          </p:nvPr>
        </p:nvSpPr>
        <p:spPr/>
        <p:txBody>
          <a:bodyPr/>
          <a:lstStyle/>
          <a:p>
            <a:r>
              <a:rPr lang="en-US" sz="1100"/>
              <a:t>Una comunicación clara y respetuosa favorece la inclusión al eliminar barreras y hacer que todos se sientan seguros y visibles. Como formadores, pueden dar ejemplo de estas prácticas en sus propios mensajes, fomentar la reflexión entre los alumnos y ayudarles a adaptar los formatos para que sean accesibles. Incluso pequeños gestos, como evitar las siglas o respetar los límites de tiempo, marcan la diferencia en la confianza y la equidad digitales.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56DE52C-CC57-9BCA-4B97-FB4AC542CBB1}"/>
              </a:ext>
            </a:extLst>
          </p:cNvPr>
          <p:cNvSpPr>
            <a:spLocks noGrp="1"/>
          </p:cNvSpPr>
          <p:nvPr>
            <p:ph type="sldNum" sz="quarter" idx="5"/>
          </p:nvPr>
        </p:nvSpPr>
        <p:spPr/>
        <p:txBody>
          <a:bodyPr/>
          <a:lstStyle/>
          <a:p>
            <a:fld id="{D274D5D8-74C3-4A38-835E-EC8AAD529D29}" type="slidenum">
              <a:rPr lang="el-GR" smtClean="0"/>
              <a:t>49</a:t>
            </a:fld>
            <a:endParaRPr lang="el-GR"/>
          </a:p>
        </p:txBody>
      </p:sp>
    </p:spTree>
    <p:extLst>
      <p:ext uri="{BB962C8B-B14F-4D97-AF65-F5344CB8AC3E}">
        <p14:creationId xmlns:p14="http://schemas.microsoft.com/office/powerpoint/2010/main" val="18637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DB10-6661-B902-9160-53DF0B4899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5B9E58-2D4B-3BCC-BE75-AB66E02C0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8AA451-C21F-2C7C-C1CF-65F6AE6B8048}"/>
              </a:ext>
            </a:extLst>
          </p:cNvPr>
          <p:cNvSpPr>
            <a:spLocks noGrp="1"/>
          </p:cNvSpPr>
          <p:nvPr>
            <p:ph type="body" idx="1"/>
          </p:nvPr>
        </p:nvSpPr>
        <p:spPr/>
        <p:txBody>
          <a:bodyPr/>
          <a:lstStyle/>
          <a:p>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Formar</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profesionales</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con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mentalidad</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sostenible</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competencias</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digitales</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espíritu</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emprendedor</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resiliencia</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proyecto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INSPIRE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apoya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desarrollo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las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competencias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clave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necesitan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hoy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día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sector de las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artes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escénicas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Entre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ellas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incluyen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conciencia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medioambiental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alfabetización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digital,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visión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para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negocios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adaptabilidad</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habilidades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reflejan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demandas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cambiantes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del sector.</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Formación</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flexible y modular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basada</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las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necesidades</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del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mundo</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real: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programa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estructura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torno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un plan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estudios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modular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permite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alumnos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centrarse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áreas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específicas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relevantes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para sus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funciones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Combina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conocimientos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teóricos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con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aplicación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práctica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garantiza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relevancia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para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retos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actuales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del sector.</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Capacita</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participantes</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para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liderar</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un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cambio</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1"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significativo</a:t>
            </a:r>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alinearse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con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marcos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competencias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europeos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centrarse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aprendizaje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aplicado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INSPIRE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prepara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profesionales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educadores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para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implementar</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prácticas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sostenibles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adoptar</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herramientas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digitales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fomentar</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innovación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sus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entornos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trabajo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4" name="Foliennummernplatzhalter 3">
            <a:extLst>
              <a:ext uri="{FF2B5EF4-FFF2-40B4-BE49-F238E27FC236}">
                <a16:creationId xmlns:a16="http://schemas.microsoft.com/office/drawing/2014/main" id="{52FB3102-9F90-0D30-3333-9A1052F7A1DB}"/>
              </a:ext>
            </a:extLst>
          </p:cNvPr>
          <p:cNvSpPr>
            <a:spLocks noGrp="1"/>
          </p:cNvSpPr>
          <p:nvPr>
            <p:ph type="sldNum" sz="quarter" idx="5"/>
          </p:nvPr>
        </p:nvSpPr>
        <p:spPr/>
        <p:txBody>
          <a:bodyPr/>
          <a:lstStyle/>
          <a:p>
            <a:fld id="{D274D5D8-74C3-4A38-835E-EC8AAD529D29}" type="slidenum">
              <a:rPr lang="el-GR" smtClean="0"/>
              <a:t>5</a:t>
            </a:fld>
            <a:endParaRPr lang="el-GR"/>
          </a:p>
        </p:txBody>
      </p:sp>
    </p:spTree>
    <p:extLst>
      <p:ext uri="{BB962C8B-B14F-4D97-AF65-F5344CB8AC3E}">
        <p14:creationId xmlns:p14="http://schemas.microsoft.com/office/powerpoint/2010/main" val="169647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B7E2-377B-828C-5F1F-59DA32158C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28EDCA1-7CE7-4CDD-C1FA-9D56AF9BC6F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68CFA72-A4F4-4F49-4FDD-03A1AD1DC6B2}"/>
              </a:ext>
            </a:extLst>
          </p:cNvPr>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Esta actividad muestra cómo los errores comunes pueden convertirse en hábitos digitales respetuosos que favorecen la claridad y la inclusión.</a:t>
            </a:r>
            <a:endParaRPr lang="el-GR">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42EA747-628D-2B99-C7B2-280A2185ADC4}"/>
              </a:ext>
            </a:extLst>
          </p:cNvPr>
          <p:cNvSpPr>
            <a:spLocks noGrp="1"/>
          </p:cNvSpPr>
          <p:nvPr>
            <p:ph type="sldNum" sz="quarter" idx="5"/>
          </p:nvPr>
        </p:nvSpPr>
        <p:spPr/>
        <p:txBody>
          <a:bodyPr/>
          <a:lstStyle/>
          <a:p>
            <a:fld id="{D274D5D8-74C3-4A38-835E-EC8AAD529D29}" type="slidenum">
              <a:rPr lang="el-GR" smtClean="0"/>
              <a:t>50</a:t>
            </a:fld>
            <a:endParaRPr lang="el-GR"/>
          </a:p>
        </p:txBody>
      </p:sp>
    </p:spTree>
    <p:extLst>
      <p:ext uri="{BB962C8B-B14F-4D97-AF65-F5344CB8AC3E}">
        <p14:creationId xmlns:p14="http://schemas.microsoft.com/office/powerpoint/2010/main" val="1658239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C1BB-D5EB-A31A-561F-5862378923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3EF2CE2-6BC8-36CC-5B96-0F4B299A8FE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E9001F6-D4BB-CB66-3012-A55481DD39EC}"/>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sostenibilidad digital se refiere al uso eficiente, ético y duradero de las herramientas y prácticas digitales en entornos profesionales. En las artes escénicas, donde el trabajo a menudo abarca múltiples equipos, zonas horarias y proyectos, los hábitos digitales sostenibles ayudan a reducir el estrés, mejorar la colaboración y proteger los procesos creativos.</a:t>
            </a:r>
          </a:p>
          <a:p>
            <a:r>
              <a:rPr lang="en-US" sz="1100">
                <a:latin typeface="Calibri" panose="020F0502020204030204" pitchFamily="34" charset="0"/>
                <a:ea typeface="Calibri" panose="020F0502020204030204" pitchFamily="34" charset="0"/>
                <a:cs typeface="Calibri" panose="020F0502020204030204" pitchFamily="34" charset="0"/>
              </a:rPr>
              <a:t>Este concepto va más allá del uso del software más reciente: se centra en tomar decisiones meditadas sobre cómo se crea, comparte, almacena y reutiliza la información.</a:t>
            </a:r>
          </a:p>
        </p:txBody>
      </p:sp>
      <p:sp>
        <p:nvSpPr>
          <p:cNvPr id="4" name="Θέση αριθμού διαφάνειας 3">
            <a:extLst>
              <a:ext uri="{FF2B5EF4-FFF2-40B4-BE49-F238E27FC236}">
                <a16:creationId xmlns:a16="http://schemas.microsoft.com/office/drawing/2014/main" id="{C37D336D-ADFC-2570-F091-EB42021547EE}"/>
              </a:ext>
            </a:extLst>
          </p:cNvPr>
          <p:cNvSpPr>
            <a:spLocks noGrp="1"/>
          </p:cNvSpPr>
          <p:nvPr>
            <p:ph type="sldNum" sz="quarter" idx="5"/>
          </p:nvPr>
        </p:nvSpPr>
        <p:spPr/>
        <p:txBody>
          <a:bodyPr/>
          <a:lstStyle/>
          <a:p>
            <a:fld id="{D274D5D8-74C3-4A38-835E-EC8AAD529D29}" type="slidenum">
              <a:rPr lang="el-GR" smtClean="0"/>
              <a:t>51</a:t>
            </a:fld>
            <a:endParaRPr lang="el-GR"/>
          </a:p>
        </p:txBody>
      </p:sp>
    </p:spTree>
    <p:extLst>
      <p:ext uri="{BB962C8B-B14F-4D97-AF65-F5344CB8AC3E}">
        <p14:creationId xmlns:p14="http://schemas.microsoft.com/office/powerpoint/2010/main" val="3180270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C3F7-8380-5761-CB44-0982FD325E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F53123F-7B6A-B7C6-4A82-31CFBFA757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10FEC1F-29A5-3FE6-9019-34089A23FE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El mapeo de información favorece una coordinación más clara y reduce el riesgo de </a:t>
            </a:r>
            <a:r>
              <a:rPr lang="en-US" sz="1100" err="1">
                <a:latin typeface="Calibri" panose="020F0502020204030204" pitchFamily="34" charset="0"/>
                <a:ea typeface="Calibri" panose="020F0502020204030204" pitchFamily="34" charset="0"/>
                <a:cs typeface="Calibri" panose="020F0502020204030204" pitchFamily="34" charset="0"/>
              </a:rPr>
              <a:t>desorganización</a:t>
            </a:r>
            <a:r>
              <a:rPr lang="en-US" sz="1100">
                <a:latin typeface="Calibri" panose="020F0502020204030204" pitchFamily="34" charset="0"/>
                <a:ea typeface="Calibri" panose="020F0502020204030204" pitchFamily="34" charset="0"/>
                <a:cs typeface="Calibri" panose="020F0502020204030204" pitchFamily="34" charset="0"/>
              </a:rPr>
              <a:t>. Ayuda a los equipos a definir qué información se necesita, quién la necesita y en qué fase. Esta claridad beneficia a flujos de trabajo como la programación, la elaboración de presupuestos y la planificación de la producción.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26199053-3FAC-42D8-A4DA-F26A746838CE}"/>
              </a:ext>
            </a:extLst>
          </p:cNvPr>
          <p:cNvSpPr>
            <a:spLocks noGrp="1"/>
          </p:cNvSpPr>
          <p:nvPr>
            <p:ph type="sldNum" sz="quarter" idx="5"/>
          </p:nvPr>
        </p:nvSpPr>
        <p:spPr/>
        <p:txBody>
          <a:bodyPr/>
          <a:lstStyle/>
          <a:p>
            <a:fld id="{D274D5D8-74C3-4A38-835E-EC8AAD529D29}" type="slidenum">
              <a:rPr lang="el-GR" smtClean="0"/>
              <a:t>52</a:t>
            </a:fld>
            <a:endParaRPr lang="el-GR"/>
          </a:p>
        </p:txBody>
      </p:sp>
    </p:spTree>
    <p:extLst>
      <p:ext uri="{BB962C8B-B14F-4D97-AF65-F5344CB8AC3E}">
        <p14:creationId xmlns:p14="http://schemas.microsoft.com/office/powerpoint/2010/main" val="593417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53</a:t>
            </a:fld>
            <a:endParaRPr lang="el-GR"/>
          </a:p>
        </p:txBody>
      </p:sp>
    </p:spTree>
    <p:extLst>
      <p:ext uri="{BB962C8B-B14F-4D97-AF65-F5344CB8AC3E}">
        <p14:creationId xmlns:p14="http://schemas.microsoft.com/office/powerpoint/2010/main" val="2633928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EC37-18ED-88DD-6951-6C55E87540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0C5A094-CD77-A2CA-2558-3425CA22D6E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90EE5DA-2742-4636-F189-20BDB3A87837}"/>
              </a:ext>
            </a:extLst>
          </p:cNvPr>
          <p:cNvSpPr>
            <a:spLocks noGrp="1"/>
          </p:cNvSpPr>
          <p:nvPr>
            <p:ph type="body" idx="1"/>
          </p:nvPr>
        </p:nvSpPr>
        <p:spPr/>
        <p:txBody>
          <a:bodyPr/>
          <a:lstStyle/>
          <a:p>
            <a:r>
              <a:rPr lang="en-US" sz="1100" dirty="0"/>
              <a:t>El </a:t>
            </a:r>
            <a:r>
              <a:rPr lang="en-US" sz="1100" dirty="0" err="1"/>
              <a:t>archivado</a:t>
            </a:r>
            <a:r>
              <a:rPr lang="en-US" sz="1100" dirty="0"/>
              <a:t> es </a:t>
            </a:r>
            <a:r>
              <a:rPr lang="en-US" sz="1100" dirty="0" err="1"/>
              <a:t>una</a:t>
            </a:r>
            <a:r>
              <a:rPr lang="en-US" sz="1100" dirty="0"/>
              <a:t> </a:t>
            </a:r>
            <a:r>
              <a:rPr lang="en-US" sz="1100" dirty="0" err="1"/>
              <a:t>práctica</a:t>
            </a:r>
            <a:r>
              <a:rPr lang="en-US" sz="1100" dirty="0"/>
              <a:t> con </a:t>
            </a:r>
            <a:r>
              <a:rPr lang="en-US" sz="1100" dirty="0" err="1"/>
              <a:t>visión</a:t>
            </a:r>
            <a:r>
              <a:rPr lang="en-US" sz="1100" dirty="0"/>
              <a:t> de </a:t>
            </a:r>
            <a:r>
              <a:rPr lang="en-US" sz="1100" dirty="0" err="1"/>
              <a:t>futuro</a:t>
            </a:r>
            <a:r>
              <a:rPr lang="en-US" sz="1100" dirty="0"/>
              <a:t> </a:t>
            </a:r>
            <a:r>
              <a:rPr lang="en-US" sz="1100" dirty="0" err="1"/>
              <a:t>que</a:t>
            </a:r>
            <a:r>
              <a:rPr lang="en-US" sz="1100" dirty="0"/>
              <a:t> </a:t>
            </a:r>
            <a:r>
              <a:rPr lang="en-US" sz="1100" dirty="0" err="1"/>
              <a:t>ayuda</a:t>
            </a:r>
            <a:r>
              <a:rPr lang="en-US" sz="1100" dirty="0"/>
              <a:t> a </a:t>
            </a:r>
            <a:r>
              <a:rPr lang="en-US" sz="1100" dirty="0" err="1"/>
              <a:t>conservar</a:t>
            </a:r>
            <a:r>
              <a:rPr lang="en-US" sz="1100" dirty="0"/>
              <a:t> </a:t>
            </a:r>
            <a:r>
              <a:rPr lang="en-US" sz="1100" dirty="0" err="1"/>
              <a:t>materiales</a:t>
            </a:r>
            <a:r>
              <a:rPr lang="en-US" sz="1100" dirty="0"/>
              <a:t> </a:t>
            </a:r>
            <a:r>
              <a:rPr lang="en-US" sz="1100" dirty="0" err="1"/>
              <a:t>útiles</a:t>
            </a:r>
            <a:r>
              <a:rPr lang="en-US" sz="1100" dirty="0"/>
              <a:t> para </a:t>
            </a:r>
            <a:r>
              <a:rPr lang="en-US" sz="1100" dirty="0" err="1"/>
              <a:t>su</a:t>
            </a:r>
            <a:r>
              <a:rPr lang="en-US" sz="1100" dirty="0"/>
              <a:t> </a:t>
            </a:r>
            <a:r>
              <a:rPr lang="en-US" sz="1100" dirty="0" err="1"/>
              <a:t>uso</a:t>
            </a:r>
            <a:r>
              <a:rPr lang="en-US" sz="1100" dirty="0"/>
              <a:t> </a:t>
            </a:r>
            <a:r>
              <a:rPr lang="en-US" sz="1100" dirty="0" err="1"/>
              <a:t>futuro</a:t>
            </a:r>
            <a:r>
              <a:rPr lang="en-US" sz="1100" dirty="0"/>
              <a:t>. Los </a:t>
            </a:r>
            <a:r>
              <a:rPr lang="en-US" sz="1100" dirty="0" err="1"/>
              <a:t>nombres</a:t>
            </a:r>
            <a:r>
              <a:rPr lang="en-US" sz="1100" dirty="0"/>
              <a:t> claros de </a:t>
            </a:r>
            <a:r>
              <a:rPr lang="en-US" sz="1100" dirty="0" err="1"/>
              <a:t>los</a:t>
            </a:r>
            <a:r>
              <a:rPr lang="en-US" sz="1100" dirty="0"/>
              <a:t> </a:t>
            </a:r>
            <a:r>
              <a:rPr lang="en-US" sz="1100" dirty="0" err="1"/>
              <a:t>archivos</a:t>
            </a:r>
            <a:r>
              <a:rPr lang="en-US" sz="1100" dirty="0"/>
              <a:t>, las </a:t>
            </a:r>
            <a:r>
              <a:rPr lang="en-US" sz="1100" dirty="0" err="1"/>
              <a:t>carpetas</a:t>
            </a:r>
            <a:r>
              <a:rPr lang="en-US" sz="1100" dirty="0"/>
              <a:t> </a:t>
            </a:r>
            <a:r>
              <a:rPr lang="en-US" sz="1100" dirty="0" err="1"/>
              <a:t>estructuradas</a:t>
            </a:r>
            <a:r>
              <a:rPr lang="en-US" sz="1100" dirty="0"/>
              <a:t> y </a:t>
            </a:r>
            <a:r>
              <a:rPr lang="en-US" sz="1100" dirty="0" err="1"/>
              <a:t>el</a:t>
            </a:r>
            <a:r>
              <a:rPr lang="en-US" sz="1100" dirty="0"/>
              <a:t> </a:t>
            </a:r>
            <a:r>
              <a:rPr lang="en-US" sz="1100" dirty="0" err="1"/>
              <a:t>etiquetado</a:t>
            </a:r>
            <a:r>
              <a:rPr lang="en-US" sz="1100" dirty="0"/>
              <a:t> de </a:t>
            </a:r>
            <a:r>
              <a:rPr lang="en-US" sz="1100" dirty="0" err="1"/>
              <a:t>metadatos</a:t>
            </a:r>
            <a:r>
              <a:rPr lang="en-US" sz="1100" dirty="0"/>
              <a:t> </a:t>
            </a:r>
            <a:r>
              <a:rPr lang="en-US" sz="1100" dirty="0" err="1"/>
              <a:t>facilitan</a:t>
            </a:r>
            <a:r>
              <a:rPr lang="en-US" sz="1100" dirty="0"/>
              <a:t> a </a:t>
            </a:r>
            <a:r>
              <a:rPr lang="en-US" sz="1100" dirty="0" err="1"/>
              <a:t>los</a:t>
            </a:r>
            <a:r>
              <a:rPr lang="en-US" sz="1100" dirty="0"/>
              <a:t> </a:t>
            </a:r>
            <a:r>
              <a:rPr lang="en-US" sz="1100" dirty="0" err="1"/>
              <a:t>equipos</a:t>
            </a:r>
            <a:r>
              <a:rPr lang="en-US" sz="1100" dirty="0"/>
              <a:t> la </a:t>
            </a:r>
            <a:r>
              <a:rPr lang="en-US" sz="1100" dirty="0" err="1"/>
              <a:t>búsqueda</a:t>
            </a:r>
            <a:r>
              <a:rPr lang="en-US" sz="1100" dirty="0"/>
              <a:t> y </a:t>
            </a:r>
            <a:r>
              <a:rPr lang="en-US" sz="1100" dirty="0" err="1"/>
              <a:t>reutilización</a:t>
            </a:r>
            <a:r>
              <a:rPr lang="en-US" sz="1100" dirty="0"/>
              <a:t> de </a:t>
            </a:r>
            <a:r>
              <a:rPr lang="en-US" sz="1100" dirty="0" err="1"/>
              <a:t>contenidos</a:t>
            </a:r>
            <a:r>
              <a:rPr lang="en-US" sz="1100" dirty="0"/>
              <a:t>, </a:t>
            </a:r>
            <a:r>
              <a:rPr lang="en-US" sz="1100" dirty="0" err="1"/>
              <a:t>especialmente</a:t>
            </a:r>
            <a:r>
              <a:rPr lang="en-US" sz="1100" dirty="0"/>
              <a:t> </a:t>
            </a:r>
            <a:r>
              <a:rPr lang="en-US" sz="1100" dirty="0" err="1"/>
              <a:t>en</a:t>
            </a:r>
            <a:r>
              <a:rPr lang="en-US" sz="1100" dirty="0"/>
              <a:t> </a:t>
            </a:r>
            <a:r>
              <a:rPr lang="en-US" sz="1100" dirty="0" err="1"/>
              <a:t>equipos</a:t>
            </a:r>
            <a:r>
              <a:rPr lang="en-US" sz="1100" dirty="0"/>
              <a:t> </a:t>
            </a:r>
            <a:r>
              <a:rPr lang="en-US" sz="1100" dirty="0" err="1"/>
              <a:t>autónomos</a:t>
            </a:r>
            <a:r>
              <a:rPr lang="en-US" sz="1100" dirty="0"/>
              <a:t> o </a:t>
            </a:r>
            <a:r>
              <a:rPr lang="en-US" sz="1100" dirty="0" err="1"/>
              <a:t>rotativos</a:t>
            </a:r>
            <a:r>
              <a:rPr lang="en-US" sz="1100" dirty="0"/>
              <a:t>.</a:t>
            </a: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1E6F49E-4960-EDCA-EB3C-9C75C274B123}"/>
              </a:ext>
            </a:extLst>
          </p:cNvPr>
          <p:cNvSpPr>
            <a:spLocks noGrp="1"/>
          </p:cNvSpPr>
          <p:nvPr>
            <p:ph type="sldNum" sz="quarter" idx="5"/>
          </p:nvPr>
        </p:nvSpPr>
        <p:spPr/>
        <p:txBody>
          <a:bodyPr/>
          <a:lstStyle/>
          <a:p>
            <a:fld id="{D274D5D8-74C3-4A38-835E-EC8AAD529D29}" type="slidenum">
              <a:rPr lang="el-GR" smtClean="0"/>
              <a:t>54</a:t>
            </a:fld>
            <a:endParaRPr lang="el-GR"/>
          </a:p>
        </p:txBody>
      </p:sp>
    </p:spTree>
    <p:extLst>
      <p:ext uri="{BB962C8B-B14F-4D97-AF65-F5344CB8AC3E}">
        <p14:creationId xmlns:p14="http://schemas.microsoft.com/office/powerpoint/2010/main" val="3426744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55</a:t>
            </a:fld>
            <a:endParaRPr lang="el-GR"/>
          </a:p>
        </p:txBody>
      </p:sp>
    </p:spTree>
    <p:extLst>
      <p:ext uri="{BB962C8B-B14F-4D97-AF65-F5344CB8AC3E}">
        <p14:creationId xmlns:p14="http://schemas.microsoft.com/office/powerpoint/2010/main" val="417646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2A9C-8D65-CBC0-735A-E640BC0C01C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3FEA085-342A-5CF7-BC43-59C2573022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A080B0B-6914-B4C2-3CF9-CC8692EC676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información de alta calidad hace que el trabajo digital sea más eficiente, resistente y colaborativo. En las artes escénicas, esto se aplica a todo, desde las especificaciones técnicas hasta las notas de los ensayos.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E7E74DE-1578-E910-1E43-6035B2ACA1A2}"/>
              </a:ext>
            </a:extLst>
          </p:cNvPr>
          <p:cNvSpPr>
            <a:spLocks noGrp="1"/>
          </p:cNvSpPr>
          <p:nvPr>
            <p:ph type="sldNum" sz="quarter" idx="5"/>
          </p:nvPr>
        </p:nvSpPr>
        <p:spPr/>
        <p:txBody>
          <a:bodyPr/>
          <a:lstStyle/>
          <a:p>
            <a:fld id="{D274D5D8-74C3-4A38-835E-EC8AAD529D29}" type="slidenum">
              <a:rPr lang="el-GR" smtClean="0"/>
              <a:t>56</a:t>
            </a:fld>
            <a:endParaRPr lang="el-GR"/>
          </a:p>
        </p:txBody>
      </p:sp>
    </p:spTree>
    <p:extLst>
      <p:ext uri="{BB962C8B-B14F-4D97-AF65-F5344CB8AC3E}">
        <p14:creationId xmlns:p14="http://schemas.microsoft.com/office/powerpoint/2010/main" val="2022552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57</a:t>
            </a:fld>
            <a:endParaRPr lang="el-GR"/>
          </a:p>
        </p:txBody>
      </p:sp>
    </p:spTree>
    <p:extLst>
      <p:ext uri="{BB962C8B-B14F-4D97-AF65-F5344CB8AC3E}">
        <p14:creationId xmlns:p14="http://schemas.microsoft.com/office/powerpoint/2010/main" val="3802777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C2A1-B50B-BC32-FAA7-E7B50A7C256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D52F59-C5F7-0F2F-398F-CA19C1E32BB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F2BBCA5-F331-0685-1E99-21D485C982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El aprendizaje continuo puede integrarse en el trabajo diario. El apoyo entre compañeros, las demostraciones prácticas y los momentos informales para compartir conocimientos ayudan a desarrollar habilidades sin necesidad de sesiones formales. Estos enfoques también reducen la ansiedad digital y fomentan una cultura colaborativa.</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E20E139-6100-3320-865E-DCD9A1C722BB}"/>
              </a:ext>
            </a:extLst>
          </p:cNvPr>
          <p:cNvSpPr>
            <a:spLocks noGrp="1"/>
          </p:cNvSpPr>
          <p:nvPr>
            <p:ph type="sldNum" sz="quarter" idx="5"/>
          </p:nvPr>
        </p:nvSpPr>
        <p:spPr/>
        <p:txBody>
          <a:bodyPr/>
          <a:lstStyle/>
          <a:p>
            <a:fld id="{D274D5D8-74C3-4A38-835E-EC8AAD529D29}" type="slidenum">
              <a:rPr lang="el-GR" smtClean="0"/>
              <a:t>58</a:t>
            </a:fld>
            <a:endParaRPr lang="el-GR"/>
          </a:p>
        </p:txBody>
      </p:sp>
    </p:spTree>
    <p:extLst>
      <p:ext uri="{BB962C8B-B14F-4D97-AF65-F5344CB8AC3E}">
        <p14:creationId xmlns:p14="http://schemas.microsoft.com/office/powerpoint/2010/main" val="1257221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250C-8CCB-6790-5FD7-098249607FF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900DFC-7E85-A8A8-2A5C-D327CDF7739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FFB0938-80AD-832C-E0C8-6BBD46A8B92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transformación digital en las artes escénicas no es una carrera tecnológica. Se trata de garantizar que los sistemas digitales respalden el trabajo real de las personas. Esto incluye cómo se programan los ensayos, cómo se comparten los archivos o cómo se promocionan las actuaciones. Los profesionales necesitan claridad, no complejidad. Los formadores ayudan a crear esa claridad guiando a los equipos para que vinculen las herramientas digitales con los valores y las condiciones del trabajo creativo.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25A8240-1968-A376-8990-C3EE41926547}"/>
              </a:ext>
            </a:extLst>
          </p:cNvPr>
          <p:cNvSpPr>
            <a:spLocks noGrp="1"/>
          </p:cNvSpPr>
          <p:nvPr>
            <p:ph type="sldNum" sz="quarter" idx="5"/>
          </p:nvPr>
        </p:nvSpPr>
        <p:spPr/>
        <p:txBody>
          <a:bodyPr/>
          <a:lstStyle/>
          <a:p>
            <a:fld id="{D274D5D8-74C3-4A38-835E-EC8AAD529D29}" type="slidenum">
              <a:rPr lang="el-GR" smtClean="0"/>
              <a:t>59</a:t>
            </a:fld>
            <a:endParaRPr lang="el-GR"/>
          </a:p>
        </p:txBody>
      </p:sp>
    </p:spTree>
    <p:extLst>
      <p:ext uri="{BB962C8B-B14F-4D97-AF65-F5344CB8AC3E}">
        <p14:creationId xmlns:p14="http://schemas.microsoft.com/office/powerpoint/2010/main" val="227770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7067-81F8-5E2A-1C8F-5AB856C878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4CF8DA-2C4B-C124-92A0-9243CD4DFB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B2E511-AA2E-0D16-1EC3-57B00228603B}"/>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Para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garantizar</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programa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formación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INSPIRE sea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pertinente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alta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calidad</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transferible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toda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Europa, se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ajusta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varios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marcos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europeos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clave: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Marco Europeo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Cualificaciones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(MEC - Nivel 5):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marco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ayuda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estandarizar</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cualificaciones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todos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Estados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miembros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la UE, lo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facilita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comparación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reconocimiento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resultados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del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aprendizaje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las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competencias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Sistema Europeo de Transferencia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Acumulación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Créditos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(ECTS)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microcredenciales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sistemas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apoyan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movilidad</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estudiantes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aprendizaje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permanente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mediante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validación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experiencias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aprendizaje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corto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plazo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no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tradicionales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módulos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INSPIRE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están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diseñados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para ser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acreditables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acumulables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EQAVET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Garantía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calidad</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europea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educación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formación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profesionales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EQAVET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garantiza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formación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profesional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imparta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evalúe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manera</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coherente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eficaz</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manteniendo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unos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altos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estándares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todas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las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instituciones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Además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marcos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estructurales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INSPIRE integra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tres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marcos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competencias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la UE para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orientar</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el</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diseño</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planes de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estudios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resultados</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del </a:t>
            </a: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aprendizaje</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44343F1-05A2-631B-2289-3C357586650B}"/>
              </a:ext>
            </a:extLst>
          </p:cNvPr>
          <p:cNvSpPr>
            <a:spLocks noGrp="1"/>
          </p:cNvSpPr>
          <p:nvPr>
            <p:ph type="sldNum" sz="quarter" idx="5"/>
          </p:nvPr>
        </p:nvSpPr>
        <p:spPr/>
        <p:txBody>
          <a:bodyPr/>
          <a:lstStyle/>
          <a:p>
            <a:fld id="{D274D5D8-74C3-4A38-835E-EC8AAD529D29}" type="slidenum">
              <a:rPr lang="el-GR" smtClean="0"/>
              <a:t>6</a:t>
            </a:fld>
            <a:endParaRPr lang="el-GR"/>
          </a:p>
        </p:txBody>
      </p:sp>
    </p:spTree>
    <p:extLst>
      <p:ext uri="{BB962C8B-B14F-4D97-AF65-F5344CB8AC3E}">
        <p14:creationId xmlns:p14="http://schemas.microsoft.com/office/powerpoint/2010/main" val="369529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A2DF-1B35-DBD1-7658-390076BA4A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1A7FE9-2EA9-BD68-0B22-ED80F4BF55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8C67210-3EDD-C9E0-8FDA-00F4378074D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El cambio se produce paso a paso. Esta hoja de ruta ayuda a los formadores a dividir la transformación digital en acciones manejables. Fomenta la colaboración y favorece el éxito a largo plazo centrándose en la iteración y la retroalimentación.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50BE27F-B48C-61C3-AB48-957231B33FEF}"/>
              </a:ext>
            </a:extLst>
          </p:cNvPr>
          <p:cNvSpPr>
            <a:spLocks noGrp="1"/>
          </p:cNvSpPr>
          <p:nvPr>
            <p:ph type="sldNum" sz="quarter" idx="5"/>
          </p:nvPr>
        </p:nvSpPr>
        <p:spPr/>
        <p:txBody>
          <a:bodyPr/>
          <a:lstStyle/>
          <a:p>
            <a:fld id="{D274D5D8-74C3-4A38-835E-EC8AAD529D29}" type="slidenum">
              <a:rPr lang="el-GR" smtClean="0"/>
              <a:t>60</a:t>
            </a:fld>
            <a:endParaRPr lang="el-GR"/>
          </a:p>
        </p:txBody>
      </p:sp>
    </p:spTree>
    <p:extLst>
      <p:ext uri="{BB962C8B-B14F-4D97-AF65-F5344CB8AC3E}">
        <p14:creationId xmlns:p14="http://schemas.microsoft.com/office/powerpoint/2010/main" val="1660668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1CE5-8AE1-EB42-746B-F8BAC175BF1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1DA9618-2AF7-4190-6D25-01CFB73F48C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FF66AE-FDF9-6785-DCCE-A2166D63764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resistencia al cambio digital es habitual, especialmente en entornos dinámicos y con pocos recursos. Los formadores pueden fomentar el diálogo, ofrecer tranquilidad y crear soluciones conjuntamente con los alumnos, centrándose en pasos pequeños y alcanzables que generen confianza.</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F7658BD-692B-F69B-AE23-899A98EC2F23}"/>
              </a:ext>
            </a:extLst>
          </p:cNvPr>
          <p:cNvSpPr>
            <a:spLocks noGrp="1"/>
          </p:cNvSpPr>
          <p:nvPr>
            <p:ph type="sldNum" sz="quarter" idx="5"/>
          </p:nvPr>
        </p:nvSpPr>
        <p:spPr/>
        <p:txBody>
          <a:bodyPr/>
          <a:lstStyle/>
          <a:p>
            <a:fld id="{D274D5D8-74C3-4A38-835E-EC8AAD529D29}" type="slidenum">
              <a:rPr lang="el-GR" smtClean="0"/>
              <a:t>61</a:t>
            </a:fld>
            <a:endParaRPr lang="el-GR"/>
          </a:p>
        </p:txBody>
      </p:sp>
    </p:spTree>
    <p:extLst>
      <p:ext uri="{BB962C8B-B14F-4D97-AF65-F5344CB8AC3E}">
        <p14:creationId xmlns:p14="http://schemas.microsoft.com/office/powerpoint/2010/main" val="4492668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6A94-D3E9-F397-2E5A-85845D38E7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362E8D-F79D-4D23-4453-ECBFF7150C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408434E-87FA-05FA-EDE2-62FDCF7F083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elección de las herramientas debe basarse en las tareas, no en las tendencias. Ayude a los alumnos a reflexionar sobre sus rutinas habituales y a elegir plataformas que reduzcan el estrés y favorezcan la concentración. Preguntas sencillas como «¿Esta herramienta te ayuda a resolver algún problema?» o «¿Todo el mundo puede utilizarla con confianza?» son fundamentales.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E12AACB-A889-AED8-E634-EA2F6FFFB744}"/>
              </a:ext>
            </a:extLst>
          </p:cNvPr>
          <p:cNvSpPr>
            <a:spLocks noGrp="1"/>
          </p:cNvSpPr>
          <p:nvPr>
            <p:ph type="sldNum" sz="quarter" idx="5"/>
          </p:nvPr>
        </p:nvSpPr>
        <p:spPr/>
        <p:txBody>
          <a:bodyPr/>
          <a:lstStyle/>
          <a:p>
            <a:fld id="{D274D5D8-74C3-4A38-835E-EC8AAD529D29}" type="slidenum">
              <a:rPr lang="el-GR" smtClean="0"/>
              <a:t>62</a:t>
            </a:fld>
            <a:endParaRPr lang="el-GR"/>
          </a:p>
        </p:txBody>
      </p:sp>
    </p:spTree>
    <p:extLst>
      <p:ext uri="{BB962C8B-B14F-4D97-AF65-F5344CB8AC3E}">
        <p14:creationId xmlns:p14="http://schemas.microsoft.com/office/powerpoint/2010/main" val="2585656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68AC-2082-C512-6942-A34054F2B45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7B9F3BE-C3D5-E9ED-6862-57D93A56F6E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28E405-0FEB-D9A2-E539-93CF045B3E33}"/>
              </a:ext>
            </a:extLst>
          </p:cNvPr>
          <p:cNvSpPr>
            <a:spLocks noGrp="1"/>
          </p:cNvSpPr>
          <p:nvPr>
            <p:ph type="body" idx="1"/>
          </p:nvPr>
        </p:nvSpPr>
        <p:spPr/>
        <p:txBody>
          <a:bodyPr/>
          <a:lstStyle/>
          <a:p>
            <a:r>
              <a:rPr lang="en-US" sz="1100"/>
              <a:t>Si bien herramientas como la inteligencia artificial (IA), la realidad virtual (RV), la realidad aumentada (RA) y la realidad extendida (XR) pueden ampliar las posibilidades creativas, también plantean cuestiones sobre el acceso, la autoría y la equidad. Los formadores pueden ayudar a los profesionales a explorar estas herramientas como parte de un proceso de aprendizaje inclusivo y reflexivo, y no solo como una novedad.</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791853-3634-1A1F-8ED8-1A509585EA07}"/>
              </a:ext>
            </a:extLst>
          </p:cNvPr>
          <p:cNvSpPr>
            <a:spLocks noGrp="1"/>
          </p:cNvSpPr>
          <p:nvPr>
            <p:ph type="sldNum" sz="quarter" idx="5"/>
          </p:nvPr>
        </p:nvSpPr>
        <p:spPr/>
        <p:txBody>
          <a:bodyPr/>
          <a:lstStyle/>
          <a:p>
            <a:fld id="{D274D5D8-74C3-4A38-835E-EC8AAD529D29}" type="slidenum">
              <a:rPr lang="el-GR" smtClean="0"/>
              <a:t>63</a:t>
            </a:fld>
            <a:endParaRPr lang="el-GR"/>
          </a:p>
        </p:txBody>
      </p:sp>
    </p:spTree>
    <p:extLst>
      <p:ext uri="{BB962C8B-B14F-4D97-AF65-F5344CB8AC3E}">
        <p14:creationId xmlns:p14="http://schemas.microsoft.com/office/powerpoint/2010/main" val="3355208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C70D-0CB8-5767-CE5E-C37C43E4D8B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63C024-3F42-8111-96D9-DAF3534F8A9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973CEA3-1931-E895-6F0C-E3BE4838D22D}"/>
              </a:ext>
            </a:extLst>
          </p:cNvPr>
          <p:cNvSpPr>
            <a:spLocks noGrp="1"/>
          </p:cNvSpPr>
          <p:nvPr>
            <p:ph type="body" idx="1"/>
          </p:nvPr>
        </p:nvSpPr>
        <p:spPr/>
        <p:txBody>
          <a:bodyPr/>
          <a:lstStyle/>
          <a:p>
            <a:r>
              <a:rPr lang="en-US"/>
              <a:t>Esta actividad convierte la reflexión en acción. Una pequeña herramienta, un cambio de hábito, elegido por cada alumno.</a:t>
            </a:r>
            <a:endParaRPr lang="el-GR"/>
          </a:p>
        </p:txBody>
      </p:sp>
      <p:sp>
        <p:nvSpPr>
          <p:cNvPr id="4" name="Θέση αριθμού διαφάνειας 3">
            <a:extLst>
              <a:ext uri="{FF2B5EF4-FFF2-40B4-BE49-F238E27FC236}">
                <a16:creationId xmlns:a16="http://schemas.microsoft.com/office/drawing/2014/main" id="{0D777FF3-B61A-3D8A-A507-7391F3DFDC02}"/>
              </a:ext>
            </a:extLst>
          </p:cNvPr>
          <p:cNvSpPr>
            <a:spLocks noGrp="1"/>
          </p:cNvSpPr>
          <p:nvPr>
            <p:ph type="sldNum" sz="quarter" idx="5"/>
          </p:nvPr>
        </p:nvSpPr>
        <p:spPr/>
        <p:txBody>
          <a:bodyPr/>
          <a:lstStyle/>
          <a:p>
            <a:fld id="{D274D5D8-74C3-4A38-835E-EC8AAD529D29}" type="slidenum">
              <a:rPr lang="el-GR" smtClean="0"/>
              <a:t>64</a:t>
            </a:fld>
            <a:endParaRPr lang="el-GR"/>
          </a:p>
        </p:txBody>
      </p:sp>
    </p:spTree>
    <p:extLst>
      <p:ext uri="{BB962C8B-B14F-4D97-AF65-F5344CB8AC3E}">
        <p14:creationId xmlns:p14="http://schemas.microsoft.com/office/powerpoint/2010/main" val="3807516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Bienvenido a la lección 4, «Mentalidad emprendedora y oportunidades en las artes escénicas», parte del módulo 4 del </a:t>
            </a:r>
            <a:r>
              <a:rPr lang="en-US" sz="1100" b="0" err="1">
                <a:latin typeface="Calibri" panose="020F0502020204030204" pitchFamily="34" charset="0"/>
                <a:ea typeface="Calibri" panose="020F0502020204030204" pitchFamily="34" charset="0"/>
                <a:cs typeface="Calibri" panose="020F0502020204030204" pitchFamily="34" charset="0"/>
              </a:rPr>
              <a:t>programa</a:t>
            </a:r>
            <a:r>
              <a:rPr lang="en-US" sz="1100" b="0">
                <a:latin typeface="Calibri" panose="020F0502020204030204" pitchFamily="34" charset="0"/>
                <a:ea typeface="Calibri" panose="020F0502020204030204" pitchFamily="34" charset="0"/>
                <a:cs typeface="Calibri" panose="020F0502020204030204" pitchFamily="34" charset="0"/>
              </a:rPr>
              <a:t> de formación INSPIRE: Habilidades emprendedoras esenciales para el sector de las artes escénicas.</a:t>
            </a:r>
            <a:br>
              <a:rPr lang="en-US" sz="1100" b="0">
                <a:latin typeface="Calibri" panose="020F0502020204030204" pitchFamily="34" charset="0"/>
                <a:ea typeface="Calibri" panose="020F0502020204030204" pitchFamily="34" charset="0"/>
                <a:cs typeface="Calibri" panose="020F0502020204030204" pitchFamily="34" charset="0"/>
              </a:rPr>
            </a:br>
            <a:r>
              <a:rPr lang="en-US" sz="1100"/>
              <a:t>En esta lección, explorará modelos clave </a:t>
            </a:r>
            <a:r>
              <a:rPr lang="en-US" sz="1100" b="0"/>
              <a:t>como el emprendimiento, el intraemprendimiento y </a:t>
            </a:r>
            <a:r>
              <a:rPr lang="en-US" sz="1100" b="0" err="1"/>
              <a:t>el solopreneurship</a:t>
            </a:r>
            <a:r>
              <a:rPr lang="en-US" sz="1100" b="0"/>
              <a:t>, y aprenderá cómo se pueden utilizar para fomentar la resiliencia, la innovación y el impacto en diversos contextos profesionales. El objetivo es ayudarle a guiar a sus alumnos </a:t>
            </a:r>
            <a:r>
              <a:rPr lang="en-US" sz="1100"/>
              <a:t>para que</a:t>
            </a:r>
            <a:r>
              <a:rPr lang="en-US" sz="1100" b="0"/>
              <a:t> piensen de forma emprendedora y </a:t>
            </a:r>
            <a:r>
              <a:rPr lang="en-US" sz="1100"/>
              <a:t>lideren un cambio significativo en las artes escénicas actuales.</a:t>
            </a:r>
          </a:p>
          <a:p>
            <a:endParaRPr lang="el-GR" sz="1100" b="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65</a:t>
            </a:fld>
            <a:endParaRPr lang="el-GR"/>
          </a:p>
        </p:txBody>
      </p:sp>
    </p:spTree>
    <p:extLst>
      <p:ext uri="{BB962C8B-B14F-4D97-AF65-F5344CB8AC3E}">
        <p14:creationId xmlns:p14="http://schemas.microsoft.com/office/powerpoint/2010/main" val="21577022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A2E4-2E09-71F1-3896-5BB5E9B6B1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E6F426-6EC3-7E1A-8DED-74A584ECF32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911DDC7-1B82-275F-D8D2-4225A4D8031D}"/>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Los pilares fundamentales de la lección 4 son: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Modelos y mentalidades emprendedoras en el sector de las artes escénicas</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Planificación estratégica y reconocimiento de oportunidades en las artes escénicas</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Diseño y gestión de modelos de negocio regenerativos en las artes escénicas</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Marketing estratégico y participación del público en las artes escénicas</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a:extLst>
              <a:ext uri="{FF2B5EF4-FFF2-40B4-BE49-F238E27FC236}">
                <a16:creationId xmlns:a16="http://schemas.microsoft.com/office/drawing/2014/main" id="{BAC7CA66-3212-015D-EFD9-8EDDE6508F3A}"/>
              </a:ext>
            </a:extLst>
          </p:cNvPr>
          <p:cNvSpPr>
            <a:spLocks noGrp="1"/>
          </p:cNvSpPr>
          <p:nvPr>
            <p:ph type="sldNum" sz="quarter" idx="5"/>
          </p:nvPr>
        </p:nvSpPr>
        <p:spPr/>
        <p:txBody>
          <a:bodyPr/>
          <a:lstStyle/>
          <a:p>
            <a:fld id="{D274D5D8-74C3-4A38-835E-EC8AAD529D29}" type="slidenum">
              <a:rPr lang="el-GR" smtClean="0"/>
              <a:t>66</a:t>
            </a:fld>
            <a:endParaRPr lang="el-GR"/>
          </a:p>
        </p:txBody>
      </p:sp>
    </p:spTree>
    <p:extLst>
      <p:ext uri="{BB962C8B-B14F-4D97-AF65-F5344CB8AC3E}">
        <p14:creationId xmlns:p14="http://schemas.microsoft.com/office/powerpoint/2010/main" val="1634317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7209-127A-942A-44CE-AE4DFDED134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C77FA2C-FEEC-2F2B-C961-EA82721534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3FF944A-B636-6BFA-C772-7AE96A297D55}"/>
              </a:ext>
            </a:extLst>
          </p:cNvPr>
          <p:cNvSpPr>
            <a:spLocks noGrp="1"/>
          </p:cNvSpPr>
          <p:nvPr>
            <p:ph type="body" idx="1"/>
          </p:nvPr>
        </p:nvSpPr>
        <p:spPr/>
        <p:txBody>
          <a:bodyPr/>
          <a:lstStyle/>
          <a:p>
            <a:r>
              <a:rPr lang="en-US" sz="1100"/>
              <a:t>El espíritu emprendedor en las artes escénicas no se limita a la obtención de beneficios. Abarca diversas formas de pensar y trabajar que permiten a los profesionales afrontar los cambios, gestionar la complejidad y alinear los objetivos creativos con estrategias sostenibles.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A64FFDA-CB65-9C88-00DA-8FC38482BDBA}"/>
              </a:ext>
            </a:extLst>
          </p:cNvPr>
          <p:cNvSpPr>
            <a:spLocks noGrp="1"/>
          </p:cNvSpPr>
          <p:nvPr>
            <p:ph type="sldNum" sz="quarter" idx="5"/>
          </p:nvPr>
        </p:nvSpPr>
        <p:spPr/>
        <p:txBody>
          <a:bodyPr/>
          <a:lstStyle/>
          <a:p>
            <a:fld id="{D274D5D8-74C3-4A38-835E-EC8AAD529D29}" type="slidenum">
              <a:rPr lang="el-GR" smtClean="0"/>
              <a:t>67</a:t>
            </a:fld>
            <a:endParaRPr lang="el-GR"/>
          </a:p>
        </p:txBody>
      </p:sp>
    </p:spTree>
    <p:extLst>
      <p:ext uri="{BB962C8B-B14F-4D97-AF65-F5344CB8AC3E}">
        <p14:creationId xmlns:p14="http://schemas.microsoft.com/office/powerpoint/2010/main" val="977906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Una mentalidad emprendedora es más que una forma de pensar empresarial. Combina creatividad, estrategia y conocimiento de los sistemas para ayudar a los profesionales a adaptarse, liderar e innovar.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68</a:t>
            </a:fld>
            <a:endParaRPr lang="el-GR"/>
          </a:p>
        </p:txBody>
      </p:sp>
    </p:spTree>
    <p:extLst>
      <p:ext uri="{BB962C8B-B14F-4D97-AF65-F5344CB8AC3E}">
        <p14:creationId xmlns:p14="http://schemas.microsoft.com/office/powerpoint/2010/main" val="3423924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1CA6-F1C3-C3DB-FD80-221B8E3CD8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5C55DA-B2D9-A4F1-C97B-9D9DFBBAFD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88A820C-8C8E-D854-E912-35DC6EF536B2}"/>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Estos estilos de pensamiento ayudan a las personas a responder a los retos con resiliencia y claridad en entornos artísticos complejos.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4B8B80-07D0-E138-A3C7-4A6F98352CFA}"/>
              </a:ext>
            </a:extLst>
          </p:cNvPr>
          <p:cNvSpPr>
            <a:spLocks noGrp="1"/>
          </p:cNvSpPr>
          <p:nvPr>
            <p:ph type="sldNum" sz="quarter" idx="5"/>
          </p:nvPr>
        </p:nvSpPr>
        <p:spPr/>
        <p:txBody>
          <a:bodyPr/>
          <a:lstStyle/>
          <a:p>
            <a:fld id="{D274D5D8-74C3-4A38-835E-EC8AAD529D29}" type="slidenum">
              <a:rPr lang="el-GR" smtClean="0"/>
              <a:t>69</a:t>
            </a:fld>
            <a:endParaRPr lang="el-GR"/>
          </a:p>
        </p:txBody>
      </p:sp>
    </p:spTree>
    <p:extLst>
      <p:ext uri="{BB962C8B-B14F-4D97-AF65-F5344CB8AC3E}">
        <p14:creationId xmlns:p14="http://schemas.microsoft.com/office/powerpoint/2010/main" val="225361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C6A1-5426-84CC-7615-661F7CBAC1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5BDA5-786C-25D7-85F4-98F410F8280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DC394E-45B9-8515-4FE8-D63B8EFA903C}"/>
              </a:ext>
            </a:extLst>
          </p:cNvPr>
          <p:cNvSpPr>
            <a:spLocks noGrp="1"/>
          </p:cNvSpPr>
          <p:nvPr>
            <p:ph type="body" idx="1"/>
          </p:nvPr>
        </p:nvSpPr>
        <p:spPr/>
        <p:txBody>
          <a:bodyPr/>
          <a:lstStyle/>
          <a:p>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Marcos de competencias de la UE en INSPIRE</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Como se ha mencionado anteriormente, para garantizar que los alumnos adquieran competencias relevantes, transferibles y orientadas al futuro, el programa INSPIRE integra tres marcos de competencias europeos principales:</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EntreComp</a:t>
            </a:r>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 el Marco de Competencias Emprendedoras define el espíritu emprendedor como una competencia. Incluye tres áreas: Ideas y Oportunidades, Recursos y Puesta en Práctica. Estas se desglosan en 15 competencias y se desarrollan a lo largo de 8 niveles de progresión. Este marco ayuda a los alumnos y a los educadores a fomentar el pensamiento emprendedor y a evaluar las habilidades emprendedoras.</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Estructura:</a:t>
            </a:r>
            <a:b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El marco se articula en torno a tres áreas interrelacionadas:</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Ideas y oportunidades: detectar oportunidades, creatividad, pensamiento ético.</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Recursos: movilizar personas, materiales y finanzas.</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Puesta en práctica: tomar la iniciativa, planificar, gestionar el riesgo y trabajar para alcanzar los objetivos.</a:t>
            </a:r>
          </a:p>
          <a:p>
            <a:b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Este marco ayuda a los alumnos a desarrollar la iniciativa, la innovación y el pensamiento estratégico, habilidades esenciales para gestionar proyectos, dirigir equipos o poner en marcha iniciativas creativas en las artes escénicas.</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a:t>
            </a:r>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 el Marco de Competencias Digitales para Ciudadanos es el marco de competencias digitales de la UE. Abarca cinco áreas: alfabetización informacional, comunicación, creación de contenidos, seguridad y resolución de problemas. Ayuda a las personas a evaluar y mejorar sus habilidades digitales y apoya el desarrollo de políticas y la formación de la fuerza laboral en toda Europa.</a:t>
            </a:r>
          </a:p>
          <a:p>
            <a:endParaRPr lang="en-GB" sz="1100" b="0" i="1"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Cinco áreas de competencia clave:</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Alfabetización informacional y de datos: búsqueda, evaluación y gestión de la información digital.</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Comunicación y colaboración: uso de herramientas digitales para interactuar y participar de forma responsable.</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Creación de contenidos digitales: crear y editar contenidos respetando los derechos de autor.</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Seguridad: proteger los dispositivos, los datos y el bienestar en entornos digitales.</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Resolución de problemas: resolver problemas técnicos y adaptarse a las nuevas tecnologías.</a:t>
            </a:r>
          </a:p>
          <a:p>
            <a:b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 </a:t>
            </a:r>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guía el módulo de digitalización, ayudando a los alumnos a desarrollar confianza en el uso de herramientas digitales para la producción, la comunicación y la innovación en las artes escénicas.</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a:t>
            </a:r>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 el Marco Europeo de Competencias en Sostenibilidad promueve el aprendizaje para la sostenibilidad medioambiental. Incluye cuatro áreas: encarnar los valores de la sostenibilidad, aceptar la complejidad, imaginar futuros sostenibles y actuar en favor de la sostenibilidad. Se trata de una guía no prescriptiva que apoya la educación y el aprendizaje permanente en materia de sostenibilidad.</a:t>
            </a:r>
          </a:p>
          <a:p>
            <a:endParaRPr lang="en-GB" sz="1100" b="0" i="1"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Cuatro áreas de competencia interrelacionadas:</a:t>
            </a:r>
          </a:p>
          <a:p>
            <a:endPar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Encarnar los valores de la sostenibilidad: actuar con empatía, responsabilidad y cuidado.</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Aceptar la complejidad de la sostenibilidad: comprender los sistemas y las interconexiones.</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Imaginar futuros sostenibles: imaginar y planificar cambios a largo plazo.</a:t>
            </a:r>
          </a:p>
          <a:p>
            <a:pPr lvl="1"/>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Actuar en favor de la sostenibilidad: tomar medidas y animar a otros a hacer lo mismo.</a:t>
            </a:r>
          </a:p>
          <a:p>
            <a:b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 </a:t>
            </a:r>
            <a:r>
              <a:rPr lang="en-GB" sz="1100" b="0" i="0" kern="1200" noProof="0">
                <a:solidFill>
                  <a:schemeClr val="tx1"/>
                </a:solidFill>
                <a:effectLst/>
                <a:latin typeface="Calibri" panose="020F0502020204030204" pitchFamily="34" charset="0"/>
                <a:ea typeface="Calibri" panose="020F0502020204030204" pitchFamily="34" charset="0"/>
                <a:cs typeface="Calibri" panose="020F0502020204030204" pitchFamily="34" charset="0"/>
              </a:rPr>
              <a:t>sustenta los módulos de sostenibilidad, ayudando a los alumnos a comprender el impacto medioambiental y a aplicar prácticas sostenibles en las producciones, los recintos y la gestión.</a:t>
            </a:r>
          </a:p>
          <a:p>
            <a:endParaRPr lang="en-GB" sz="1100" b="0" noProof="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10847761-FA5C-697D-4766-64B7B9A4D7F2}"/>
              </a:ext>
            </a:extLst>
          </p:cNvPr>
          <p:cNvSpPr>
            <a:spLocks noGrp="1"/>
          </p:cNvSpPr>
          <p:nvPr>
            <p:ph type="sldNum" sz="quarter" idx="5"/>
          </p:nvPr>
        </p:nvSpPr>
        <p:spPr/>
        <p:txBody>
          <a:bodyPr/>
          <a:lstStyle/>
          <a:p>
            <a:fld id="{D274D5D8-74C3-4A38-835E-EC8AAD529D29}" type="slidenum">
              <a:rPr lang="el-GR" smtClean="0"/>
              <a:t>7</a:t>
            </a:fld>
            <a:endParaRPr lang="el-GR"/>
          </a:p>
        </p:txBody>
      </p:sp>
    </p:spTree>
    <p:extLst>
      <p:ext uri="{BB962C8B-B14F-4D97-AF65-F5344CB8AC3E}">
        <p14:creationId xmlns:p14="http://schemas.microsoft.com/office/powerpoint/2010/main" val="1674650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CAFA-C128-AE01-5D83-0D749998E9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04C801-BC18-8AD4-76ED-3593F8E648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22605A7-FCDD-BC60-C958-B2E00E85F09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Estos modelos representan diferentes formas en que el pensamiento emprendedor se manifiesta en la práctica. Cada modelo apoya el liderazgo creativo y la sostenibilidad, pero opera en contextos diferentes, desde la creación de nuevas empresas hasta el liderazgo del cambio dentro de </a:t>
            </a:r>
            <a:r>
              <a:rPr lang="en-US" sz="1100" err="1">
                <a:latin typeface="Calibri" panose="020F0502020204030204" pitchFamily="34" charset="0"/>
                <a:ea typeface="Calibri" panose="020F0502020204030204" pitchFamily="34" charset="0"/>
                <a:cs typeface="Calibri" panose="020F0502020204030204" pitchFamily="34" charset="0"/>
              </a:rPr>
              <a:t>las organizaciones </a:t>
            </a:r>
            <a:r>
              <a:rPr lang="en-US" sz="1100">
                <a:latin typeface="Calibri" panose="020F0502020204030204" pitchFamily="34" charset="0"/>
                <a:ea typeface="Calibri" panose="020F0502020204030204" pitchFamily="34" charset="0"/>
                <a:cs typeface="Calibri" panose="020F0502020204030204" pitchFamily="34" charset="0"/>
              </a:rPr>
              <a:t>o el trabajo independiente.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CA18C2-E713-81A3-C157-D86CE30F510A}"/>
              </a:ext>
            </a:extLst>
          </p:cNvPr>
          <p:cNvSpPr>
            <a:spLocks noGrp="1"/>
          </p:cNvSpPr>
          <p:nvPr>
            <p:ph type="sldNum" sz="quarter" idx="5"/>
          </p:nvPr>
        </p:nvSpPr>
        <p:spPr/>
        <p:txBody>
          <a:bodyPr/>
          <a:lstStyle/>
          <a:p>
            <a:fld id="{D274D5D8-74C3-4A38-835E-EC8AAD529D29}" type="slidenum">
              <a:rPr lang="el-GR" smtClean="0"/>
              <a:t>70</a:t>
            </a:fld>
            <a:endParaRPr lang="el-GR"/>
          </a:p>
        </p:txBody>
      </p:sp>
    </p:spTree>
    <p:extLst>
      <p:ext uri="{BB962C8B-B14F-4D97-AF65-F5344CB8AC3E}">
        <p14:creationId xmlns:p14="http://schemas.microsoft.com/office/powerpoint/2010/main" val="24301637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9F26-38A2-C095-5AA9-07C1F7C2E12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C3D8163-AF2F-0D91-DBF1-6D3473C0AB6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867546-2061-FA21-CA38-F68426153FF7}"/>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Cada </a:t>
            </a:r>
            <a:r>
              <a:rPr lang="en-US" sz="1100" dirty="0" err="1">
                <a:latin typeface="Calibri" panose="020F0502020204030204" pitchFamily="34" charset="0"/>
                <a:ea typeface="Calibri" panose="020F0502020204030204" pitchFamily="34" charset="0"/>
                <a:cs typeface="Calibri" panose="020F0502020204030204" pitchFamily="34" charset="0"/>
              </a:rPr>
              <a:t>modelo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tiene</a:t>
            </a:r>
            <a:r>
              <a:rPr lang="en-US" sz="1100" dirty="0">
                <a:latin typeface="Calibri" panose="020F0502020204030204" pitchFamily="34" charset="0"/>
                <a:ea typeface="Calibri" panose="020F0502020204030204" pitchFamily="34" charset="0"/>
                <a:cs typeface="Calibri" panose="020F0502020204030204" pitchFamily="34" charset="0"/>
              </a:rPr>
              <a:t> sus </a:t>
            </a:r>
            <a:r>
              <a:rPr lang="en-US" sz="1100" dirty="0" err="1">
                <a:latin typeface="Calibri" panose="020F0502020204030204" pitchFamily="34" charset="0"/>
                <a:ea typeface="Calibri" panose="020F0502020204030204" pitchFamily="34" charset="0"/>
                <a:cs typeface="Calibri" panose="020F0502020204030204" pitchFamily="34" charset="0"/>
              </a:rPr>
              <a:t>propias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oportunidades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limitaciones</a:t>
            </a:r>
            <a:r>
              <a:rPr lang="en-US" sz="1100" dirty="0">
                <a:latin typeface="Calibri" panose="020F0502020204030204" pitchFamily="34" charset="0"/>
                <a:ea typeface="Calibri" panose="020F0502020204030204" pitchFamily="34" charset="0"/>
                <a:cs typeface="Calibri" panose="020F0502020204030204" pitchFamily="34" charset="0"/>
              </a:rPr>
              <a:t>. Esta </a:t>
            </a:r>
            <a:r>
              <a:rPr lang="en-US" sz="1100" dirty="0" err="1">
                <a:latin typeface="Calibri" panose="020F0502020204030204" pitchFamily="34" charset="0"/>
                <a:ea typeface="Calibri" panose="020F0502020204030204" pitchFamily="34" charset="0"/>
                <a:cs typeface="Calibri" panose="020F0502020204030204" pitchFamily="34" charset="0"/>
              </a:rPr>
              <a:t>comparación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destaca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cómo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riesgo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recursos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alcance</a:t>
            </a:r>
            <a:r>
              <a:rPr lang="en-US" sz="1100" dirty="0">
                <a:latin typeface="Calibri" panose="020F0502020204030204" pitchFamily="34" charset="0"/>
                <a:ea typeface="Calibri" panose="020F0502020204030204" pitchFamily="34" charset="0"/>
                <a:cs typeface="Calibri" panose="020F0502020204030204" pitchFamily="34" charset="0"/>
              </a:rPr>
              <a:t> de la </a:t>
            </a:r>
            <a:r>
              <a:rPr lang="en-US" sz="1100" dirty="0" err="1">
                <a:latin typeface="Calibri" panose="020F0502020204030204" pitchFamily="34" charset="0"/>
                <a:ea typeface="Calibri" panose="020F0502020204030204" pitchFamily="34" charset="0"/>
                <a:cs typeface="Calibri" panose="020F0502020204030204" pitchFamily="34" charset="0"/>
              </a:rPr>
              <a:t>innovación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varían</a:t>
            </a:r>
            <a:r>
              <a:rPr lang="en-US" sz="1100" dirty="0">
                <a:latin typeface="Calibri" panose="020F0502020204030204" pitchFamily="34" charset="0"/>
                <a:ea typeface="Calibri" panose="020F0502020204030204" pitchFamily="34" charset="0"/>
                <a:cs typeface="Calibri" panose="020F0502020204030204" pitchFamily="34" charset="0"/>
              </a:rPr>
              <a:t> entre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emprendimiento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emprendimiento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corporativo</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el</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emprendimiento</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autónomo</a:t>
            </a:r>
            <a:r>
              <a:rPr lang="en-US" sz="1100" dirty="0">
                <a:latin typeface="Calibri" panose="020F0502020204030204" pitchFamily="34" charset="0"/>
                <a:ea typeface="Calibri" panose="020F0502020204030204" pitchFamily="34" charset="0"/>
                <a:cs typeface="Calibri" panose="020F0502020204030204" pitchFamily="34" charset="0"/>
              </a:rPr>
              <a:t>. Los </a:t>
            </a:r>
            <a:r>
              <a:rPr lang="en-US" sz="1100" dirty="0" err="1">
                <a:latin typeface="Calibri" panose="020F0502020204030204" pitchFamily="34" charset="0"/>
                <a:ea typeface="Calibri" panose="020F0502020204030204" pitchFamily="34" charset="0"/>
                <a:cs typeface="Calibri" panose="020F0502020204030204" pitchFamily="34" charset="0"/>
              </a:rPr>
              <a:t>formadores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pueden</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utilizar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esta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tabla</a:t>
            </a:r>
            <a:r>
              <a:rPr lang="en-US" sz="1100" dirty="0">
                <a:latin typeface="Calibri" panose="020F0502020204030204" pitchFamily="34" charset="0"/>
                <a:ea typeface="Calibri" panose="020F0502020204030204" pitchFamily="34" charset="0"/>
                <a:cs typeface="Calibri" panose="020F0502020204030204" pitchFamily="34" charset="0"/>
              </a:rPr>
              <a:t> para </a:t>
            </a:r>
            <a:r>
              <a:rPr lang="en-US" sz="1100" dirty="0" err="1">
                <a:latin typeface="Calibri" panose="020F0502020204030204" pitchFamily="34" charset="0"/>
                <a:ea typeface="Calibri" panose="020F0502020204030204" pitchFamily="34" charset="0"/>
                <a:cs typeface="Calibri" panose="020F0502020204030204" pitchFamily="34" charset="0"/>
              </a:rPr>
              <a:t>ayudar</a:t>
            </a:r>
            <a:r>
              <a:rPr lang="en-US" sz="1100" dirty="0">
                <a:latin typeface="Calibri" panose="020F0502020204030204" pitchFamily="34" charset="0"/>
                <a:ea typeface="Calibri" panose="020F0502020204030204" pitchFamily="34" charset="0"/>
                <a:cs typeface="Calibri" panose="020F0502020204030204" pitchFamily="34" charset="0"/>
              </a:rPr>
              <a:t> a </a:t>
            </a:r>
            <a:r>
              <a:rPr lang="en-US" sz="1100" dirty="0" err="1">
                <a:latin typeface="Calibri" panose="020F0502020204030204" pitchFamily="34" charset="0"/>
                <a:ea typeface="Calibri" panose="020F0502020204030204" pitchFamily="34" charset="0"/>
                <a:cs typeface="Calibri" panose="020F0502020204030204" pitchFamily="34" charset="0"/>
              </a:rPr>
              <a:t>los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alumnos</a:t>
            </a:r>
            <a:r>
              <a:rPr lang="en-US" sz="1100" dirty="0">
                <a:latin typeface="Calibri" panose="020F0502020204030204" pitchFamily="34" charset="0"/>
                <a:ea typeface="Calibri" panose="020F0502020204030204" pitchFamily="34" charset="0"/>
                <a:cs typeface="Calibri" panose="020F0502020204030204" pitchFamily="34" charset="0"/>
              </a:rPr>
              <a:t> a </a:t>
            </a:r>
            <a:r>
              <a:rPr lang="en-US" sz="1100" dirty="0" err="1">
                <a:latin typeface="Calibri" panose="020F0502020204030204" pitchFamily="34" charset="0"/>
                <a:ea typeface="Calibri" panose="020F0502020204030204" pitchFamily="34" charset="0"/>
                <a:cs typeface="Calibri" panose="020F0502020204030204" pitchFamily="34" charset="0"/>
              </a:rPr>
              <a:t>reflexionar</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sobre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qué</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modelo</a:t>
            </a:r>
            <a:r>
              <a:rPr lang="en-US" sz="1100" dirty="0">
                <a:latin typeface="Calibri" panose="020F0502020204030204" pitchFamily="34" charset="0"/>
                <a:ea typeface="Calibri" panose="020F0502020204030204" pitchFamily="34" charset="0"/>
                <a:cs typeface="Calibri" panose="020F0502020204030204" pitchFamily="34" charset="0"/>
              </a:rPr>
              <a:t> o </a:t>
            </a:r>
            <a:r>
              <a:rPr lang="en-US" sz="1100" dirty="0" err="1">
                <a:latin typeface="Calibri" panose="020F0502020204030204" pitchFamily="34" charset="0"/>
                <a:ea typeface="Calibri" panose="020F0502020204030204" pitchFamily="34" charset="0"/>
                <a:cs typeface="Calibri" panose="020F0502020204030204" pitchFamily="34" charset="0"/>
              </a:rPr>
              <a:t>combinación</a:t>
            </a:r>
            <a:r>
              <a:rPr lang="en-US" sz="1100" dirty="0">
                <a:latin typeface="Calibri" panose="020F0502020204030204" pitchFamily="34" charset="0"/>
                <a:ea typeface="Calibri" panose="020F0502020204030204" pitchFamily="34" charset="0"/>
                <a:cs typeface="Calibri" panose="020F0502020204030204" pitchFamily="34" charset="0"/>
              </a:rPr>
              <a:t> se </a:t>
            </a:r>
            <a:r>
              <a:rPr lang="en-US" sz="1100" dirty="0" err="1">
                <a:latin typeface="Calibri" panose="020F0502020204030204" pitchFamily="34" charset="0"/>
                <a:ea typeface="Calibri" panose="020F0502020204030204" pitchFamily="34" charset="0"/>
                <a:cs typeface="Calibri" panose="020F0502020204030204" pitchFamily="34" charset="0"/>
              </a:rPr>
              <a:t>ajusta</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mejor</a:t>
            </a:r>
            <a:r>
              <a:rPr lang="en-US" sz="1100" dirty="0">
                <a:latin typeface="Calibri" panose="020F0502020204030204" pitchFamily="34" charset="0"/>
                <a:ea typeface="Calibri" panose="020F0502020204030204" pitchFamily="34" charset="0"/>
                <a:cs typeface="Calibri" panose="020F0502020204030204" pitchFamily="34" charset="0"/>
              </a:rPr>
              <a:t> a sus </a:t>
            </a:r>
            <a:r>
              <a:rPr lang="en-US" sz="1100" dirty="0" err="1">
                <a:latin typeface="Calibri" panose="020F0502020204030204" pitchFamily="34" charset="0"/>
                <a:ea typeface="Calibri" panose="020F0502020204030204" pitchFamily="34" charset="0"/>
                <a:cs typeface="Calibri" panose="020F0502020204030204" pitchFamily="34" charset="0"/>
              </a:rPr>
              <a:t>objetivos</a:t>
            </a:r>
            <a:r>
              <a:rPr lang="en-US" sz="1100" dirty="0">
                <a:latin typeface="Calibri" panose="020F0502020204030204" pitchFamily="34" charset="0"/>
                <a:ea typeface="Calibri" panose="020F0502020204030204" pitchFamily="34" charset="0"/>
                <a:cs typeface="Calibri" panose="020F0502020204030204" pitchFamily="34" charset="0"/>
              </a:rPr>
              <a:t> y </a:t>
            </a:r>
            <a:r>
              <a:rPr lang="en-US" sz="1100" dirty="0" err="1">
                <a:latin typeface="Calibri" panose="020F0502020204030204" pitchFamily="34" charset="0"/>
                <a:ea typeface="Calibri" panose="020F0502020204030204" pitchFamily="34" charset="0"/>
                <a:cs typeface="Calibri" panose="020F0502020204030204" pitchFamily="34" charset="0"/>
              </a:rPr>
              <a:t>contextos</a:t>
            </a:r>
            <a:r>
              <a:rPr lang="en-US" sz="1100" dirty="0">
                <a:latin typeface="Calibri" panose="020F0502020204030204" pitchFamily="34" charset="0"/>
                <a:ea typeface="Calibri" panose="020F0502020204030204" pitchFamily="34" charset="0"/>
                <a:cs typeface="Calibri" panose="020F0502020204030204" pitchFamily="34" charset="0"/>
              </a:rPr>
              <a:t>.</a:t>
            </a: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72C4FB4-7B43-C093-D908-A33A6F35104F}"/>
              </a:ext>
            </a:extLst>
          </p:cNvPr>
          <p:cNvSpPr>
            <a:spLocks noGrp="1"/>
          </p:cNvSpPr>
          <p:nvPr>
            <p:ph type="sldNum" sz="quarter" idx="5"/>
          </p:nvPr>
        </p:nvSpPr>
        <p:spPr/>
        <p:txBody>
          <a:bodyPr/>
          <a:lstStyle/>
          <a:p>
            <a:fld id="{D274D5D8-74C3-4A38-835E-EC8AAD529D29}" type="slidenum">
              <a:rPr lang="el-GR" smtClean="0"/>
              <a:t>71</a:t>
            </a:fld>
            <a:endParaRPr lang="el-GR"/>
          </a:p>
        </p:txBody>
      </p:sp>
    </p:spTree>
    <p:extLst>
      <p:ext uri="{BB962C8B-B14F-4D97-AF65-F5344CB8AC3E}">
        <p14:creationId xmlns:p14="http://schemas.microsoft.com/office/powerpoint/2010/main" val="39125699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C695-CE3D-2451-F377-0F1497FEAB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0A12DDB-21C7-36F8-9A3A-9BA4D250110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53765AA-E61C-C5D8-45AA-BDD0E0E96E4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El espíritu emprendedor se manifiesta de forma diferente según el contexto. Tanto si los profesionales son autónomos como si trabajan en una </a:t>
            </a:r>
            <a:r>
              <a:rPr lang="en-US" sz="1100" err="1">
                <a:latin typeface="Calibri" panose="020F0502020204030204" pitchFamily="34" charset="0"/>
                <a:ea typeface="Calibri" panose="020F0502020204030204" pitchFamily="34" charset="0"/>
                <a:cs typeface="Calibri" panose="020F0502020204030204" pitchFamily="34" charset="0"/>
              </a:rPr>
              <a:t>organización</a:t>
            </a:r>
            <a:r>
              <a:rPr lang="en-US" sz="1100">
                <a:latin typeface="Calibri" panose="020F0502020204030204" pitchFamily="34" charset="0"/>
                <a:ea typeface="Calibri" panose="020F0502020204030204" pitchFamily="34" charset="0"/>
                <a:cs typeface="Calibri" panose="020F0502020204030204" pitchFamily="34" charset="0"/>
              </a:rPr>
              <a:t>, el pensamiento emprendedor les ayuda a tomar la iniciativa, adaptarse al cambio y construir identidades profesionales sostenibles. Los formadores pueden animarles a reflexionar sobre dónde se encuentran actualmente y dónde podrían crecer, y a identificar el modelo que mejor se adapta a sus valores, objetivos y entorno de trabajo.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795439-085D-E2CB-0AD1-EBE220D49C54}"/>
              </a:ext>
            </a:extLst>
          </p:cNvPr>
          <p:cNvSpPr>
            <a:spLocks noGrp="1"/>
          </p:cNvSpPr>
          <p:nvPr>
            <p:ph type="sldNum" sz="quarter" idx="5"/>
          </p:nvPr>
        </p:nvSpPr>
        <p:spPr/>
        <p:txBody>
          <a:bodyPr/>
          <a:lstStyle/>
          <a:p>
            <a:fld id="{D274D5D8-74C3-4A38-835E-EC8AAD529D29}" type="slidenum">
              <a:rPr lang="el-GR" smtClean="0"/>
              <a:t>72</a:t>
            </a:fld>
            <a:endParaRPr lang="el-GR"/>
          </a:p>
        </p:txBody>
      </p:sp>
    </p:spTree>
    <p:extLst>
      <p:ext uri="{BB962C8B-B14F-4D97-AF65-F5344CB8AC3E}">
        <p14:creationId xmlns:p14="http://schemas.microsoft.com/office/powerpoint/2010/main" val="100325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3C20-663E-0E68-7A84-AF2F663E82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75A3D8-63B0-CD02-2EC3-8EC93A9A133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8F315D7-EE79-7CB3-CACF-39867A451D9B}"/>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El espíritu emprendedor en las artes escénicas no es algo abstracto. La financiación limitada, las brechas tecnológicas y la resistencia institucional pueden dificultar la aplicación de enfoques innovadores. Como formador, ayude a los alumnos a reflexionar sobre estos retos y a desarrollar respuestas creativas y realistas que se adapten a sus entornos de trabajo reales.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2D43CB6-7064-C4C4-AC99-50395C636CB2}"/>
              </a:ext>
            </a:extLst>
          </p:cNvPr>
          <p:cNvSpPr>
            <a:spLocks noGrp="1"/>
          </p:cNvSpPr>
          <p:nvPr>
            <p:ph type="sldNum" sz="quarter" idx="5"/>
          </p:nvPr>
        </p:nvSpPr>
        <p:spPr/>
        <p:txBody>
          <a:bodyPr/>
          <a:lstStyle/>
          <a:p>
            <a:fld id="{D274D5D8-74C3-4A38-835E-EC8AAD529D29}" type="slidenum">
              <a:rPr lang="el-GR" smtClean="0"/>
              <a:t>73</a:t>
            </a:fld>
            <a:endParaRPr lang="el-GR"/>
          </a:p>
        </p:txBody>
      </p:sp>
    </p:spTree>
    <p:extLst>
      <p:ext uri="{BB962C8B-B14F-4D97-AF65-F5344CB8AC3E}">
        <p14:creationId xmlns:p14="http://schemas.microsoft.com/office/powerpoint/2010/main" val="35078515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6C83-E32B-CC6C-903B-A650878AD3F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994AC3-9466-4CAC-8FAD-015FC75E70C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3435969-8B1F-A2A0-A682-84D4298FE16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Esta tabla destaca las limitaciones específicas de cada sector y las formas concretas en que los formadores pueden ayudar a los alumnos a superarlas. Cada reto puede convertirse en una oportunidad de aprendizaje cuando se aborda mediante la experimentación, la reflexión y herramientas prácticas.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F72C97A-938D-6CD4-6BB2-5688012A65C9}"/>
              </a:ext>
            </a:extLst>
          </p:cNvPr>
          <p:cNvSpPr>
            <a:spLocks noGrp="1"/>
          </p:cNvSpPr>
          <p:nvPr>
            <p:ph type="sldNum" sz="quarter" idx="5"/>
          </p:nvPr>
        </p:nvSpPr>
        <p:spPr/>
        <p:txBody>
          <a:bodyPr/>
          <a:lstStyle/>
          <a:p>
            <a:fld id="{D274D5D8-74C3-4A38-835E-EC8AAD529D29}" type="slidenum">
              <a:rPr lang="el-GR" smtClean="0"/>
              <a:t>74</a:t>
            </a:fld>
            <a:endParaRPr lang="el-GR"/>
          </a:p>
        </p:txBody>
      </p:sp>
    </p:spTree>
    <p:extLst>
      <p:ext uri="{BB962C8B-B14F-4D97-AF65-F5344CB8AC3E}">
        <p14:creationId xmlns:p14="http://schemas.microsoft.com/office/powerpoint/2010/main" val="2049494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C700-EADA-045B-148E-9722B0462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20B260A-5690-FF86-EDB7-B7EA0E5F7D8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B326F4-50BC-5BA9-1689-3772EB07BF9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En esta actividad, practicarás cómo </a:t>
            </a:r>
            <a:r>
              <a:rPr lang="en-US" sz="1100" err="1">
                <a:latin typeface="Calibri" panose="020F0502020204030204" pitchFamily="34" charset="0"/>
                <a:ea typeface="Calibri" panose="020F0502020204030204" pitchFamily="34" charset="0"/>
                <a:cs typeface="Calibri" panose="020F0502020204030204" pitchFamily="34" charset="0"/>
              </a:rPr>
              <a:t>reconocer </a:t>
            </a:r>
            <a:r>
              <a:rPr lang="en-US" sz="1100">
                <a:latin typeface="Calibri" panose="020F0502020204030204" pitchFamily="34" charset="0"/>
                <a:ea typeface="Calibri" panose="020F0502020204030204" pitchFamily="34" charset="0"/>
                <a:cs typeface="Calibri" panose="020F0502020204030204" pitchFamily="34" charset="0"/>
              </a:rPr>
              <a:t>las diferentes formas de pensar y trabajar que se manifiestan en contextos reales de las artes escénicas. Se trata de conectar lo que sabes con la forma en que los profesionales crean impacto.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4F45CBF-8155-4C5F-860F-8B501A035FDF}"/>
              </a:ext>
            </a:extLst>
          </p:cNvPr>
          <p:cNvSpPr>
            <a:spLocks noGrp="1"/>
          </p:cNvSpPr>
          <p:nvPr>
            <p:ph type="sldNum" sz="quarter" idx="5"/>
          </p:nvPr>
        </p:nvSpPr>
        <p:spPr/>
        <p:txBody>
          <a:bodyPr/>
          <a:lstStyle/>
          <a:p>
            <a:fld id="{D274D5D8-74C3-4A38-835E-EC8AAD529D29}" type="slidenum">
              <a:rPr lang="el-GR" smtClean="0"/>
              <a:t>75</a:t>
            </a:fld>
            <a:endParaRPr lang="el-GR"/>
          </a:p>
        </p:txBody>
      </p:sp>
    </p:spTree>
    <p:extLst>
      <p:ext uri="{BB962C8B-B14F-4D97-AF65-F5344CB8AC3E}">
        <p14:creationId xmlns:p14="http://schemas.microsoft.com/office/powerpoint/2010/main" val="39932857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9597-9F5F-BE82-4D93-C603C43F1C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139555-F51C-58D6-9C04-953DD453090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653518C-3AEA-C886-A2C2-39E9AA47565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Has explorado modelos empresariales y ahora conectamos ese pensamiento con la práctica. La planificación estratégica y el reconocimiento de oportunidades son lo que ayuda a convertir las ideas creativas en un impacto duradero y real. Ayudan a los profesionales a responder al cambio con claridad, no con caos.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32F6FF3-F521-DCC0-690F-CB9739129D6D}"/>
              </a:ext>
            </a:extLst>
          </p:cNvPr>
          <p:cNvSpPr>
            <a:spLocks noGrp="1"/>
          </p:cNvSpPr>
          <p:nvPr>
            <p:ph type="sldNum" sz="quarter" idx="5"/>
          </p:nvPr>
        </p:nvSpPr>
        <p:spPr/>
        <p:txBody>
          <a:bodyPr/>
          <a:lstStyle/>
          <a:p>
            <a:fld id="{D274D5D8-74C3-4A38-835E-EC8AAD529D29}" type="slidenum">
              <a:rPr lang="el-GR" smtClean="0"/>
              <a:t>76</a:t>
            </a:fld>
            <a:endParaRPr lang="el-GR"/>
          </a:p>
        </p:txBody>
      </p:sp>
    </p:spTree>
    <p:extLst>
      <p:ext uri="{BB962C8B-B14F-4D97-AF65-F5344CB8AC3E}">
        <p14:creationId xmlns:p14="http://schemas.microsoft.com/office/powerpoint/2010/main" val="2033349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100">
                <a:latin typeface="Calibri" panose="020F0502020204030204" pitchFamily="34" charset="0"/>
                <a:ea typeface="Calibri" panose="020F0502020204030204" pitchFamily="34" charset="0"/>
                <a:cs typeface="Calibri" panose="020F0502020204030204" pitchFamily="34" charset="0"/>
              </a:rPr>
              <a:t>No todas las ideas son oportunidades. Una oportunidad es una idea validada: atractiva, oportuna y factible con los recursos disponibles. Anime a los profesionales del sector de las artes escénicas, sus alumnos, a poner a prueba sus ideas utilizando criterios sencillos: </a:t>
            </a:r>
            <a:r>
              <a:rPr lang="en-GB"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¿Resuelve la idea una necesidad real? ¿Es viable con los recursos existentes? ¿Qué tipo de valor se crea: económico, cultural o social?</a:t>
            </a:r>
            <a:endParaRPr lang="el-GR"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1">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77</a:t>
            </a:fld>
            <a:endParaRPr lang="el-GR"/>
          </a:p>
        </p:txBody>
      </p:sp>
    </p:spTree>
    <p:extLst>
      <p:ext uri="{BB962C8B-B14F-4D97-AF65-F5344CB8AC3E}">
        <p14:creationId xmlns:p14="http://schemas.microsoft.com/office/powerpoint/2010/main" val="1743612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39FB-8736-D065-6885-E1FAF0765B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6EE5245-CD64-E3CC-320B-7E07600A47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F54307-6346-60F0-491E-4A9C8C74CAF4}"/>
              </a:ext>
            </a:extLst>
          </p:cNvPr>
          <p:cNvSpPr>
            <a:spLocks noGrp="1"/>
          </p:cNvSpPr>
          <p:nvPr>
            <p:ph type="body" idx="1"/>
          </p:nvPr>
        </p:nvSpPr>
        <p:spPr/>
        <p:txBody>
          <a:bodyPr/>
          <a:lstStyle/>
          <a:p>
            <a:r>
              <a:rPr lang="en-US" sz="1100"/>
              <a:t>Las oportunidades suelen surgir de áreas que se cruzan: cambios en el público, cambios tecnológicos, políticas o incluso activos sin utilizar. Invite a los alumnos a identificar lo que podría aplicarse en su contexto local o creativo.</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FEE139-211F-291F-7D6B-085ABF2C0AA6}"/>
              </a:ext>
            </a:extLst>
          </p:cNvPr>
          <p:cNvSpPr>
            <a:spLocks noGrp="1"/>
          </p:cNvSpPr>
          <p:nvPr>
            <p:ph type="sldNum" sz="quarter" idx="5"/>
          </p:nvPr>
        </p:nvSpPr>
        <p:spPr/>
        <p:txBody>
          <a:bodyPr/>
          <a:lstStyle/>
          <a:p>
            <a:fld id="{D274D5D8-74C3-4A38-835E-EC8AAD529D29}" type="slidenum">
              <a:rPr lang="el-GR" smtClean="0"/>
              <a:t>78</a:t>
            </a:fld>
            <a:endParaRPr lang="el-GR"/>
          </a:p>
        </p:txBody>
      </p:sp>
    </p:spTree>
    <p:extLst>
      <p:ext uri="{BB962C8B-B14F-4D97-AF65-F5344CB8AC3E}">
        <p14:creationId xmlns:p14="http://schemas.microsoft.com/office/powerpoint/2010/main" val="18728559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3C60-EA27-1E19-AA37-5E27619CE9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441DFD9-B88F-5118-FF83-D18F464804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8F53A79-7F83-7DA7-38FA-23FD29FA6A6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Una oportunidad estratégica no consiste solo en tener una buena idea. Requiere infraestructura. </a:t>
            </a:r>
            <a:r>
              <a:rPr lang="en-US" sz="1100" err="1">
                <a:latin typeface="Calibri" panose="020F0502020204030204" pitchFamily="34" charset="0"/>
                <a:ea typeface="Calibri" panose="020F0502020204030204" pitchFamily="34" charset="0"/>
                <a:cs typeface="Calibri" panose="020F0502020204030204" pitchFamily="34" charset="0"/>
              </a:rPr>
              <a:t>Las organizaciones</a:t>
            </a:r>
            <a:r>
              <a:rPr lang="en-US" sz="1100">
                <a:latin typeface="Calibri" panose="020F0502020204030204" pitchFamily="34" charset="0"/>
                <a:ea typeface="Calibri" panose="020F0502020204030204" pitchFamily="34" charset="0"/>
                <a:cs typeface="Calibri" panose="020F0502020204030204" pitchFamily="34" charset="0"/>
              </a:rPr>
              <a:t> de artes escénicas con buenos resultados equilibran la planificación a largo plazo con la ejecución diaria. Los formadores pueden ayudar a los alumnos a conectar la planificación creativa con plazos realistas, presupuestos y estrategias de liderazgo.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7344E9-D087-193B-FA81-43888A691DC4}"/>
              </a:ext>
            </a:extLst>
          </p:cNvPr>
          <p:cNvSpPr>
            <a:spLocks noGrp="1"/>
          </p:cNvSpPr>
          <p:nvPr>
            <p:ph type="sldNum" sz="quarter" idx="5"/>
          </p:nvPr>
        </p:nvSpPr>
        <p:spPr/>
        <p:txBody>
          <a:bodyPr/>
          <a:lstStyle/>
          <a:p>
            <a:fld id="{D274D5D8-74C3-4A38-835E-EC8AAD529D29}" type="slidenum">
              <a:rPr lang="el-GR" smtClean="0"/>
              <a:t>79</a:t>
            </a:fld>
            <a:endParaRPr lang="el-GR"/>
          </a:p>
        </p:txBody>
      </p:sp>
    </p:spTree>
    <p:extLst>
      <p:ext uri="{BB962C8B-B14F-4D97-AF65-F5344CB8AC3E}">
        <p14:creationId xmlns:p14="http://schemas.microsoft.com/office/powerpoint/2010/main" val="23787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El sector de las artes escénicas está experimentando una transformación significativa, impulsada por urgentes retos medioambientales, digitales y económicos. Se espera que los profesionales se adapten a las exigencias climáticas, adopten las tecnologías digitales y sigan siendo viables desde el punto de vista artístico y financiero, todo ello en un mercado </a:t>
            </a:r>
            <a:r>
              <a:rPr lang="en-US" sz="1100" b="0" i="0" kern="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laboral</a:t>
            </a:r>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en rápida evolución.</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INSPIRE responde a estos retos ofreciendo una combinación estratégica de educación académica y profesional. Su plan de estudios tiende un puente entre la teoría y la práctica, ayudando a los educadores y a los alumnos a aplicar los conocimientos en contextos del mundo real.</a:t>
            </a:r>
          </a:p>
          <a:p>
            <a:endPar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Al fomentar la innovación y la resiliencia, INSPIRE promueve la colaboración intersectorial y dota a los profesionales de las herramientas necesarias para liderar el cambio. Apoya la vitalidad a largo plazo del sector y posiciona las artes escénicas como un campo con visión de futuro y socialmente responsable.</a:t>
            </a:r>
          </a:p>
        </p:txBody>
      </p:sp>
      <p:sp>
        <p:nvSpPr>
          <p:cNvPr id="4" name="Foliennummernplatzhalter 3"/>
          <p:cNvSpPr>
            <a:spLocks noGrp="1"/>
          </p:cNvSpPr>
          <p:nvPr>
            <p:ph type="sldNum" sz="quarter" idx="5"/>
          </p:nvPr>
        </p:nvSpPr>
        <p:spPr/>
        <p:txBody>
          <a:bodyPr/>
          <a:lstStyle/>
          <a:p>
            <a:fld id="{D274D5D8-74C3-4A38-835E-EC8AAD529D29}" type="slidenum">
              <a:rPr lang="el-GR" smtClean="0"/>
              <a:t>8</a:t>
            </a:fld>
            <a:endParaRPr lang="el-GR"/>
          </a:p>
        </p:txBody>
      </p:sp>
    </p:spTree>
    <p:extLst>
      <p:ext uri="{BB962C8B-B14F-4D97-AF65-F5344CB8AC3E}">
        <p14:creationId xmlns:p14="http://schemas.microsoft.com/office/powerpoint/2010/main" val="309885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F177-24EE-A434-A146-A749532B0E2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9C3B397-C7AC-450C-6649-DAC7864007C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C6C6167-5EE1-CECD-B19F-144E83B5171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Ayudar a los alumnos a reflexionar sobre dónde encajan ellos o sus alumnos. Las diferentes estructuras aportan diferentes capacidades para aprovechar las oportunidades. La planificación estratégica debe ajustarse a la estructura, los recursos y la ambición.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847137B-7314-7027-A603-E5FFBAB288F6}"/>
              </a:ext>
            </a:extLst>
          </p:cNvPr>
          <p:cNvSpPr>
            <a:spLocks noGrp="1"/>
          </p:cNvSpPr>
          <p:nvPr>
            <p:ph type="sldNum" sz="quarter" idx="5"/>
          </p:nvPr>
        </p:nvSpPr>
        <p:spPr/>
        <p:txBody>
          <a:bodyPr/>
          <a:lstStyle/>
          <a:p>
            <a:fld id="{D274D5D8-74C3-4A38-835E-EC8AAD529D29}" type="slidenum">
              <a:rPr lang="el-GR" smtClean="0"/>
              <a:t>80</a:t>
            </a:fld>
            <a:endParaRPr lang="el-GR"/>
          </a:p>
        </p:txBody>
      </p:sp>
    </p:spTree>
    <p:extLst>
      <p:ext uri="{BB962C8B-B14F-4D97-AF65-F5344CB8AC3E}">
        <p14:creationId xmlns:p14="http://schemas.microsoft.com/office/powerpoint/2010/main" val="29325760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8EC8-39EC-1A62-01AC-33E610F968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C1F9D1-9ACD-F3A2-9806-00D7DB363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CC1142-4735-6286-0DCE-0ABA01C41ABF}"/>
              </a:ext>
            </a:extLst>
          </p:cNvPr>
          <p:cNvSpPr>
            <a:spLocks noGrp="1"/>
          </p:cNvSpPr>
          <p:nvPr>
            <p:ph type="body" idx="1"/>
          </p:nvPr>
        </p:nvSpPr>
        <p:spPr/>
        <p:txBody>
          <a:bodyPr/>
          <a:lstStyle/>
          <a:p>
            <a:r>
              <a:rPr lang="en-US" sz="1100"/>
              <a:t>Estas herramientas ayudan a convertir la intuición en conocimiento. </a:t>
            </a:r>
            <a:r>
              <a:rPr lang="en-US" sz="1100" err="1"/>
              <a:t>Haga hincapié </a:t>
            </a:r>
            <a:r>
              <a:rPr lang="en-US" sz="1100"/>
              <a:t>en que </a:t>
            </a:r>
            <a:r>
              <a:rPr lang="en-US" sz="1100" err="1"/>
              <a:t>reconocer </a:t>
            </a:r>
            <a:r>
              <a:rPr lang="en-US" sz="1100"/>
              <a:t>una oportunidad no es una cuestión de conjeturas, sino que implica un pensamiento estructurado.</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E667015-0AE6-36AF-C4C7-686AF727573C}"/>
              </a:ext>
            </a:extLst>
          </p:cNvPr>
          <p:cNvSpPr>
            <a:spLocks noGrp="1"/>
          </p:cNvSpPr>
          <p:nvPr>
            <p:ph type="sldNum" sz="quarter" idx="5"/>
          </p:nvPr>
        </p:nvSpPr>
        <p:spPr/>
        <p:txBody>
          <a:bodyPr/>
          <a:lstStyle/>
          <a:p>
            <a:fld id="{D274D5D8-74C3-4A38-835E-EC8AAD529D29}" type="slidenum">
              <a:rPr lang="el-GR" smtClean="0"/>
              <a:t>81</a:t>
            </a:fld>
            <a:endParaRPr lang="el-GR"/>
          </a:p>
        </p:txBody>
      </p:sp>
    </p:spTree>
    <p:extLst>
      <p:ext uri="{BB962C8B-B14F-4D97-AF65-F5344CB8AC3E}">
        <p14:creationId xmlns:p14="http://schemas.microsoft.com/office/powerpoint/2010/main" val="42214376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1335-BB5A-C8A9-BC6D-0226C4E1E4C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18A6911-ADCA-17A8-9587-339A85534C0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D941DB-3E19-50BE-0894-68A9BC526E2F}"/>
              </a:ext>
            </a:extLst>
          </p:cNvPr>
          <p:cNvSpPr>
            <a:spLocks noGrp="1"/>
          </p:cNvSpPr>
          <p:nvPr>
            <p:ph type="body" idx="1"/>
          </p:nvPr>
        </p:nvSpPr>
        <p:spPr/>
        <p:txBody>
          <a:bodyPr/>
          <a:lstStyle/>
          <a:p>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La oportunidad no consiste en evitar el riesgo, sino en gestionarlo. La planificación estratégica incluye planificar lo que podría salir mal, no para evitar la creatividad, sino para protegerla. Fomente el optimismo realista.</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3EAB260-84ED-12BA-3D81-8E80D1EA804D}"/>
              </a:ext>
            </a:extLst>
          </p:cNvPr>
          <p:cNvSpPr>
            <a:spLocks noGrp="1"/>
          </p:cNvSpPr>
          <p:nvPr>
            <p:ph type="sldNum" sz="quarter" idx="5"/>
          </p:nvPr>
        </p:nvSpPr>
        <p:spPr/>
        <p:txBody>
          <a:bodyPr/>
          <a:lstStyle/>
          <a:p>
            <a:fld id="{D274D5D8-74C3-4A38-835E-EC8AAD529D29}" type="slidenum">
              <a:rPr lang="el-GR" smtClean="0"/>
              <a:t>82</a:t>
            </a:fld>
            <a:endParaRPr lang="el-GR"/>
          </a:p>
        </p:txBody>
      </p:sp>
    </p:spTree>
    <p:extLst>
      <p:ext uri="{BB962C8B-B14F-4D97-AF65-F5344CB8AC3E}">
        <p14:creationId xmlns:p14="http://schemas.microsoft.com/office/powerpoint/2010/main" val="6282766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7700-65B3-5434-45C3-7941944B04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F5BF20B-49CA-AF17-828F-34054D62100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EC9B93-2D85-4409-F839-5FD884A36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Por lo tanto, el reconocimiento de oportunidades es el punto de partida. Pero las ideas por sí solas no generan cambios. Es la estrategia la que ayuda a determinar qué ideas son viables, relevantes y coherentes con el panorama general. El resultado es el impacto: una solución creativa que no solo es inspiradora, sino también sostenible y realista.</a:t>
            </a:r>
          </a:p>
          <a:p>
            <a:r>
              <a:rPr lang="en-US" sz="1100">
                <a:latin typeface="Calibri" panose="020F0502020204030204" pitchFamily="34" charset="0"/>
                <a:ea typeface="Calibri" panose="020F0502020204030204" pitchFamily="34" charset="0"/>
                <a:cs typeface="Calibri" panose="020F0502020204030204" pitchFamily="34" charset="0"/>
              </a:rPr>
              <a:t>Anime a los alumnos a ver esto como un flujo continuo en lugar de pasos aislados. La planificación estratégica tiende un puente entre la visión y la implementación. Como formadores, nuestra función es ayudar a los alumnos a ganar confianza en el uso de herramientas que hagan ese puente más sólido.</a:t>
            </a:r>
          </a:p>
        </p:txBody>
      </p:sp>
      <p:sp>
        <p:nvSpPr>
          <p:cNvPr id="4" name="Θέση αριθμού διαφάνειας 3">
            <a:extLst>
              <a:ext uri="{FF2B5EF4-FFF2-40B4-BE49-F238E27FC236}">
                <a16:creationId xmlns:a16="http://schemas.microsoft.com/office/drawing/2014/main" id="{FC85E66B-67EC-4163-3514-8FE9D6565BE7}"/>
              </a:ext>
            </a:extLst>
          </p:cNvPr>
          <p:cNvSpPr>
            <a:spLocks noGrp="1"/>
          </p:cNvSpPr>
          <p:nvPr>
            <p:ph type="sldNum" sz="quarter" idx="5"/>
          </p:nvPr>
        </p:nvSpPr>
        <p:spPr/>
        <p:txBody>
          <a:bodyPr/>
          <a:lstStyle/>
          <a:p>
            <a:fld id="{D274D5D8-74C3-4A38-835E-EC8AAD529D29}" type="slidenum">
              <a:rPr lang="el-GR" smtClean="0"/>
              <a:t>83</a:t>
            </a:fld>
            <a:endParaRPr lang="el-GR"/>
          </a:p>
        </p:txBody>
      </p:sp>
    </p:spTree>
    <p:extLst>
      <p:ext uri="{BB962C8B-B14F-4D97-AF65-F5344CB8AC3E}">
        <p14:creationId xmlns:p14="http://schemas.microsoft.com/office/powerpoint/2010/main" val="3821466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DD83-45DD-0BB2-D14F-C2D1C114979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5EB8D49-6D64-A3ED-7826-1C3CD68C0B8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1D2E7F3-EA99-030F-1F72-D65DD25BDFD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planificación estratégica vincula los objetivos a largo plazo con las decisiones cotidianas y proporciona un marco para afrontar la incertidumbre.</a:t>
            </a:r>
          </a:p>
          <a:p>
            <a:r>
              <a:rPr lang="en-US" sz="1100">
                <a:latin typeface="Calibri" panose="020F0502020204030204" pitchFamily="34" charset="0"/>
                <a:ea typeface="Calibri" panose="020F0502020204030204" pitchFamily="34" charset="0"/>
                <a:cs typeface="Calibri" panose="020F0502020204030204" pitchFamily="34" charset="0"/>
              </a:rPr>
              <a:t>Este tipo de planificación no limita la creatividad. La refuerza al aclarar las prioridades, coordinar los esfuerzos y desarrollar la resiliencia a lo largo del tiempo.</a:t>
            </a: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58AD781-1A01-C2AA-F768-1FFD6B113B10}"/>
              </a:ext>
            </a:extLst>
          </p:cNvPr>
          <p:cNvSpPr>
            <a:spLocks noGrp="1"/>
          </p:cNvSpPr>
          <p:nvPr>
            <p:ph type="sldNum" sz="quarter" idx="5"/>
          </p:nvPr>
        </p:nvSpPr>
        <p:spPr/>
        <p:txBody>
          <a:bodyPr/>
          <a:lstStyle/>
          <a:p>
            <a:fld id="{D274D5D8-74C3-4A38-835E-EC8AAD529D29}" type="slidenum">
              <a:rPr lang="el-GR" smtClean="0"/>
              <a:t>84</a:t>
            </a:fld>
            <a:endParaRPr lang="el-GR"/>
          </a:p>
        </p:txBody>
      </p:sp>
    </p:spTree>
    <p:extLst>
      <p:ext uri="{BB962C8B-B14F-4D97-AF65-F5344CB8AC3E}">
        <p14:creationId xmlns:p14="http://schemas.microsoft.com/office/powerpoint/2010/main" val="9655034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3E7B9-75A1-271E-4019-BE5B43DF03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1EEEA-2983-D383-A54E-C2767F1CA45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0AA7135-AD91-ECBD-2822-DCC81345EC7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Esta actividad te ayuda a identificar oportunidades emergentes en ámbitos del mundo real: audiencias, tecnología, políticas y asociaciones. Se trata de analizar el panorama, detectar el potencial y empezar a pensar estratégicamente sobre cómo responder.</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EFE526B-7474-444C-CDB6-7F655AE20474}"/>
              </a:ext>
            </a:extLst>
          </p:cNvPr>
          <p:cNvSpPr>
            <a:spLocks noGrp="1"/>
          </p:cNvSpPr>
          <p:nvPr>
            <p:ph type="sldNum" sz="quarter" idx="5"/>
          </p:nvPr>
        </p:nvSpPr>
        <p:spPr/>
        <p:txBody>
          <a:bodyPr/>
          <a:lstStyle/>
          <a:p>
            <a:fld id="{D274D5D8-74C3-4A38-835E-EC8AAD529D29}" type="slidenum">
              <a:rPr lang="el-GR" smtClean="0"/>
              <a:t>85</a:t>
            </a:fld>
            <a:endParaRPr lang="el-GR"/>
          </a:p>
        </p:txBody>
      </p:sp>
    </p:spTree>
    <p:extLst>
      <p:ext uri="{BB962C8B-B14F-4D97-AF65-F5344CB8AC3E}">
        <p14:creationId xmlns:p14="http://schemas.microsoft.com/office/powerpoint/2010/main" val="19312883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regeneración se basa en la estrategia. Plantea la siguiente pregunta: ¿cómo puede tu trabajo crear valor a largo plazo, no solo para tu proyecto, sino también para las personas, los lugares y el planeta?</a:t>
            </a:r>
          </a:p>
          <a:p>
            <a:r>
              <a:rPr lang="en-US" sz="1100">
                <a:latin typeface="Calibri" panose="020F0502020204030204" pitchFamily="34" charset="0"/>
                <a:ea typeface="Calibri" panose="020F0502020204030204" pitchFamily="34" charset="0"/>
                <a:cs typeface="Calibri" panose="020F0502020204030204" pitchFamily="34" charset="0"/>
              </a:rPr>
              <a:t>Anima a tus alumnos a ver esto como una evolución: pasar de planificar para sobrevivir a diseñar para contribuir.</a:t>
            </a:r>
          </a:p>
          <a:p>
            <a:r>
              <a:rPr lang="en-US" sz="1100">
                <a:latin typeface="Calibri" panose="020F0502020204030204" pitchFamily="34" charset="0"/>
                <a:ea typeface="Calibri" panose="020F0502020204030204" pitchFamily="34" charset="0"/>
                <a:cs typeface="Calibri" panose="020F0502020204030204" pitchFamily="34" charset="0"/>
              </a:rPr>
              <a:t>Este cambio invita a los alumnos a ver su trabajo como parte de un ecosistema más amplio, en el que el impacto es intencionado y continuo.</a:t>
            </a: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86</a:t>
            </a:fld>
            <a:endParaRPr lang="el-GR"/>
          </a:p>
        </p:txBody>
      </p:sp>
    </p:spTree>
    <p:extLst>
      <p:ext uri="{BB962C8B-B14F-4D97-AF65-F5344CB8AC3E}">
        <p14:creationId xmlns:p14="http://schemas.microsoft.com/office/powerpoint/2010/main" val="1469935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DB72-ECD2-20F9-F8FB-21C5729AA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00B429-9350-E048-69C9-EBA94245DD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B6F161D-632E-27D3-8634-EB2323299E86}"/>
              </a:ext>
            </a:extLst>
          </p:cNvPr>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Estos principios proporcionan un cambio de mentalidad, pasando de </a:t>
            </a:r>
            <a:r>
              <a:rPr lang="en-US" sz="1100" b="0" err="1">
                <a:latin typeface="Calibri" panose="020F0502020204030204" pitchFamily="34" charset="0"/>
                <a:ea typeface="Calibri" panose="020F0502020204030204" pitchFamily="34" charset="0"/>
                <a:cs typeface="Calibri" panose="020F0502020204030204" pitchFamily="34" charset="0"/>
              </a:rPr>
              <a:t>minimizar </a:t>
            </a:r>
            <a:r>
              <a:rPr lang="en-US" sz="1100" b="0">
                <a:latin typeface="Calibri" panose="020F0502020204030204" pitchFamily="34" charset="0"/>
                <a:ea typeface="Calibri" panose="020F0502020204030204" pitchFamily="34" charset="0"/>
                <a:cs typeface="Calibri" panose="020F0502020204030204" pitchFamily="34" charset="0"/>
              </a:rPr>
              <a:t>el daño a crear valor de forma activa en todos los sistemas. Anime a los alumnos a reflexionar sobre cómo su trabajo puede contribuir, y no solo mantener</a:t>
            </a:r>
            <a:r>
              <a:rPr lang="en-US" sz="1100"/>
              <a:t>.</a:t>
            </a:r>
            <a:r>
              <a:rPr lang="en-US" sz="1100" b="0">
                <a:latin typeface="Calibri" panose="020F0502020204030204" pitchFamily="34" charset="0"/>
                <a:ea typeface="Calibri" panose="020F0502020204030204" pitchFamily="34" charset="0"/>
                <a:cs typeface="Calibri" panose="020F0502020204030204" pitchFamily="34" charset="0"/>
              </a:rPr>
              <a:t> Ya sea gestionando un local, diseñando decorados o dirigiendo un colectivo, estos principios les ayudan a enmarcar el éxito no solo en términos artísticos o financieros, sino también en términos sociales y ecológicos</a:t>
            </a:r>
            <a:r>
              <a:rPr lang="en-US" sz="1100"/>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A47769D-424E-1001-899A-2A2A33B6F33B}"/>
              </a:ext>
            </a:extLst>
          </p:cNvPr>
          <p:cNvSpPr>
            <a:spLocks noGrp="1"/>
          </p:cNvSpPr>
          <p:nvPr>
            <p:ph type="sldNum" sz="quarter" idx="5"/>
          </p:nvPr>
        </p:nvSpPr>
        <p:spPr/>
        <p:txBody>
          <a:bodyPr/>
          <a:lstStyle/>
          <a:p>
            <a:fld id="{D274D5D8-74C3-4A38-835E-EC8AAD529D29}" type="slidenum">
              <a:rPr lang="el-GR" smtClean="0"/>
              <a:t>87</a:t>
            </a:fld>
            <a:endParaRPr lang="el-GR"/>
          </a:p>
        </p:txBody>
      </p:sp>
    </p:spTree>
    <p:extLst>
      <p:ext uri="{BB962C8B-B14F-4D97-AF65-F5344CB8AC3E}">
        <p14:creationId xmlns:p14="http://schemas.microsoft.com/office/powerpoint/2010/main" val="3527508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763FC-9D7F-A033-9DD8-AA364D3655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DF8C86-7877-3805-770A-5FD88347C6C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8B3395-5196-BAED-1382-E88C3C72D68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Los modelos de negocio regenerativos alinean el propósito con el impacto, no solo sosteniendo los recursos, sino restaurando y enriqueciendo los sistemas en los que participan. Apoye a sus alumnos para que ayuden a los profesionales a diseñar modelos que sirvan tanto a su misión como al mundo en general del que forman parte.</a:t>
            </a:r>
          </a:p>
        </p:txBody>
      </p:sp>
      <p:sp>
        <p:nvSpPr>
          <p:cNvPr id="4" name="Θέση αριθμού διαφάνειας 3">
            <a:extLst>
              <a:ext uri="{FF2B5EF4-FFF2-40B4-BE49-F238E27FC236}">
                <a16:creationId xmlns:a16="http://schemas.microsoft.com/office/drawing/2014/main" id="{B30F80FB-A3A6-031E-94A8-49490FE55D34}"/>
              </a:ext>
            </a:extLst>
          </p:cNvPr>
          <p:cNvSpPr>
            <a:spLocks noGrp="1"/>
          </p:cNvSpPr>
          <p:nvPr>
            <p:ph type="sldNum" sz="quarter" idx="5"/>
          </p:nvPr>
        </p:nvSpPr>
        <p:spPr/>
        <p:txBody>
          <a:bodyPr/>
          <a:lstStyle/>
          <a:p>
            <a:fld id="{D274D5D8-74C3-4A38-835E-EC8AAD529D29}" type="slidenum">
              <a:rPr lang="el-GR" smtClean="0"/>
              <a:t>88</a:t>
            </a:fld>
            <a:endParaRPr lang="el-GR"/>
          </a:p>
        </p:txBody>
      </p:sp>
    </p:spTree>
    <p:extLst>
      <p:ext uri="{BB962C8B-B14F-4D97-AF65-F5344CB8AC3E}">
        <p14:creationId xmlns:p14="http://schemas.microsoft.com/office/powerpoint/2010/main" val="3789202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0043-8850-0C54-B6B9-61E354996ED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72BE143-EF8C-96EF-BCD5-41E0B3CDF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201B4E-6D58-C3C3-919C-A0D004706F9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El diseño de un modelo regenerativo comienza con un propósito. El Regenerative Business Model Canvas (RBMC) lo respalda integrando el pensamiento artístico, financiero, social y medioambiental en una herramienta práctica.</a:t>
            </a:r>
          </a:p>
        </p:txBody>
      </p:sp>
      <p:sp>
        <p:nvSpPr>
          <p:cNvPr id="4" name="Θέση αριθμού διαφάνειας 3">
            <a:extLst>
              <a:ext uri="{FF2B5EF4-FFF2-40B4-BE49-F238E27FC236}">
                <a16:creationId xmlns:a16="http://schemas.microsoft.com/office/drawing/2014/main" id="{89C07838-1069-612F-4112-E6E922484F34}"/>
              </a:ext>
            </a:extLst>
          </p:cNvPr>
          <p:cNvSpPr>
            <a:spLocks noGrp="1"/>
          </p:cNvSpPr>
          <p:nvPr>
            <p:ph type="sldNum" sz="quarter" idx="5"/>
          </p:nvPr>
        </p:nvSpPr>
        <p:spPr/>
        <p:txBody>
          <a:bodyPr/>
          <a:lstStyle/>
          <a:p>
            <a:fld id="{D274D5D8-74C3-4A38-835E-EC8AAD529D29}" type="slidenum">
              <a:rPr lang="el-GR" smtClean="0"/>
              <a:t>89</a:t>
            </a:fld>
            <a:endParaRPr lang="el-GR"/>
          </a:p>
        </p:txBody>
      </p:sp>
    </p:spTree>
    <p:extLst>
      <p:ext uri="{BB962C8B-B14F-4D97-AF65-F5344CB8AC3E}">
        <p14:creationId xmlns:p14="http://schemas.microsoft.com/office/powerpoint/2010/main" val="71843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9</a:t>
            </a:fld>
            <a:endParaRPr lang="el-GR"/>
          </a:p>
        </p:txBody>
      </p:sp>
    </p:spTree>
    <p:extLst>
      <p:ext uri="{BB962C8B-B14F-4D97-AF65-F5344CB8AC3E}">
        <p14:creationId xmlns:p14="http://schemas.microsoft.com/office/powerpoint/2010/main" val="4813873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F2F5-C9CB-E2D8-DF23-9916A33AEB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35BACAF-66A0-9F2F-C73D-C16A6B7EF1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0CAD10-7184-FD39-C047-933B0F3AF0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El RBMC ayuda a los alumnos a ir más allá de los principios abstractos y pasar al diseño práctico. Cada sección invita a la reflexión crítica no solo sobre las operaciones, sino también sobre los valores. Este modelo </a:t>
            </a:r>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se puede adaptar a cualquier escala de operación.</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C32607B-4121-09DE-B5D5-F593118974F3}"/>
              </a:ext>
            </a:extLst>
          </p:cNvPr>
          <p:cNvSpPr>
            <a:spLocks noGrp="1"/>
          </p:cNvSpPr>
          <p:nvPr>
            <p:ph type="sldNum" sz="quarter" idx="5"/>
          </p:nvPr>
        </p:nvSpPr>
        <p:spPr/>
        <p:txBody>
          <a:bodyPr/>
          <a:lstStyle/>
          <a:p>
            <a:fld id="{D274D5D8-74C3-4A38-835E-EC8AAD529D29}" type="slidenum">
              <a:rPr lang="el-GR" smtClean="0"/>
              <a:t>90</a:t>
            </a:fld>
            <a:endParaRPr lang="el-GR"/>
          </a:p>
        </p:txBody>
      </p:sp>
    </p:spTree>
    <p:extLst>
      <p:ext uri="{BB962C8B-B14F-4D97-AF65-F5344CB8AC3E}">
        <p14:creationId xmlns:p14="http://schemas.microsoft.com/office/powerpoint/2010/main" val="10143759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8F78-E921-51AB-11A2-6A5EC6AEE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75F5048-20ED-2EAA-B4DE-E9E8E6327DE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95F687-BD2E-7989-28A0-B0CD1DFC501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Ayude a sus alumnos a pensar más allá de las estructuras y centrarse en los valores en acción. La gestión regenerativa no es solo para las grandes instituciones. Ya sea liderando equipos o gestionando en solitario, los profesionales dan forma a la cultura a través de sus decisiones cotidianas. Anímeles a incorporar la equidad, el cuidado y el pensamiento a largo plazo en la forma en que forman a los demás.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E2707CC-09DC-711A-0A0A-B9FBDE72EE6E}"/>
              </a:ext>
            </a:extLst>
          </p:cNvPr>
          <p:cNvSpPr>
            <a:spLocks noGrp="1"/>
          </p:cNvSpPr>
          <p:nvPr>
            <p:ph type="sldNum" sz="quarter" idx="5"/>
          </p:nvPr>
        </p:nvSpPr>
        <p:spPr/>
        <p:txBody>
          <a:bodyPr/>
          <a:lstStyle/>
          <a:p>
            <a:fld id="{D274D5D8-74C3-4A38-835E-EC8AAD529D29}" type="slidenum">
              <a:rPr lang="el-GR" smtClean="0"/>
              <a:t>91</a:t>
            </a:fld>
            <a:endParaRPr lang="el-GR"/>
          </a:p>
        </p:txBody>
      </p:sp>
    </p:spTree>
    <p:extLst>
      <p:ext uri="{BB962C8B-B14F-4D97-AF65-F5344CB8AC3E}">
        <p14:creationId xmlns:p14="http://schemas.microsoft.com/office/powerpoint/2010/main" val="36145871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8346-9DB6-407D-5F25-DA282F2A36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23DC63F-19B5-CC4C-51A5-EB45393454B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B3F1ABA-A200-7988-C30F-FA90B06A100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Anime a los profesionales de las artes escénicas a pensar más allá de los presupuestos de supervivencia. Las finanzas regenerativas no solo consisten en obtener financiación. Se trata de elegir estrategias de ingresos que respalden la integridad a largo plazo. Ayude a los alumnos a explorar la diversidad de la financiación y cómo el dinero puede reflejar el propósito, en lugar de distorsionarlo.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C97838-F02C-A126-2935-BA0CD5936274}"/>
              </a:ext>
            </a:extLst>
          </p:cNvPr>
          <p:cNvSpPr>
            <a:spLocks noGrp="1"/>
          </p:cNvSpPr>
          <p:nvPr>
            <p:ph type="sldNum" sz="quarter" idx="5"/>
          </p:nvPr>
        </p:nvSpPr>
        <p:spPr/>
        <p:txBody>
          <a:bodyPr/>
          <a:lstStyle/>
          <a:p>
            <a:fld id="{D274D5D8-74C3-4A38-835E-EC8AAD529D29}" type="slidenum">
              <a:rPr lang="el-GR" smtClean="0"/>
              <a:t>92</a:t>
            </a:fld>
            <a:endParaRPr lang="el-GR"/>
          </a:p>
        </p:txBody>
      </p:sp>
    </p:spTree>
    <p:extLst>
      <p:ext uri="{BB962C8B-B14F-4D97-AF65-F5344CB8AC3E}">
        <p14:creationId xmlns:p14="http://schemas.microsoft.com/office/powerpoint/2010/main" val="36265595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B1CF2-D91A-D8A3-7DD3-BBEC687AA7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373141-EC10-1FAB-8AB1-5D02C8775EF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F29A218-84AA-48B5-48D1-E44C248C6D37}"/>
              </a:ext>
            </a:extLst>
          </p:cNvPr>
          <p:cNvSpPr>
            <a:spLocks noGrp="1"/>
          </p:cNvSpPr>
          <p:nvPr>
            <p:ph type="body" idx="1"/>
          </p:nvPr>
        </p:nvSpPr>
        <p:spPr/>
        <p:txBody>
          <a:bodyPr/>
          <a:lstStyle/>
          <a:p>
            <a:r>
              <a:rPr lang="en-US"/>
              <a:t>Una vez establecidas las estrategias financieras, la siguiente pregunta es: ¿cómo podemos hacer realidad esas ambiciones? La gestión de proyectos es donde las ideas cobran forma. </a:t>
            </a:r>
            <a:r>
              <a:rPr lang="en-US" sz="1100"/>
              <a:t>No solo a través de plazos y presupuestos, sino también mediante prácticas que reflejan el cuidado por las personas, el lugar y el propósito. Es la capa final de la estrategia que garantiza que el pensamiento regenerativo se convierta en un impacto real.</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6682585-A58B-9D1B-FDA5-3228A089D750}"/>
              </a:ext>
            </a:extLst>
          </p:cNvPr>
          <p:cNvSpPr>
            <a:spLocks noGrp="1"/>
          </p:cNvSpPr>
          <p:nvPr>
            <p:ph type="sldNum" sz="quarter" idx="5"/>
          </p:nvPr>
        </p:nvSpPr>
        <p:spPr/>
        <p:txBody>
          <a:bodyPr/>
          <a:lstStyle/>
          <a:p>
            <a:fld id="{D274D5D8-74C3-4A38-835E-EC8AAD529D29}" type="slidenum">
              <a:rPr lang="el-GR" smtClean="0"/>
              <a:t>93</a:t>
            </a:fld>
            <a:endParaRPr lang="el-GR"/>
          </a:p>
        </p:txBody>
      </p:sp>
    </p:spTree>
    <p:extLst>
      <p:ext uri="{BB962C8B-B14F-4D97-AF65-F5344CB8AC3E}">
        <p14:creationId xmlns:p14="http://schemas.microsoft.com/office/powerpoint/2010/main" val="136171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3EB4-7F04-2475-AE7F-8D8ACA88D00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899B298-F0B4-7604-4234-DC2C15F8203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BA1239-C834-F7A0-F8A7-821F051BA6E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Esta actividad te ayuda a trasladar la teoría regenerativa a tu práctica de entrenamiento.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0D4BC33-8592-2BBB-7028-139FE5F8C43A}"/>
              </a:ext>
            </a:extLst>
          </p:cNvPr>
          <p:cNvSpPr>
            <a:spLocks noGrp="1"/>
          </p:cNvSpPr>
          <p:nvPr>
            <p:ph type="sldNum" sz="quarter" idx="5"/>
          </p:nvPr>
        </p:nvSpPr>
        <p:spPr/>
        <p:txBody>
          <a:bodyPr/>
          <a:lstStyle/>
          <a:p>
            <a:fld id="{D274D5D8-74C3-4A38-835E-EC8AAD529D29}" type="slidenum">
              <a:rPr lang="el-GR" smtClean="0"/>
              <a:t>94</a:t>
            </a:fld>
            <a:endParaRPr lang="el-GR"/>
          </a:p>
        </p:txBody>
      </p:sp>
    </p:spTree>
    <p:extLst>
      <p:ext uri="{BB962C8B-B14F-4D97-AF65-F5344CB8AC3E}">
        <p14:creationId xmlns:p14="http://schemas.microsoft.com/office/powerpoint/2010/main" val="41189741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Así como los modelos regenerativos determinan </a:t>
            </a:r>
            <a:r>
              <a:rPr lang="en-US" sz="1100" i="1">
                <a:latin typeface="Calibri" panose="020F0502020204030204" pitchFamily="34" charset="0"/>
                <a:ea typeface="Calibri" panose="020F0502020204030204" pitchFamily="34" charset="0"/>
                <a:cs typeface="Calibri" panose="020F0502020204030204" pitchFamily="34" charset="0"/>
              </a:rPr>
              <a:t>lo que </a:t>
            </a:r>
            <a:r>
              <a:rPr lang="en-US" sz="1100">
                <a:latin typeface="Calibri" panose="020F0502020204030204" pitchFamily="34" charset="0"/>
                <a:ea typeface="Calibri" panose="020F0502020204030204" pitchFamily="34" charset="0"/>
                <a:cs typeface="Calibri" panose="020F0502020204030204" pitchFamily="34" charset="0"/>
              </a:rPr>
              <a:t>ofrecemos y </a:t>
            </a:r>
            <a:r>
              <a:rPr lang="en-US" sz="1100" i="1">
                <a:latin typeface="Calibri" panose="020F0502020204030204" pitchFamily="34" charset="0"/>
                <a:ea typeface="Calibri" panose="020F0502020204030204" pitchFamily="34" charset="0"/>
                <a:cs typeface="Calibri" panose="020F0502020204030204" pitchFamily="34" charset="0"/>
              </a:rPr>
              <a:t>por qué</a:t>
            </a:r>
            <a:r>
              <a:rPr lang="en-US" sz="1100">
                <a:latin typeface="Calibri" panose="020F0502020204030204" pitchFamily="34" charset="0"/>
                <a:ea typeface="Calibri" panose="020F0502020204030204" pitchFamily="34" charset="0"/>
                <a:cs typeface="Calibri" panose="020F0502020204030204" pitchFamily="34" charset="0"/>
              </a:rPr>
              <a:t>, el marketing estratégico determina </a:t>
            </a:r>
            <a:r>
              <a:rPr lang="en-US" sz="1100" i="1">
                <a:latin typeface="Calibri" panose="020F0502020204030204" pitchFamily="34" charset="0"/>
                <a:ea typeface="Calibri" panose="020F0502020204030204" pitchFamily="34" charset="0"/>
                <a:cs typeface="Calibri" panose="020F0502020204030204" pitchFamily="34" charset="0"/>
              </a:rPr>
              <a:t>cómo </a:t>
            </a:r>
            <a:r>
              <a:rPr lang="en-US" sz="1100">
                <a:latin typeface="Calibri" panose="020F0502020204030204" pitchFamily="34" charset="0"/>
                <a:ea typeface="Calibri" panose="020F0502020204030204" pitchFamily="34" charset="0"/>
                <a:cs typeface="Calibri" panose="020F0502020204030204" pitchFamily="34" charset="0"/>
              </a:rPr>
              <a:t>lo comunicamos, haciendo visibles los valores, fortaleciendo las relaciones y aumentando el impacto. Anime a los alumnos a considerar el marketing como parte de sus decisiones cotidianas.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95</a:t>
            </a:fld>
            <a:endParaRPr lang="el-GR"/>
          </a:p>
        </p:txBody>
      </p:sp>
    </p:spTree>
    <p:extLst>
      <p:ext uri="{BB962C8B-B14F-4D97-AF65-F5344CB8AC3E}">
        <p14:creationId xmlns:p14="http://schemas.microsoft.com/office/powerpoint/2010/main" val="4257267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DB0D-A0BA-0ED5-2C93-05B15F749B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B4CDA9-E9C2-F1CF-E25C-C0A262AC64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91E014-3546-3902-4E86-5ED2637C802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Las 7 P pueden ayudar a los profesionales de las artes escénicas a estructurar su pensamiento más allá de la «promoción». Invíteles a explorar cómo cada «P» se manifiesta en su contexto, especialmente las que se pasan por alto, como </a:t>
            </a:r>
            <a:r>
              <a:rPr lang="en-US" sz="1100" i="1">
                <a:latin typeface="Calibri" panose="020F0502020204030204" pitchFamily="34" charset="0"/>
                <a:ea typeface="Calibri" panose="020F0502020204030204" pitchFamily="34" charset="0"/>
                <a:cs typeface="Calibri" panose="020F0502020204030204" pitchFamily="34" charset="0"/>
              </a:rPr>
              <a:t>la evidencia física </a:t>
            </a:r>
            <a:r>
              <a:rPr lang="en-US" sz="1100">
                <a:latin typeface="Calibri" panose="020F0502020204030204" pitchFamily="34" charset="0"/>
                <a:ea typeface="Calibri" panose="020F0502020204030204" pitchFamily="34" charset="0"/>
                <a:cs typeface="Calibri" panose="020F0502020204030204" pitchFamily="34" charset="0"/>
              </a:rPr>
              <a:t>o </a:t>
            </a:r>
            <a:r>
              <a:rPr lang="en-US" sz="1100" i="1">
                <a:latin typeface="Calibri" panose="020F0502020204030204" pitchFamily="34" charset="0"/>
                <a:ea typeface="Calibri" panose="020F0502020204030204" pitchFamily="34" charset="0"/>
                <a:cs typeface="Calibri" panose="020F0502020204030204" pitchFamily="34" charset="0"/>
              </a:rPr>
              <a:t>el proceso</a:t>
            </a:r>
            <a:r>
              <a:rPr lang="en-US" sz="1100">
                <a:latin typeface="Calibri" panose="020F0502020204030204" pitchFamily="34" charset="0"/>
                <a:ea typeface="Calibri" panose="020F0502020204030204" pitchFamily="34" charset="0"/>
                <a:cs typeface="Calibri" panose="020F0502020204030204" pitchFamily="34" charset="0"/>
              </a:rPr>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458BA6E-97CD-5C0B-E460-B893063CBF83}"/>
              </a:ext>
            </a:extLst>
          </p:cNvPr>
          <p:cNvSpPr>
            <a:spLocks noGrp="1"/>
          </p:cNvSpPr>
          <p:nvPr>
            <p:ph type="sldNum" sz="quarter" idx="5"/>
          </p:nvPr>
        </p:nvSpPr>
        <p:spPr/>
        <p:txBody>
          <a:bodyPr/>
          <a:lstStyle/>
          <a:p>
            <a:fld id="{D274D5D8-74C3-4A38-835E-EC8AAD529D29}" type="slidenum">
              <a:rPr lang="el-GR" smtClean="0"/>
              <a:t>96</a:t>
            </a:fld>
            <a:endParaRPr lang="el-GR"/>
          </a:p>
        </p:txBody>
      </p:sp>
    </p:spTree>
    <p:extLst>
      <p:ext uri="{BB962C8B-B14F-4D97-AF65-F5344CB8AC3E}">
        <p14:creationId xmlns:p14="http://schemas.microsoft.com/office/powerpoint/2010/main" val="42648501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97</a:t>
            </a:fld>
            <a:endParaRPr lang="el-GR"/>
          </a:p>
        </p:txBody>
      </p:sp>
    </p:spTree>
    <p:extLst>
      <p:ext uri="{BB962C8B-B14F-4D97-AF65-F5344CB8AC3E}">
        <p14:creationId xmlns:p14="http://schemas.microsoft.com/office/powerpoint/2010/main" val="13327343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2A22-C5FD-669B-21EE-573E48F67E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779A3F-C0E4-7172-FDDD-E51E7133ABE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0BAF679-1D92-A69C-5D7F-C10974E457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El marketing sostenible se centra en causar menos daño, alineando las comunicaciones con la responsabilidad medioambiental y social. El marketing regenerativo desafía a los alumnos a ir más allá: a preguntarse cómo su trabajo puede generar un cambio positivo a través de la forma en que se comparte. Invíteles a reflexionar sobre cómo incluso las decisiones más simples en cuanto al tono, las plataformas o las colaboraciones pueden reforzar el cuidado, la equidad y el propósito.</a:t>
            </a:r>
          </a:p>
        </p:txBody>
      </p:sp>
      <p:sp>
        <p:nvSpPr>
          <p:cNvPr id="4" name="Θέση αριθμού διαφάνειας 3">
            <a:extLst>
              <a:ext uri="{FF2B5EF4-FFF2-40B4-BE49-F238E27FC236}">
                <a16:creationId xmlns:a16="http://schemas.microsoft.com/office/drawing/2014/main" id="{7FFD6A09-22CC-6398-EF78-F53421127633}"/>
              </a:ext>
            </a:extLst>
          </p:cNvPr>
          <p:cNvSpPr>
            <a:spLocks noGrp="1"/>
          </p:cNvSpPr>
          <p:nvPr>
            <p:ph type="sldNum" sz="quarter" idx="5"/>
          </p:nvPr>
        </p:nvSpPr>
        <p:spPr/>
        <p:txBody>
          <a:bodyPr/>
          <a:lstStyle/>
          <a:p>
            <a:fld id="{D274D5D8-74C3-4A38-835E-EC8AAD529D29}" type="slidenum">
              <a:rPr lang="el-GR" smtClean="0"/>
              <a:t>98</a:t>
            </a:fld>
            <a:endParaRPr lang="el-GR"/>
          </a:p>
        </p:txBody>
      </p:sp>
    </p:spTree>
    <p:extLst>
      <p:ext uri="{BB962C8B-B14F-4D97-AF65-F5344CB8AC3E}">
        <p14:creationId xmlns:p14="http://schemas.microsoft.com/office/powerpoint/2010/main" val="3321072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99</a:t>
            </a:fld>
            <a:endParaRPr lang="el-GR"/>
          </a:p>
        </p:txBody>
      </p:sp>
    </p:spTree>
    <p:extLst>
      <p:ext uri="{BB962C8B-B14F-4D97-AF65-F5344CB8AC3E}">
        <p14:creationId xmlns:p14="http://schemas.microsoft.com/office/powerpoint/2010/main" val="199120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maestro</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maestros</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6.png"/><Relationship Id="rId4" Type="http://schemas.openxmlformats.org/officeDocument/2006/relationships/image" Target="../media/image17.svg"/><Relationship Id="rId9" Type="http://schemas.openxmlformats.org/officeDocument/2006/relationships/image" Target="../media/image21.svg"/></Relationships>
</file>

<file path=ppt/slides/_rels/slide100.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189.svg"/><Relationship Id="rId3" Type="http://schemas.openxmlformats.org/officeDocument/2006/relationships/image" Target="../media/image2.png"/><Relationship Id="rId7" Type="http://schemas.openxmlformats.org/officeDocument/2006/relationships/image" Target="../media/image188.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2.xml.rels><?xml version="1.0" encoding="UTF-8" standalone="yes"?>
<Relationships xmlns="http://schemas.openxmlformats.org/package/2006/relationships"><Relationship Id="rId8" Type="http://schemas.openxmlformats.org/officeDocument/2006/relationships/image" Target="../media/image191.svg"/><Relationship Id="rId3" Type="http://schemas.openxmlformats.org/officeDocument/2006/relationships/image" Target="../media/image2.png"/><Relationship Id="rId7" Type="http://schemas.openxmlformats.org/officeDocument/2006/relationships/image" Target="../media/image190.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04.xml.rels><?xml version="1.0" encoding="UTF-8" standalone="yes"?>
<Relationships xmlns="http://schemas.openxmlformats.org/package/2006/relationships"><Relationship Id="rId8" Type="http://schemas.openxmlformats.org/officeDocument/2006/relationships/image" Target="../media/image193.svg"/><Relationship Id="rId3" Type="http://schemas.openxmlformats.org/officeDocument/2006/relationships/image" Target="../media/image2.png"/><Relationship Id="rId7" Type="http://schemas.openxmlformats.org/officeDocument/2006/relationships/image" Target="../media/image192.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98.png"/><Relationship Id="rId18" Type="http://schemas.openxmlformats.org/officeDocument/2006/relationships/image" Target="../media/image203.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97.png"/><Relationship Id="rId17" Type="http://schemas.openxmlformats.org/officeDocument/2006/relationships/image" Target="../media/image202.png"/><Relationship Id="rId2" Type="http://schemas.openxmlformats.org/officeDocument/2006/relationships/notesSlide" Target="../notesSlides/notesSlide107.xml"/><Relationship Id="rId16" Type="http://schemas.openxmlformats.org/officeDocument/2006/relationships/image" Target="../media/image201.jpeg"/><Relationship Id="rId20"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96.jpeg"/><Relationship Id="rId5" Type="http://schemas.openxmlformats.org/officeDocument/2006/relationships/image" Target="../media/image6.png"/><Relationship Id="rId15" Type="http://schemas.openxmlformats.org/officeDocument/2006/relationships/image" Target="../media/image200.png"/><Relationship Id="rId10" Type="http://schemas.openxmlformats.org/officeDocument/2006/relationships/image" Target="../media/image195.png"/><Relationship Id="rId19" Type="http://schemas.openxmlformats.org/officeDocument/2006/relationships/image" Target="../media/image204.png"/><Relationship Id="rId4" Type="http://schemas.openxmlformats.org/officeDocument/2006/relationships/image" Target="../media/image3.svg"/><Relationship Id="rId9" Type="http://schemas.openxmlformats.org/officeDocument/2006/relationships/image" Target="../media/image194.png"/><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sv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5.sv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globalmagazin.com/die-4-saeulen-der-nachhaltigkeit-kennenlern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xhere.com/de/photo/137973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3.svg"/><Relationship Id="rId4" Type="http://schemas.openxmlformats.org/officeDocument/2006/relationships/image" Target="../media/image35.sv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5.svg"/><Relationship Id="rId4" Type="http://schemas.openxmlformats.org/officeDocument/2006/relationships/image" Target="../media/image3.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5.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4.png"/><Relationship Id="rId2" Type="http://schemas.openxmlformats.org/officeDocument/2006/relationships/notesSlide" Target="../notesSlides/notesSlide27.xml"/><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2.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61.svg"/><Relationship Id="rId4" Type="http://schemas.openxmlformats.org/officeDocument/2006/relationships/image" Target="../media/image3.sv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6.png"/><Relationship Id="rId5" Type="http://schemas.openxmlformats.org/officeDocument/2006/relationships/image" Target="../media/image4.png"/><Relationship Id="rId10" Type="http://schemas.openxmlformats.org/officeDocument/2006/relationships/image" Target="../media/image65.svg"/><Relationship Id="rId4" Type="http://schemas.openxmlformats.org/officeDocument/2006/relationships/image" Target="../media/image3.svg"/><Relationship Id="rId9" Type="http://schemas.openxmlformats.org/officeDocument/2006/relationships/image" Target="../media/image64.png"/><Relationship Id="rId14" Type="http://schemas.openxmlformats.org/officeDocument/2006/relationships/image" Target="../media/image69.sv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3.svg"/><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image" Target="../media/image5.svg"/><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18" Type="http://schemas.openxmlformats.org/officeDocument/2006/relationships/image" Target="../media/image81.svg"/><Relationship Id="rId3" Type="http://schemas.openxmlformats.org/officeDocument/2006/relationships/image" Target="../media/image2.png"/><Relationship Id="rId7" Type="http://schemas.openxmlformats.org/officeDocument/2006/relationships/image" Target="../media/image70.png"/><Relationship Id="rId12" Type="http://schemas.openxmlformats.org/officeDocument/2006/relationships/image" Target="../media/image75.svg"/><Relationship Id="rId17" Type="http://schemas.openxmlformats.org/officeDocument/2006/relationships/image" Target="../media/image80.png"/><Relationship Id="rId2" Type="http://schemas.openxmlformats.org/officeDocument/2006/relationships/notesSlide" Target="../notesSlides/notesSlide37.xml"/><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74.png"/><Relationship Id="rId5" Type="http://schemas.openxmlformats.org/officeDocument/2006/relationships/image" Target="../media/image4.png"/><Relationship Id="rId15" Type="http://schemas.openxmlformats.org/officeDocument/2006/relationships/image" Target="../media/image78.png"/><Relationship Id="rId10" Type="http://schemas.openxmlformats.org/officeDocument/2006/relationships/image" Target="../media/image73.svg"/><Relationship Id="rId19" Type="http://schemas.openxmlformats.org/officeDocument/2006/relationships/image" Target="../media/image82.png"/><Relationship Id="rId4" Type="http://schemas.openxmlformats.org/officeDocument/2006/relationships/image" Target="../media/image3.svg"/><Relationship Id="rId9" Type="http://schemas.openxmlformats.org/officeDocument/2006/relationships/image" Target="../media/image72.png"/><Relationship Id="rId14" Type="http://schemas.openxmlformats.org/officeDocument/2006/relationships/image" Target="../media/image77.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2.png"/><Relationship Id="rId7"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0.png"/><Relationship Id="rId5" Type="http://schemas.openxmlformats.org/officeDocument/2006/relationships/image" Target="../media/image4.png"/><Relationship Id="rId10" Type="http://schemas.openxmlformats.org/officeDocument/2006/relationships/image" Target="../media/image89.svg"/><Relationship Id="rId4" Type="http://schemas.openxmlformats.org/officeDocument/2006/relationships/image" Target="../media/image3.sv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7.png"/><Relationship Id="rId5" Type="http://schemas.openxmlformats.org/officeDocument/2006/relationships/image" Target="../media/image4.png"/><Relationship Id="rId10" Type="http://schemas.openxmlformats.org/officeDocument/2006/relationships/image" Target="../media/image96.svg"/><Relationship Id="rId4" Type="http://schemas.openxmlformats.org/officeDocument/2006/relationships/image" Target="../media/image3.svg"/><Relationship Id="rId9" Type="http://schemas.openxmlformats.org/officeDocument/2006/relationships/image" Target="../media/image95.png"/><Relationship Id="rId14" Type="http://schemas.openxmlformats.org/officeDocument/2006/relationships/image" Target="../media/image100.sv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png"/><Relationship Id="rId7"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2.png"/><Relationship Id="rId7"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6.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2.png"/><Relationship Id="rId7"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2.png"/><Relationship Id="rId7"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9.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2.png"/><Relationship Id="rId7" Type="http://schemas.openxmlformats.org/officeDocument/2006/relationships/image" Target="../media/image11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1.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2.png"/><Relationship Id="rId7" Type="http://schemas.openxmlformats.org/officeDocument/2006/relationships/image" Target="../media/image112.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2.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8.png"/><Relationship Id="rId5" Type="http://schemas.openxmlformats.org/officeDocument/2006/relationships/image" Target="../media/image4.png"/><Relationship Id="rId10" Type="http://schemas.openxmlformats.org/officeDocument/2006/relationships/image" Target="../media/image117.svg"/><Relationship Id="rId4" Type="http://schemas.openxmlformats.org/officeDocument/2006/relationships/image" Target="../media/image3.svg"/><Relationship Id="rId9" Type="http://schemas.openxmlformats.org/officeDocument/2006/relationships/image" Target="../media/image116.png"/><Relationship Id="rId14" Type="http://schemas.openxmlformats.org/officeDocument/2006/relationships/image" Target="../media/image121.svg"/></Relationships>
</file>

<file path=ppt/slides/_rels/slide63.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128.png"/><Relationship Id="rId3" Type="http://schemas.openxmlformats.org/officeDocument/2006/relationships/image" Target="../media/image2.png"/><Relationship Id="rId7" Type="http://schemas.openxmlformats.org/officeDocument/2006/relationships/image" Target="../media/image122.png"/><Relationship Id="rId12" Type="http://schemas.openxmlformats.org/officeDocument/2006/relationships/image" Target="../media/image127.sv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6.png"/><Relationship Id="rId5" Type="http://schemas.openxmlformats.org/officeDocument/2006/relationships/image" Target="../media/image4.png"/><Relationship Id="rId10" Type="http://schemas.openxmlformats.org/officeDocument/2006/relationships/image" Target="../media/image125.svg"/><Relationship Id="rId4" Type="http://schemas.openxmlformats.org/officeDocument/2006/relationships/image" Target="../media/image3.svg"/><Relationship Id="rId9" Type="http://schemas.openxmlformats.org/officeDocument/2006/relationships/image" Target="../media/image124.png"/><Relationship Id="rId14" Type="http://schemas.openxmlformats.org/officeDocument/2006/relationships/image" Target="../media/image129.sv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2.png"/><Relationship Id="rId7" Type="http://schemas.openxmlformats.org/officeDocument/2006/relationships/image" Target="../media/image130.png"/><Relationship Id="rId12" Type="http://schemas.openxmlformats.org/officeDocument/2006/relationships/image" Target="../media/image135.sv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34.png"/><Relationship Id="rId5" Type="http://schemas.openxmlformats.org/officeDocument/2006/relationships/image" Target="../media/image4.png"/><Relationship Id="rId10" Type="http://schemas.openxmlformats.org/officeDocument/2006/relationships/image" Target="../media/image133.svg"/><Relationship Id="rId4" Type="http://schemas.openxmlformats.org/officeDocument/2006/relationships/image" Target="../media/image3.svg"/><Relationship Id="rId9" Type="http://schemas.openxmlformats.org/officeDocument/2006/relationships/image" Target="../media/image132.png"/></Relationships>
</file>

<file path=ppt/slides/_rels/slide6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sv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2.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2.png"/><Relationship Id="rId7" Type="http://schemas.openxmlformats.org/officeDocument/2006/relationships/image" Target="../media/image137.png"/><Relationship Id="rId12" Type="http://schemas.openxmlformats.org/officeDocument/2006/relationships/image" Target="../media/image142.sv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1.png"/><Relationship Id="rId5" Type="http://schemas.openxmlformats.org/officeDocument/2006/relationships/image" Target="../media/image4.png"/><Relationship Id="rId10" Type="http://schemas.openxmlformats.org/officeDocument/2006/relationships/image" Target="../media/image140.svg"/><Relationship Id="rId4" Type="http://schemas.openxmlformats.org/officeDocument/2006/relationships/image" Target="../media/image3.svg"/><Relationship Id="rId9" Type="http://schemas.openxmlformats.org/officeDocument/2006/relationships/image" Target="../media/image139.png"/></Relationships>
</file>

<file path=ppt/slides/_rels/slide73.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2.png"/><Relationship Id="rId7"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6.xml.rels><?xml version="1.0" encoding="UTF-8" standalone="yes"?>
<Relationships xmlns="http://schemas.openxmlformats.org/package/2006/relationships"><Relationship Id="rId8" Type="http://schemas.openxmlformats.org/officeDocument/2006/relationships/image" Target="../media/image146.svg"/><Relationship Id="rId3" Type="http://schemas.openxmlformats.org/officeDocument/2006/relationships/image" Target="../media/image2.png"/><Relationship Id="rId7"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2.png"/><Relationship Id="rId7" Type="http://schemas.openxmlformats.org/officeDocument/2006/relationships/image" Target="../media/image148.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reativecommons.org/licenses/by/3.0/" TargetMode="External"/><Relationship Id="rId10" Type="http://schemas.microsoft.com/office/2007/relationships/diagramDrawing" Target="../diagrams/drawing1.xml"/><Relationship Id="rId4" Type="http://schemas.openxmlformats.org/officeDocument/2006/relationships/hyperlink" Target="https://www.teachinginlifelonglearning.org.uk/article/doi/10.5920/till.537/" TargetMode="External"/><Relationship Id="rId9" Type="http://schemas.openxmlformats.org/officeDocument/2006/relationships/diagramColors" Target="../diagrams/colors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8" Type="http://schemas.openxmlformats.org/officeDocument/2006/relationships/image" Target="../media/image151.svg"/><Relationship Id="rId3" Type="http://schemas.openxmlformats.org/officeDocument/2006/relationships/image" Target="../media/image2.png"/><Relationship Id="rId7" Type="http://schemas.openxmlformats.org/officeDocument/2006/relationships/image" Target="../media/image150.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2.png"/><Relationship Id="rId7" Type="http://schemas.openxmlformats.org/officeDocument/2006/relationships/image" Target="../media/image152.png"/><Relationship Id="rId12" Type="http://schemas.openxmlformats.org/officeDocument/2006/relationships/image" Target="../media/image157.sv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6.png"/><Relationship Id="rId5" Type="http://schemas.openxmlformats.org/officeDocument/2006/relationships/image" Target="../media/image4.png"/><Relationship Id="rId10" Type="http://schemas.openxmlformats.org/officeDocument/2006/relationships/image" Target="../media/image155.svg"/><Relationship Id="rId4" Type="http://schemas.openxmlformats.org/officeDocument/2006/relationships/image" Target="../media/image3.svg"/><Relationship Id="rId9" Type="http://schemas.openxmlformats.org/officeDocument/2006/relationships/image" Target="../media/image154.png"/></Relationships>
</file>

<file path=ppt/slides/_rels/slide84.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2.png"/><Relationship Id="rId7" Type="http://schemas.openxmlformats.org/officeDocument/2006/relationships/image" Target="../media/image158.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8.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2.png"/><Relationship Id="rId7"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9.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2.png"/><Relationship Id="rId7" Type="http://schemas.openxmlformats.org/officeDocument/2006/relationships/image" Target="../media/image163.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1.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image" Target="../media/image2.png"/><Relationship Id="rId7" Type="http://schemas.openxmlformats.org/officeDocument/2006/relationships/image" Target="../media/image165.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3.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2.png"/><Relationship Id="rId7" Type="http://schemas.openxmlformats.org/officeDocument/2006/relationships/image" Target="../media/image167.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70.svg"/><Relationship Id="rId4" Type="http://schemas.openxmlformats.org/officeDocument/2006/relationships/image" Target="../media/image3.svg"/><Relationship Id="rId9" Type="http://schemas.openxmlformats.org/officeDocument/2006/relationships/image" Target="../media/image169.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173.svg"/><Relationship Id="rId13" Type="http://schemas.openxmlformats.org/officeDocument/2006/relationships/image" Target="../media/image178.png"/><Relationship Id="rId18" Type="http://schemas.openxmlformats.org/officeDocument/2006/relationships/image" Target="../media/image183.svg"/><Relationship Id="rId3" Type="http://schemas.openxmlformats.org/officeDocument/2006/relationships/image" Target="../media/image2.png"/><Relationship Id="rId7" Type="http://schemas.openxmlformats.org/officeDocument/2006/relationships/image" Target="../media/image172.png"/><Relationship Id="rId12" Type="http://schemas.openxmlformats.org/officeDocument/2006/relationships/image" Target="../media/image177.svg"/><Relationship Id="rId17" Type="http://schemas.openxmlformats.org/officeDocument/2006/relationships/image" Target="../media/image182.png"/><Relationship Id="rId2" Type="http://schemas.openxmlformats.org/officeDocument/2006/relationships/notesSlide" Target="../notesSlides/notesSlide96.xml"/><Relationship Id="rId16" Type="http://schemas.openxmlformats.org/officeDocument/2006/relationships/image" Target="../media/image181.svg"/><Relationship Id="rId20" Type="http://schemas.openxmlformats.org/officeDocument/2006/relationships/image" Target="../media/image18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6.png"/><Relationship Id="rId5" Type="http://schemas.openxmlformats.org/officeDocument/2006/relationships/image" Target="../media/image4.png"/><Relationship Id="rId15" Type="http://schemas.openxmlformats.org/officeDocument/2006/relationships/image" Target="../media/image180.png"/><Relationship Id="rId10" Type="http://schemas.openxmlformats.org/officeDocument/2006/relationships/image" Target="../media/image175.svg"/><Relationship Id="rId19" Type="http://schemas.openxmlformats.org/officeDocument/2006/relationships/image" Target="../media/image184.png"/><Relationship Id="rId4" Type="http://schemas.openxmlformats.org/officeDocument/2006/relationships/image" Target="../media/image3.svg"/><Relationship Id="rId9" Type="http://schemas.openxmlformats.org/officeDocument/2006/relationships/image" Target="../media/image174.png"/><Relationship Id="rId14" Type="http://schemas.openxmlformats.org/officeDocument/2006/relationships/image" Target="../media/image179.sv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8.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Εικόνα 21" descr="Εικόνα που περιέχει κείμενο&#10;&#10;Περιγραφή που δημιουργήθηκε αυτόματα">
            <a:extLst>
              <a:ext uri="{FF2B5EF4-FFF2-40B4-BE49-F238E27FC236}">
                <a16:creationId xmlns:a16="http://schemas.microsoft.com/office/drawing/2014/main" id="{3B753BD0-DD66-424A-1D22-18DAA9330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1453" y="834093"/>
            <a:ext cx="7828623" cy="1642407"/>
          </a:xfrm>
          <a:prstGeom prst="rect">
            <a:avLst/>
          </a:prstGeom>
        </p:spPr>
      </p:pic>
      <p:sp>
        <p:nvSpPr>
          <p:cNvPr id="2" name="Freeform 2"/>
          <p:cNvSpPr/>
          <p:nvPr/>
        </p:nvSpPr>
        <p:spPr>
          <a:xfrm rot="-5400000">
            <a:off x="8390496" y="4139492"/>
            <a:ext cx="15426973" cy="6672166"/>
          </a:xfrm>
          <a:custGeom>
            <a:avLst/>
            <a:gdLst/>
            <a:ahLst/>
            <a:cxnLst/>
            <a:rect l="l" t="t" r="r" b="b"/>
            <a:pathLst>
              <a:path w="15426973" h="6672166">
                <a:moveTo>
                  <a:pt x="0" y="0"/>
                </a:moveTo>
                <a:lnTo>
                  <a:pt x="15426973" y="0"/>
                </a:lnTo>
                <a:lnTo>
                  <a:pt x="15426973" y="6672166"/>
                </a:lnTo>
                <a:lnTo>
                  <a:pt x="0" y="6672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noProof="0" dirty="0"/>
          </a:p>
        </p:txBody>
      </p:sp>
      <p:sp>
        <p:nvSpPr>
          <p:cNvPr id="3" name="Freeform 3"/>
          <p:cNvSpPr/>
          <p:nvPr/>
        </p:nvSpPr>
        <p:spPr>
          <a:xfrm rot="-2874349" flipV="1">
            <a:off x="7698158" y="6692029"/>
            <a:ext cx="15426973" cy="6672166"/>
          </a:xfrm>
          <a:custGeom>
            <a:avLst/>
            <a:gdLst/>
            <a:ahLst/>
            <a:cxnLst/>
            <a:rect l="l" t="t" r="r" b="b"/>
            <a:pathLst>
              <a:path w="15426973" h="6672166">
                <a:moveTo>
                  <a:pt x="0" y="6672166"/>
                </a:moveTo>
                <a:lnTo>
                  <a:pt x="15426973" y="6672166"/>
                </a:lnTo>
                <a:lnTo>
                  <a:pt x="15426973" y="0"/>
                </a:lnTo>
                <a:lnTo>
                  <a:pt x="0" y="0"/>
                </a:lnTo>
                <a:lnTo>
                  <a:pt x="0" y="667216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noProof="0" dirty="0"/>
          </a:p>
        </p:txBody>
      </p:sp>
      <p:sp>
        <p:nvSpPr>
          <p:cNvPr id="4" name="Freeform 4"/>
          <p:cNvSpPr/>
          <p:nvPr/>
        </p:nvSpPr>
        <p:spPr>
          <a:xfrm>
            <a:off x="-596817" y="-735710"/>
            <a:ext cx="2199515" cy="2199515"/>
          </a:xfrm>
          <a:custGeom>
            <a:avLst/>
            <a:gdLst/>
            <a:ahLst/>
            <a:cxnLst/>
            <a:rect l="l" t="t" r="r" b="b"/>
            <a:pathLst>
              <a:path w="2199515" h="2199515">
                <a:moveTo>
                  <a:pt x="0" y="0"/>
                </a:moveTo>
                <a:lnTo>
                  <a:pt x="2199516" y="0"/>
                </a:lnTo>
                <a:lnTo>
                  <a:pt x="2199516" y="2199515"/>
                </a:lnTo>
                <a:lnTo>
                  <a:pt x="0" y="2199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noProof="0" dirty="0"/>
          </a:p>
        </p:txBody>
      </p:sp>
      <p:sp>
        <p:nvSpPr>
          <p:cNvPr id="5" name="Freeform 5"/>
          <p:cNvSpPr/>
          <p:nvPr/>
        </p:nvSpPr>
        <p:spPr>
          <a:xfrm>
            <a:off x="12184342" y="7475575"/>
            <a:ext cx="2009598" cy="2009598"/>
          </a:xfrm>
          <a:custGeom>
            <a:avLst/>
            <a:gdLst/>
            <a:ahLst/>
            <a:cxnLst/>
            <a:rect l="l" t="t" r="r" b="b"/>
            <a:pathLst>
              <a:path w="2009598" h="2009598">
                <a:moveTo>
                  <a:pt x="0" y="0"/>
                </a:moveTo>
                <a:lnTo>
                  <a:pt x="2009599" y="0"/>
                </a:lnTo>
                <a:lnTo>
                  <a:pt x="2009599" y="2009599"/>
                </a:lnTo>
                <a:lnTo>
                  <a:pt x="0" y="2009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noProof="0" dirty="0"/>
          </a:p>
        </p:txBody>
      </p:sp>
      <p:sp>
        <p:nvSpPr>
          <p:cNvPr id="6" name="Freeform 6"/>
          <p:cNvSpPr/>
          <p:nvPr/>
        </p:nvSpPr>
        <p:spPr>
          <a:xfrm>
            <a:off x="1949020" y="194513"/>
            <a:ext cx="4966112" cy="2607924"/>
          </a:xfrm>
          <a:custGeom>
            <a:avLst/>
            <a:gdLst/>
            <a:ahLst/>
            <a:cxnLst/>
            <a:rect l="l" t="t" r="r" b="b"/>
            <a:pathLst>
              <a:path w="8961910" h="4869664">
                <a:moveTo>
                  <a:pt x="0" y="0"/>
                </a:moveTo>
                <a:lnTo>
                  <a:pt x="8961910" y="0"/>
                </a:lnTo>
                <a:lnTo>
                  <a:pt x="8961910" y="4869664"/>
                </a:lnTo>
                <a:lnTo>
                  <a:pt x="0" y="4869664"/>
                </a:lnTo>
                <a:lnTo>
                  <a:pt x="0" y="0"/>
                </a:lnTo>
                <a:close/>
              </a:path>
            </a:pathLst>
          </a:custGeom>
          <a:blipFill>
            <a:blip r:embed="rId10"/>
            <a:stretch>
              <a:fillRect/>
            </a:stretch>
          </a:blipFill>
        </p:spPr>
        <p:txBody>
          <a:bodyPr/>
          <a:lstStyle/>
          <a:p>
            <a:endParaRPr lang="es-ES" noProof="0" dirty="0"/>
          </a:p>
        </p:txBody>
      </p:sp>
      <p:sp>
        <p:nvSpPr>
          <p:cNvPr id="24" name="Text Box 4">
            <a:extLst>
              <a:ext uri="{FF2B5EF4-FFF2-40B4-BE49-F238E27FC236}">
                <a16:creationId xmlns:a16="http://schemas.microsoft.com/office/drawing/2014/main" id="{02D60612-AE9C-054B-30ED-9AA1A3B64353}"/>
              </a:ext>
            </a:extLst>
          </p:cNvPr>
          <p:cNvSpPr txBox="1">
            <a:spLocks noChangeArrowheads="1"/>
          </p:cNvSpPr>
          <p:nvPr/>
        </p:nvSpPr>
        <p:spPr bwMode="auto">
          <a:xfrm>
            <a:off x="340866" y="6591300"/>
            <a:ext cx="7356305" cy="101909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12700">
              <a:lnSpc>
                <a:spcPts val="3430"/>
              </a:lnSpc>
              <a:spcBef>
                <a:spcPts val="300"/>
              </a:spcBef>
              <a:spcAft>
                <a:spcPts val="300"/>
              </a:spcAft>
            </a:pPr>
            <a:r>
              <a:rPr lang="es-ES" sz="6000" b="1" noProof="0" dirty="0">
                <a:solidFill>
                  <a:srgbClr val="04A6C2"/>
                </a:solidFill>
                <a:effectLst/>
                <a:latin typeface="+mj-lt"/>
                <a:ea typeface="Tahoma" panose="020B0604030504040204" pitchFamily="34" charset="0"/>
                <a:cs typeface="Tahoma" panose="020B0604030504040204" pitchFamily="34" charset="0"/>
              </a:rPr>
              <a:t>Capítulo 4</a:t>
            </a:r>
            <a:r>
              <a:rPr lang="es-ES" sz="4500" b="1" noProof="0" dirty="0">
                <a:solidFill>
                  <a:srgbClr val="04A6C2"/>
                </a:solidFill>
                <a:effectLst/>
                <a:latin typeface="+mj-lt"/>
                <a:ea typeface="Tahoma" panose="020B0604030504040204" pitchFamily="34" charset="0"/>
                <a:cs typeface="Tahoma" panose="020B0604030504040204" pitchFamily="34" charset="0"/>
              </a:rPr>
              <a:t> </a:t>
            </a:r>
          </a:p>
          <a:p>
            <a:pPr marL="12700">
              <a:lnSpc>
                <a:spcPts val="3430"/>
              </a:lnSpc>
              <a:spcBef>
                <a:spcPts val="300"/>
              </a:spcBef>
              <a:spcAft>
                <a:spcPts val="300"/>
              </a:spcAft>
            </a:pPr>
            <a:r>
              <a:rPr lang="es-ES" sz="3000" noProof="0" dirty="0">
                <a:solidFill>
                  <a:srgbClr val="FF0000"/>
                </a:solidFill>
                <a:effectLst/>
                <a:latin typeface="+mj-lt"/>
                <a:ea typeface="Tahoma" panose="020B0604030504040204" pitchFamily="34" charset="0"/>
                <a:cs typeface="Tahoma" panose="020B0604030504040204" pitchFamily="34" charset="0"/>
              </a:rPr>
              <a:t> </a:t>
            </a:r>
            <a:endParaRPr lang="es-ES"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s-ES" sz="3000" noProof="0" dirty="0">
                <a:solidFill>
                  <a:srgbClr val="FF0000"/>
                </a:solidFill>
                <a:effectLst/>
                <a:latin typeface="+mj-lt"/>
                <a:ea typeface="Tahoma" panose="020B0604030504040204" pitchFamily="34" charset="0"/>
                <a:cs typeface="Tahoma" panose="020B0604030504040204" pitchFamily="34" charset="0"/>
              </a:rPr>
              <a:t> </a:t>
            </a:r>
            <a:endParaRPr lang="es-ES"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s-ES" sz="3000" noProof="0" dirty="0">
                <a:solidFill>
                  <a:srgbClr val="FF0000"/>
                </a:solidFill>
                <a:effectLst/>
                <a:latin typeface="+mj-lt"/>
                <a:ea typeface="Tahoma" panose="020B0604030504040204" pitchFamily="34" charset="0"/>
                <a:cs typeface="Tahoma" panose="020B0604030504040204" pitchFamily="34" charset="0"/>
              </a:rPr>
              <a:t> </a:t>
            </a:r>
            <a:endParaRPr lang="es-ES" sz="3000" noProof="0" dirty="0">
              <a:effectLst/>
              <a:latin typeface="+mj-lt"/>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AE4E891-620E-83C7-4AB7-ADF7D0DF2A41}"/>
              </a:ext>
            </a:extLst>
          </p:cNvPr>
          <p:cNvSpPr txBox="1"/>
          <p:nvPr/>
        </p:nvSpPr>
        <p:spPr>
          <a:xfrm>
            <a:off x="340866" y="3645076"/>
            <a:ext cx="11831444" cy="1862048"/>
          </a:xfrm>
          <a:prstGeom prst="rect">
            <a:avLst/>
          </a:prstGeom>
          <a:noFill/>
        </p:spPr>
        <p:txBody>
          <a:bodyPr wrap="square">
            <a:spAutoFit/>
          </a:bodyPr>
          <a:lstStyle/>
          <a:p>
            <a:pPr marL="12700">
              <a:spcBef>
                <a:spcPts val="600"/>
              </a:spcBef>
              <a:spcAft>
                <a:spcPts val="600"/>
              </a:spcAft>
            </a:pPr>
            <a:r>
              <a:rPr lang="es-ES" sz="6000" b="1" spc="-30" noProof="0" dirty="0">
                <a:latin typeface="+mj-lt"/>
                <a:ea typeface="Tahoma" panose="020B0604030504040204" pitchFamily="34" charset="0"/>
                <a:cs typeface="Tahoma" panose="020B0604030504040204" pitchFamily="34" charset="0"/>
              </a:rPr>
              <a:t>WP3</a:t>
            </a:r>
          </a:p>
          <a:p>
            <a:pPr marL="12700">
              <a:spcBef>
                <a:spcPts val="600"/>
              </a:spcBef>
              <a:spcAft>
                <a:spcPts val="600"/>
              </a:spcAft>
            </a:pPr>
            <a:r>
              <a:rPr lang="es-ES" sz="4500" b="1" spc="-30" noProof="0" dirty="0">
                <a:latin typeface="+mj-lt"/>
                <a:ea typeface="Tahoma" panose="020B0604030504040204" pitchFamily="34" charset="0"/>
                <a:cs typeface="Tahoma" panose="020B0604030504040204" pitchFamily="34" charset="0"/>
              </a:rPr>
              <a:t>Manual práctico de INSPIRE</a:t>
            </a:r>
          </a:p>
        </p:txBody>
      </p:sp>
      <p:sp>
        <p:nvSpPr>
          <p:cNvPr id="11" name="TextBox 10">
            <a:extLst>
              <a:ext uri="{FF2B5EF4-FFF2-40B4-BE49-F238E27FC236}">
                <a16:creationId xmlns:a16="http://schemas.microsoft.com/office/drawing/2014/main" id="{8D09B27B-AD02-94B6-475A-A3697F903AB9}"/>
              </a:ext>
            </a:extLst>
          </p:cNvPr>
          <p:cNvSpPr txBox="1"/>
          <p:nvPr/>
        </p:nvSpPr>
        <p:spPr>
          <a:xfrm>
            <a:off x="340866" y="7130133"/>
            <a:ext cx="11833058" cy="1477328"/>
          </a:xfrm>
          <a:prstGeom prst="rect">
            <a:avLst/>
          </a:prstGeom>
          <a:noFill/>
        </p:spPr>
        <p:txBody>
          <a:bodyPr wrap="square">
            <a:spAutoFit/>
          </a:bodyPr>
          <a:lstStyle/>
          <a:p>
            <a:pPr marL="12700">
              <a:spcBef>
                <a:spcPts val="300"/>
              </a:spcBef>
              <a:spcAft>
                <a:spcPts val="300"/>
              </a:spcAft>
            </a:pPr>
            <a:r>
              <a:rPr lang="es-ES" sz="4500" b="1" noProof="0" dirty="0">
                <a:solidFill>
                  <a:srgbClr val="04A6C2"/>
                </a:solidFill>
                <a:latin typeface="+mj-lt"/>
                <a:ea typeface="Tahoma" panose="020B0604030504040204" pitchFamily="34" charset="0"/>
                <a:cs typeface="Tahoma" panose="020B0604030504040204" pitchFamily="34" charset="0"/>
              </a:rPr>
              <a:t>Trabajar con el programa de formación en línea INSPIRE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EA66-C3B8-5BF2-16FB-E84D8294CA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153F97-FF51-C4A7-33D8-205923F41B3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487ABDDC-6D9E-C272-9298-41AB8F4B80B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80E3E7F0-8EFB-417F-32DD-8813322A7CAC}"/>
              </a:ext>
            </a:extLst>
          </p:cNvPr>
          <p:cNvSpPr txBox="1"/>
          <p:nvPr/>
        </p:nvSpPr>
        <p:spPr>
          <a:xfrm>
            <a:off x="1664596" y="4127837"/>
            <a:ext cx="14401800" cy="938719"/>
          </a:xfrm>
          <a:prstGeom prst="rect">
            <a:avLst/>
          </a:prstGeom>
          <a:noFill/>
        </p:spPr>
        <p:txBody>
          <a:bodyPr wrap="square">
            <a:spAutoFit/>
          </a:bodyPr>
          <a:lstStyle/>
          <a:p>
            <a:pPr lvl="0" algn="ctr"/>
            <a:r>
              <a:rPr lang="es-ES" sz="5500" b="1" noProof="0" dirty="0"/>
              <a:t>El Curso Profesional Abierto en Línea (VOOC)</a:t>
            </a:r>
          </a:p>
        </p:txBody>
      </p:sp>
      <p:pic>
        <p:nvPicPr>
          <p:cNvPr id="6" name="Grafik 5">
            <a:extLst>
              <a:ext uri="{FF2B5EF4-FFF2-40B4-BE49-F238E27FC236}">
                <a16:creationId xmlns:a16="http://schemas.microsoft.com/office/drawing/2014/main" id="{FE3F372D-1345-4ABB-BD09-9EC6F85B07A6}"/>
              </a:ext>
            </a:extLst>
          </p:cNvPr>
          <p:cNvPicPr>
            <a:picLocks noChangeAspect="1"/>
          </p:cNvPicPr>
          <p:nvPr/>
        </p:nvPicPr>
        <p:blipFill>
          <a:blip r:embed="rId7">
            <a:duotone>
              <a:schemeClr val="accent5">
                <a:shade val="45000"/>
                <a:satMod val="135000"/>
              </a:schemeClr>
              <a:prstClr val="white"/>
            </a:duotone>
          </a:blip>
          <a:stretch>
            <a:fillRect/>
          </a:stretch>
        </p:blipFill>
        <p:spPr>
          <a:xfrm>
            <a:off x="3733800" y="5382345"/>
            <a:ext cx="2520000" cy="2520000"/>
          </a:xfrm>
          <a:prstGeom prst="rect">
            <a:avLst/>
          </a:prstGeom>
        </p:spPr>
      </p:pic>
      <p:pic>
        <p:nvPicPr>
          <p:cNvPr id="8" name="Grafik 7" descr="Professorin mit einfarbiger Füllung">
            <a:extLst>
              <a:ext uri="{FF2B5EF4-FFF2-40B4-BE49-F238E27FC236}">
                <a16:creationId xmlns:a16="http://schemas.microsoft.com/office/drawing/2014/main" id="{27EB6F30-02F7-A264-1D58-63116AD356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7000" y="5382345"/>
            <a:ext cx="2520000" cy="2520000"/>
          </a:xfrm>
          <a:prstGeom prst="rect">
            <a:avLst/>
          </a:prstGeom>
        </p:spPr>
      </p:pic>
    </p:spTree>
    <p:extLst>
      <p:ext uri="{BB962C8B-B14F-4D97-AF65-F5344CB8AC3E}">
        <p14:creationId xmlns:p14="http://schemas.microsoft.com/office/powerpoint/2010/main" val="3589717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6BB8F-C564-A6D2-81A5-0C95FD4FFA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30F29D-7DD3-1D8B-855C-8582203A2F98}"/>
              </a:ext>
            </a:extLst>
          </p:cNvPr>
          <p:cNvSpPr txBox="1"/>
          <p:nvPr/>
        </p:nvSpPr>
        <p:spPr>
          <a:xfrm>
            <a:off x="7467600" y="366346"/>
            <a:ext cx="10210800" cy="861774"/>
          </a:xfrm>
          <a:prstGeom prst="rect">
            <a:avLst/>
          </a:prstGeom>
          <a:noFill/>
        </p:spPr>
        <p:txBody>
          <a:bodyPr wrap="square">
            <a:spAutoFit/>
          </a:bodyPr>
          <a:lstStyle/>
          <a:p>
            <a:pPr lvl="0"/>
            <a:r>
              <a:rPr lang="es-ES" sz="5000" b="1" noProof="0" dirty="0"/>
              <a:t>¿Qué es el marketing estratégico?</a:t>
            </a:r>
          </a:p>
        </p:txBody>
      </p:sp>
      <p:sp>
        <p:nvSpPr>
          <p:cNvPr id="8" name="TextBox 7">
            <a:extLst>
              <a:ext uri="{FF2B5EF4-FFF2-40B4-BE49-F238E27FC236}">
                <a16:creationId xmlns:a16="http://schemas.microsoft.com/office/drawing/2014/main" id="{7B26011D-0650-F630-A77C-0C4D3B0532B6}"/>
              </a:ext>
            </a:extLst>
          </p:cNvPr>
          <p:cNvSpPr txBox="1"/>
          <p:nvPr/>
        </p:nvSpPr>
        <p:spPr>
          <a:xfrm>
            <a:off x="7467600" y="1508835"/>
            <a:ext cx="10210800" cy="7817525"/>
          </a:xfrm>
          <a:prstGeom prst="rect">
            <a:avLst/>
          </a:prstGeom>
          <a:noFill/>
        </p:spPr>
        <p:txBody>
          <a:bodyPr wrap="square">
            <a:spAutoFit/>
          </a:bodyPr>
          <a:lstStyle/>
          <a:p>
            <a:r>
              <a:rPr lang="es-ES" sz="3600" noProof="0" dirty="0"/>
              <a:t>El marketing estratégico integra </a:t>
            </a:r>
            <a:r>
              <a:rPr lang="es-ES" sz="3600" b="1" noProof="0" dirty="0">
                <a:solidFill>
                  <a:srgbClr val="3F6031"/>
                </a:solidFill>
              </a:rPr>
              <a:t>el desarrollo de la audiencia </a:t>
            </a:r>
            <a:r>
              <a:rPr lang="es-ES" sz="3600" noProof="0" dirty="0"/>
              <a:t>con </a:t>
            </a:r>
            <a:r>
              <a:rPr lang="es-ES" sz="3600" b="1" noProof="0" dirty="0">
                <a:solidFill>
                  <a:srgbClr val="3F6031"/>
                </a:solidFill>
              </a:rPr>
              <a:t>los objetivos organizativos a largo plazo</a:t>
            </a:r>
            <a:r>
              <a:rPr lang="es-ES" sz="3600" noProof="0" dirty="0"/>
              <a:t>. Incluye la segmentación de la audiencia, la alineación de las comunicaciones con la misión y la garantía de que las decisiones de marketing respaldan la sostenibilidad artística y operativa.</a:t>
            </a:r>
          </a:p>
          <a:p>
            <a:endParaRPr lang="es-ES" sz="3600" noProof="0" dirty="0"/>
          </a:p>
          <a:p>
            <a:r>
              <a:rPr lang="es-ES" sz="3600" noProof="0" dirty="0"/>
              <a:t>El marketing estratégico en acción incluye: </a:t>
            </a:r>
          </a:p>
          <a:p>
            <a:endParaRPr lang="es-ES" sz="3600" kern="0" noProof="0" dirty="0">
              <a:latin typeface="+mj-lt"/>
              <a:ea typeface="Arial" panose="020B0604020202020204" pitchFamily="34" charset="0"/>
              <a:cs typeface="Aptos Display" panose="020B0004020202020204" pitchFamily="34" charset="0"/>
            </a:endParaRPr>
          </a:p>
          <a:p>
            <a:pPr marL="457200" indent="-457200">
              <a:buClr>
                <a:srgbClr val="3F6031"/>
              </a:buClr>
              <a:buFont typeface="Arial" panose="020B0604020202020204" pitchFamily="34" charset="0"/>
              <a:buChar char="•"/>
            </a:pPr>
            <a:r>
              <a:rPr lang="es-ES" sz="3600" noProof="0" dirty="0"/>
              <a:t>Diseñar planes de marketing multicanal (online + offline)</a:t>
            </a:r>
          </a:p>
          <a:p>
            <a:pPr marL="457200" indent="-457200">
              <a:buClr>
                <a:srgbClr val="3F6031"/>
              </a:buClr>
              <a:buFont typeface="Arial" panose="020B0604020202020204" pitchFamily="34" charset="0"/>
              <a:buChar char="•"/>
            </a:pPr>
            <a:r>
              <a:rPr lang="es-ES" sz="3500" noProof="0" dirty="0"/>
              <a:t>Seguimiento del compromiso y los comentarios</a:t>
            </a:r>
          </a:p>
          <a:p>
            <a:pPr marL="457200" indent="-457200">
              <a:buClr>
                <a:srgbClr val="3F6031"/>
              </a:buClr>
              <a:buFont typeface="Arial" panose="020B0604020202020204" pitchFamily="34" charset="0"/>
              <a:buChar char="•"/>
            </a:pPr>
            <a:r>
              <a:rPr lang="es-ES" sz="3600" noProof="0" dirty="0"/>
              <a:t>Desarrollar habilidades de marca personal y autopromoción</a:t>
            </a:r>
          </a:p>
          <a:p>
            <a:pPr marL="457200" indent="-457200">
              <a:buClr>
                <a:srgbClr val="3F6031"/>
              </a:buClr>
              <a:buFont typeface="Arial" panose="020B0604020202020204" pitchFamily="34" charset="0"/>
              <a:buChar char="•"/>
            </a:pPr>
            <a:r>
              <a:rPr lang="es-ES" sz="3500" noProof="0" dirty="0"/>
              <a:t>Practicar presentaciones claras y basadas en valores </a:t>
            </a:r>
          </a:p>
          <a:p>
            <a:endParaRPr lang="es-ES" sz="3600" kern="0" noProof="0" dirty="0">
              <a:latin typeface="+mj-lt"/>
              <a:ea typeface="Arial" panose="020B0604020202020204" pitchFamily="34" charset="0"/>
              <a:cs typeface="Aptos Display" panose="020B0004020202020204" pitchFamily="34" charset="0"/>
            </a:endParaRPr>
          </a:p>
        </p:txBody>
      </p:sp>
      <p:pic>
        <p:nvPicPr>
          <p:cNvPr id="3" name="Εικόνα 2" descr="Εικόνα που περιέχει γραμμή, τέχνη&#10;&#10;Το περιεχόμενο που δημιουργείται από AI ενδέχεται να είναι εσφαλμένο.">
            <a:extLst>
              <a:ext uri="{FF2B5EF4-FFF2-40B4-BE49-F238E27FC236}">
                <a16:creationId xmlns:a16="http://schemas.microsoft.com/office/drawing/2014/main" id="{FF8F7118-BB53-EFAD-18A5-A8D79C504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60512" cy="10287000"/>
          </a:xfrm>
          <a:prstGeom prst="rect">
            <a:avLst/>
          </a:prstGeom>
        </p:spPr>
      </p:pic>
    </p:spTree>
    <p:extLst>
      <p:ext uri="{BB962C8B-B14F-4D97-AF65-F5344CB8AC3E}">
        <p14:creationId xmlns:p14="http://schemas.microsoft.com/office/powerpoint/2010/main" val="3501822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E6F6-DDC8-CFB1-3AE9-120007E642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B0E652-5116-9E3D-FEAB-31AC6E055B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1388AD76-2C9B-7499-E288-74744CB7223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ACCBE96B-DB3A-A983-0921-4139B5D97AC1}"/>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Más que un logotipo: la marca como experiencia del público</a:t>
            </a:r>
          </a:p>
        </p:txBody>
      </p:sp>
      <p:sp>
        <p:nvSpPr>
          <p:cNvPr id="6" name="TextBox 5">
            <a:extLst>
              <a:ext uri="{FF2B5EF4-FFF2-40B4-BE49-F238E27FC236}">
                <a16:creationId xmlns:a16="http://schemas.microsoft.com/office/drawing/2014/main" id="{6CC5DB43-C674-A2EC-395C-5F23FBAF1993}"/>
              </a:ext>
            </a:extLst>
          </p:cNvPr>
          <p:cNvSpPr txBox="1"/>
          <p:nvPr/>
        </p:nvSpPr>
        <p:spPr>
          <a:xfrm>
            <a:off x="381001" y="3581238"/>
            <a:ext cx="12573000" cy="560057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b="1" kern="100" noProof="0" dirty="0">
                <a:solidFill>
                  <a:srgbClr val="3F6031"/>
                </a:solidFill>
                <a:latin typeface="+mj-lt"/>
                <a:cs typeface="Times New Roman" panose="02020603050405020304" pitchFamily="18" charset="0"/>
              </a:rPr>
              <a:t>La marca </a:t>
            </a:r>
            <a:r>
              <a:rPr lang="es-ES" sz="3500" kern="100" noProof="0" dirty="0">
                <a:latin typeface="+mj-lt"/>
                <a:cs typeface="Times New Roman" panose="02020603050405020304" pitchFamily="18" charset="0"/>
              </a:rPr>
              <a:t>es la forma en que un cliente percibe los productos o servicios que se le ofrecen. </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Una </a:t>
            </a:r>
            <a:r>
              <a:rPr lang="es-ES" sz="3500" b="1" kern="100" noProof="0" dirty="0">
                <a:solidFill>
                  <a:srgbClr val="3F6031"/>
                </a:solidFill>
                <a:latin typeface="+mj-lt"/>
                <a:cs typeface="Times New Roman" panose="02020603050405020304" pitchFamily="18" charset="0"/>
              </a:rPr>
              <a:t>marca </a:t>
            </a:r>
            <a:r>
              <a:rPr lang="es-ES" sz="3500" kern="100" noProof="0" dirty="0">
                <a:latin typeface="+mj-lt"/>
                <a:cs typeface="Times New Roman" panose="02020603050405020304" pitchFamily="18" charset="0"/>
              </a:rPr>
              <a:t>es aquello que despierta las emociones y la mente de una persona. Es lo que nos dice qué podemos esperar de una empresa. </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b="1" kern="100" noProof="0" dirty="0">
                <a:solidFill>
                  <a:srgbClr val="3F6031"/>
                </a:solidFill>
                <a:latin typeface="+mj-lt"/>
                <a:cs typeface="Times New Roman" panose="02020603050405020304" pitchFamily="18" charset="0"/>
              </a:rPr>
              <a:t>La identidad de marca </a:t>
            </a:r>
            <a:r>
              <a:rPr lang="es-ES" sz="3500" kern="100" noProof="0" dirty="0">
                <a:latin typeface="+mj-lt"/>
                <a:cs typeface="Times New Roman" panose="02020603050405020304" pitchFamily="18" charset="0"/>
              </a:rPr>
              <a:t>es tangible y apela a los sentidos. Se puede ver, tocar, sostener, oír y ver cómo se mueve. La identidad de marca fomenta el reconocimiento, amplifica la diferenciación y hace que las grandes ideas y el significado sean accesibles. </a:t>
            </a:r>
          </a:p>
        </p:txBody>
      </p:sp>
      <p:sp>
        <p:nvSpPr>
          <p:cNvPr id="8" name="TextBox 7">
            <a:extLst>
              <a:ext uri="{FF2B5EF4-FFF2-40B4-BE49-F238E27FC236}">
                <a16:creationId xmlns:a16="http://schemas.microsoft.com/office/drawing/2014/main" id="{9C449B43-01E6-7B2D-3E59-FE8B62B48620}"/>
              </a:ext>
            </a:extLst>
          </p:cNvPr>
          <p:cNvSpPr txBox="1"/>
          <p:nvPr/>
        </p:nvSpPr>
        <p:spPr>
          <a:xfrm>
            <a:off x="375475" y="2243586"/>
            <a:ext cx="13555579" cy="646331"/>
          </a:xfrm>
          <a:prstGeom prst="rect">
            <a:avLst/>
          </a:prstGeom>
          <a:noFill/>
        </p:spPr>
        <p:txBody>
          <a:bodyPr wrap="square">
            <a:spAutoFit/>
          </a:bodyPr>
          <a:lstStyle/>
          <a:p>
            <a:r>
              <a:rPr lang="es-ES" sz="3600" b="1" kern="0" noProof="0" dirty="0">
                <a:solidFill>
                  <a:srgbClr val="3F6031"/>
                </a:solidFill>
                <a:effectLst/>
                <a:latin typeface="+mj-lt"/>
                <a:ea typeface="Arial" panose="020B0604020202020204" pitchFamily="34" charset="0"/>
                <a:cs typeface="Aptos Display" panose="020B0004020202020204" pitchFamily="34" charset="0"/>
              </a:rPr>
              <a:t>El concepto de marca está estrechamente relacionado con el marketing estratégico.</a:t>
            </a:r>
            <a:endParaRPr lang="es-ES" sz="3600" b="1" noProof="0" dirty="0">
              <a:solidFill>
                <a:srgbClr val="3F6031"/>
              </a:solidFill>
              <a:latin typeface="+mj-lt"/>
            </a:endParaRPr>
          </a:p>
        </p:txBody>
      </p:sp>
      <p:pic>
        <p:nvPicPr>
          <p:cNvPr id="9" name="Γραφικό 8">
            <a:extLst>
              <a:ext uri="{FF2B5EF4-FFF2-40B4-BE49-F238E27FC236}">
                <a16:creationId xmlns:a16="http://schemas.microsoft.com/office/drawing/2014/main" id="{1E15B05D-408A-FE08-D83C-F309EC78349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182600" y="3581238"/>
            <a:ext cx="4588042" cy="4581204"/>
          </a:xfrm>
          <a:prstGeom prst="rect">
            <a:avLst/>
          </a:prstGeom>
        </p:spPr>
      </p:pic>
    </p:spTree>
    <p:extLst>
      <p:ext uri="{BB962C8B-B14F-4D97-AF65-F5344CB8AC3E}">
        <p14:creationId xmlns:p14="http://schemas.microsoft.com/office/powerpoint/2010/main" val="3479590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A669-A3D0-D687-1886-BF556A02C5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275B8D-C2DC-7643-9986-48E8862C727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EBE6414D-E348-D0C7-B281-4E12C6D28B6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3B5656E5-CBFF-B7CE-A07C-B3F48563B5B0}"/>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De la conversión a la conexión</a:t>
            </a:r>
          </a:p>
        </p:txBody>
      </p:sp>
      <p:sp>
        <p:nvSpPr>
          <p:cNvPr id="6" name="TextBox 5">
            <a:extLst>
              <a:ext uri="{FF2B5EF4-FFF2-40B4-BE49-F238E27FC236}">
                <a16:creationId xmlns:a16="http://schemas.microsoft.com/office/drawing/2014/main" id="{4F320096-16CB-7AFF-A801-10E8D3CE1C26}"/>
              </a:ext>
            </a:extLst>
          </p:cNvPr>
          <p:cNvSpPr txBox="1"/>
          <p:nvPr/>
        </p:nvSpPr>
        <p:spPr>
          <a:xfrm>
            <a:off x="457200" y="4570177"/>
            <a:ext cx="12434146" cy="3295326"/>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Compromiso </a:t>
            </a:r>
            <a:r>
              <a:rPr lang="es-ES" sz="3500" b="1" kern="100" noProof="0" dirty="0">
                <a:solidFill>
                  <a:srgbClr val="FF0000"/>
                </a:solidFill>
                <a:latin typeface="+mj-lt"/>
                <a:cs typeface="Times New Roman" panose="02020603050405020304" pitchFamily="18" charset="0"/>
              </a:rPr>
              <a:t>= </a:t>
            </a:r>
            <a:r>
              <a:rPr lang="es-ES" sz="3500" kern="100" noProof="0" dirty="0">
                <a:latin typeface="+mj-lt"/>
                <a:cs typeface="Times New Roman" panose="02020603050405020304" pitchFamily="18" charset="0"/>
              </a:rPr>
              <a:t>construir relaciones a largo plazo</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El público es copartícipe, no solo consumidor</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El compromiso se consigue a través del diseño, el acceso y el diálogo</a:t>
            </a:r>
          </a:p>
        </p:txBody>
      </p:sp>
      <p:pic>
        <p:nvPicPr>
          <p:cNvPr id="4" name="Γραφικό 3">
            <a:extLst>
              <a:ext uri="{FF2B5EF4-FFF2-40B4-BE49-F238E27FC236}">
                <a16:creationId xmlns:a16="http://schemas.microsoft.com/office/drawing/2014/main" id="{E4D2BF2E-F060-49D4-0FFB-04959F1EE33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877800" y="3581238"/>
            <a:ext cx="4648200" cy="4696893"/>
          </a:xfrm>
          <a:prstGeom prst="rect">
            <a:avLst/>
          </a:prstGeom>
        </p:spPr>
      </p:pic>
    </p:spTree>
    <p:extLst>
      <p:ext uri="{BB962C8B-B14F-4D97-AF65-F5344CB8AC3E}">
        <p14:creationId xmlns:p14="http://schemas.microsoft.com/office/powerpoint/2010/main" val="2645337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712B-EB5F-97F8-0250-618351961A1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FAE27B-3E3E-9963-5ED9-680076F80F31}"/>
              </a:ext>
            </a:extLst>
          </p:cNvPr>
          <p:cNvSpPr txBox="1"/>
          <p:nvPr/>
        </p:nvSpPr>
        <p:spPr>
          <a:xfrm>
            <a:off x="1152525" y="5248275"/>
            <a:ext cx="14706600" cy="2862322"/>
          </a:xfrm>
          <a:prstGeom prst="rect">
            <a:avLst/>
          </a:prstGeom>
          <a:noFill/>
        </p:spPr>
        <p:txBody>
          <a:bodyPr wrap="square">
            <a:spAutoFit/>
          </a:bodyPr>
          <a:lstStyle/>
          <a:p>
            <a:r>
              <a:rPr lang="es-ES" sz="6000" b="1" i="1" noProof="0" dirty="0">
                <a:solidFill>
                  <a:srgbClr val="FF0000"/>
                </a:solidFill>
              </a:rPr>
              <a:t>¿De qué manera podrías ayudar a los alumnos a relacionar sus decisiones cotidianas con la experiencia que tiene el público de una marca?</a:t>
            </a:r>
            <a:endParaRPr lang="es-ES" sz="6000" b="1" noProof="0" dirty="0">
              <a:solidFill>
                <a:srgbClr val="FF0000"/>
              </a:solidFill>
            </a:endParaRPr>
          </a:p>
        </p:txBody>
      </p:sp>
      <p:pic>
        <p:nvPicPr>
          <p:cNvPr id="6" name="Γραφικό 5">
            <a:extLst>
              <a:ext uri="{FF2B5EF4-FFF2-40B4-BE49-F238E27FC236}">
                <a16:creationId xmlns:a16="http://schemas.microsoft.com/office/drawing/2014/main" id="{29613642-5DBB-1A51-7CAF-114E67C7362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2367114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AFB7-2116-1B8F-9CDB-CDCA4AB49F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34C313-9275-20C4-E5EE-305F9B7FB7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B326EEB1-D09C-9371-4747-42D548C0170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8AC275A1-2470-8117-09D5-632B3F81FE22}"/>
              </a:ext>
            </a:extLst>
          </p:cNvPr>
          <p:cNvSpPr txBox="1"/>
          <p:nvPr/>
        </p:nvSpPr>
        <p:spPr>
          <a:xfrm>
            <a:off x="0" y="990712"/>
            <a:ext cx="16687800" cy="923330"/>
          </a:xfrm>
          <a:prstGeom prst="rect">
            <a:avLst/>
          </a:prstGeom>
          <a:noFill/>
        </p:spPr>
        <p:txBody>
          <a:bodyPr wrap="square" lIns="91440" tIns="45720" rIns="91440" bIns="45720" anchor="t">
            <a:spAutoFit/>
          </a:bodyPr>
          <a:lstStyle/>
          <a:p>
            <a:pPr algn="r"/>
            <a:r>
              <a:rPr lang="es-ES" sz="5400" b="1" noProof="0" dirty="0"/>
              <a:t>Todos influyen en la experiencia del público</a:t>
            </a:r>
            <a:endParaRPr lang="es-ES" sz="5400" b="1" noProof="0" dirty="0">
              <a:ea typeface="Calibri"/>
              <a:cs typeface="Calibri"/>
            </a:endParaRPr>
          </a:p>
        </p:txBody>
      </p:sp>
      <p:sp>
        <p:nvSpPr>
          <p:cNvPr id="6" name="TextBox 5">
            <a:extLst>
              <a:ext uri="{FF2B5EF4-FFF2-40B4-BE49-F238E27FC236}">
                <a16:creationId xmlns:a16="http://schemas.microsoft.com/office/drawing/2014/main" id="{023D99C7-7EEC-034B-89D9-AB97BC685153}"/>
              </a:ext>
            </a:extLst>
          </p:cNvPr>
          <p:cNvSpPr txBox="1"/>
          <p:nvPr/>
        </p:nvSpPr>
        <p:spPr>
          <a:xfrm>
            <a:off x="457201" y="4570177"/>
            <a:ext cx="11658600" cy="440505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El marketing no es solo un departamento, es una mentalidad</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Cada punto de contacto influye en la percepción</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Las relaciones crecen a partir de un propósito y un interés compartidos</a:t>
            </a:r>
          </a:p>
          <a:p>
            <a:endParaRPr lang="es-ES" noProof="0" dirty="0"/>
          </a:p>
        </p:txBody>
      </p:sp>
      <p:pic>
        <p:nvPicPr>
          <p:cNvPr id="7" name="Γραφικό 6">
            <a:extLst>
              <a:ext uri="{FF2B5EF4-FFF2-40B4-BE49-F238E27FC236}">
                <a16:creationId xmlns:a16="http://schemas.microsoft.com/office/drawing/2014/main" id="{D566487D-4BA0-6AB8-19C9-2DAAD6C110D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115800" y="3238500"/>
            <a:ext cx="4900613" cy="4786201"/>
          </a:xfrm>
          <a:prstGeom prst="rect">
            <a:avLst/>
          </a:prstGeom>
        </p:spPr>
      </p:pic>
    </p:spTree>
    <p:extLst>
      <p:ext uri="{BB962C8B-B14F-4D97-AF65-F5344CB8AC3E}">
        <p14:creationId xmlns:p14="http://schemas.microsoft.com/office/powerpoint/2010/main" val="942869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188C-8711-6096-20A9-61B829D759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65F2AD-D2A7-0D7D-CA7C-9C5F95E8A719}"/>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C6B95079-D985-A183-9701-CCDE8B2FC3F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751CDA5E-618F-E56D-AE19-241368FB4393}"/>
              </a:ext>
            </a:extLst>
          </p:cNvPr>
          <p:cNvSpPr txBox="1"/>
          <p:nvPr/>
        </p:nvSpPr>
        <p:spPr>
          <a:xfrm>
            <a:off x="1828800" y="2593731"/>
            <a:ext cx="15398261" cy="1015663"/>
          </a:xfrm>
          <a:prstGeom prst="rect">
            <a:avLst/>
          </a:prstGeom>
          <a:noFill/>
        </p:spPr>
        <p:txBody>
          <a:bodyPr wrap="square">
            <a:spAutoFit/>
          </a:bodyPr>
          <a:lstStyle/>
          <a:p>
            <a:pPr lvl="0"/>
            <a:r>
              <a:rPr lang="es-ES" sz="6000" b="1" noProof="0" dirty="0">
                <a:solidFill>
                  <a:srgbClr val="3F6031"/>
                </a:solidFill>
              </a:rPr>
              <a:t>Capítulo 4 Reflexión y conclusiones clave</a:t>
            </a:r>
          </a:p>
        </p:txBody>
      </p:sp>
      <p:sp>
        <p:nvSpPr>
          <p:cNvPr id="7" name="TextBox 6">
            <a:extLst>
              <a:ext uri="{FF2B5EF4-FFF2-40B4-BE49-F238E27FC236}">
                <a16:creationId xmlns:a16="http://schemas.microsoft.com/office/drawing/2014/main" id="{110F1A07-BD8F-78CA-99B8-AE13582E3E16}"/>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s-ES" sz="3500" b="1" noProof="0" dirty="0"/>
              <a:t>¿Cuáles son las 2 o 3 palabras clave que extraes de este capítulo?</a:t>
            </a:r>
          </a:p>
          <a:p>
            <a:pPr marL="722313" indent="-546100">
              <a:spcBef>
                <a:spcPts val="1200"/>
              </a:spcBef>
              <a:spcAft>
                <a:spcPts val="1200"/>
              </a:spcAft>
              <a:buClr>
                <a:srgbClr val="FF0000"/>
              </a:buClr>
              <a:buFont typeface="Calibri" panose="020F0502020204030204" pitchFamily="34" charset="0"/>
              <a:buChar char="?"/>
            </a:pPr>
            <a:r>
              <a:rPr lang="es-ES" sz="3500" b="1" noProof="0" dirty="0"/>
              <a:t>¿Por qué te llaman la atención?</a:t>
            </a:r>
          </a:p>
          <a:p>
            <a:pPr marL="722313" indent="-546100">
              <a:spcBef>
                <a:spcPts val="1200"/>
              </a:spcBef>
              <a:spcAft>
                <a:spcPts val="1200"/>
              </a:spcAft>
              <a:buClr>
                <a:srgbClr val="FF0000"/>
              </a:buClr>
              <a:buFont typeface="Calibri" panose="020F0502020204030204" pitchFamily="34" charset="0"/>
              <a:buChar char="?"/>
            </a:pPr>
            <a:r>
              <a:rPr lang="es-ES" sz="3500" b="1" noProof="0" dirty="0"/>
              <a:t>Compártelas con el grupo y escucha para encontrar puntos en común.</a:t>
            </a:r>
          </a:p>
        </p:txBody>
      </p:sp>
    </p:spTree>
    <p:extLst>
      <p:ext uri="{BB962C8B-B14F-4D97-AF65-F5344CB8AC3E}">
        <p14:creationId xmlns:p14="http://schemas.microsoft.com/office/powerpoint/2010/main" val="2125018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0243-82E5-6EAB-EABB-1516D3657A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6A3A5B-3DFA-A2DC-EFD0-28C4EFC8E8ED}"/>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69F39DE5-63BB-2ABE-15D2-73DD5F78DB6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04336148-507D-9407-28FA-B5A93C21FDE7}"/>
              </a:ext>
            </a:extLst>
          </p:cNvPr>
          <p:cNvSpPr txBox="1"/>
          <p:nvPr/>
        </p:nvSpPr>
        <p:spPr>
          <a:xfrm>
            <a:off x="1828800" y="2628900"/>
            <a:ext cx="12725400" cy="1015663"/>
          </a:xfrm>
          <a:prstGeom prst="rect">
            <a:avLst/>
          </a:prstGeom>
          <a:noFill/>
        </p:spPr>
        <p:txBody>
          <a:bodyPr wrap="square">
            <a:spAutoFit/>
          </a:bodyPr>
          <a:lstStyle/>
          <a:p>
            <a:pPr lvl="0"/>
            <a:r>
              <a:rPr lang="es-ES" sz="6000" b="1" noProof="0" dirty="0">
                <a:solidFill>
                  <a:srgbClr val="3F6031"/>
                </a:solidFill>
              </a:rPr>
              <a:t>Cierre del seminario</a:t>
            </a:r>
          </a:p>
        </p:txBody>
      </p:sp>
      <p:sp>
        <p:nvSpPr>
          <p:cNvPr id="7" name="TextBox 6">
            <a:extLst>
              <a:ext uri="{FF2B5EF4-FFF2-40B4-BE49-F238E27FC236}">
                <a16:creationId xmlns:a16="http://schemas.microsoft.com/office/drawing/2014/main" id="{74D3B652-5AF9-FF8D-E0A0-49277EB69A08}"/>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s-ES" sz="3500" b="1" noProof="0" dirty="0"/>
              <a:t>¿Qué idea te llevas contigo?</a:t>
            </a:r>
          </a:p>
          <a:p>
            <a:pPr marL="722313" indent="-546100">
              <a:spcBef>
                <a:spcPts val="1200"/>
              </a:spcBef>
              <a:spcAft>
                <a:spcPts val="1200"/>
              </a:spcAft>
              <a:buClr>
                <a:srgbClr val="FF0000"/>
              </a:buClr>
              <a:buFont typeface="Calibri" panose="020F0502020204030204" pitchFamily="34" charset="0"/>
              <a:buChar char="?"/>
            </a:pPr>
            <a:r>
              <a:rPr lang="es-ES" sz="3500" b="1" noProof="0" dirty="0"/>
              <a:t>¿Cómo podrías aplicarla en tu formación o contexto?</a:t>
            </a:r>
          </a:p>
          <a:p>
            <a:pPr marL="722313" indent="-546100">
              <a:spcBef>
                <a:spcPts val="1200"/>
              </a:spcBef>
              <a:spcAft>
                <a:spcPts val="1200"/>
              </a:spcAft>
              <a:buClr>
                <a:srgbClr val="FF0000"/>
              </a:buClr>
              <a:buFont typeface="Calibri" panose="020F0502020204030204" pitchFamily="34" charset="0"/>
              <a:buChar char="?"/>
            </a:pPr>
            <a:r>
              <a:rPr lang="es-ES" sz="3500" b="1" noProof="0" dirty="0"/>
              <a:t>¿Qué te ha desafiado o inspirado?</a:t>
            </a:r>
          </a:p>
        </p:txBody>
      </p:sp>
    </p:spTree>
    <p:extLst>
      <p:ext uri="{BB962C8B-B14F-4D97-AF65-F5344CB8AC3E}">
        <p14:creationId xmlns:p14="http://schemas.microsoft.com/office/powerpoint/2010/main" val="4057984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2260783"/>
            <a:ext cx="18515825" cy="8008094"/>
          </a:xfrm>
          <a:custGeom>
            <a:avLst/>
            <a:gdLst/>
            <a:ahLst/>
            <a:cxnLst/>
            <a:rect l="l" t="t" r="r" b="b"/>
            <a:pathLst>
              <a:path w="18515825" h="8008094">
                <a:moveTo>
                  <a:pt x="0" y="0"/>
                </a:moveTo>
                <a:lnTo>
                  <a:pt x="18515825" y="0"/>
                </a:lnTo>
                <a:lnTo>
                  <a:pt x="18515825" y="8008095"/>
                </a:lnTo>
                <a:lnTo>
                  <a:pt x="0" y="80080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p:cNvSpPr/>
          <p:nvPr/>
        </p:nvSpPr>
        <p:spPr>
          <a:xfrm rot="992557" flipV="1">
            <a:off x="2884893" y="-4357319"/>
            <a:ext cx="16531572" cy="7149905"/>
          </a:xfrm>
          <a:custGeom>
            <a:avLst/>
            <a:gdLst/>
            <a:ahLst/>
            <a:cxnLst/>
            <a:rect l="l" t="t" r="r" b="b"/>
            <a:pathLst>
              <a:path w="16531572" h="7149905">
                <a:moveTo>
                  <a:pt x="0" y="7149905"/>
                </a:moveTo>
                <a:lnTo>
                  <a:pt x="16531571" y="7149905"/>
                </a:lnTo>
                <a:lnTo>
                  <a:pt x="16531571" y="0"/>
                </a:lnTo>
                <a:lnTo>
                  <a:pt x="0" y="0"/>
                </a:lnTo>
                <a:lnTo>
                  <a:pt x="0" y="714990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4" name="Freeform 4"/>
          <p:cNvSpPr/>
          <p:nvPr/>
        </p:nvSpPr>
        <p:spPr>
          <a:xfrm rot="-10800000">
            <a:off x="15687726" y="3362971"/>
            <a:ext cx="1571574" cy="1571574"/>
          </a:xfrm>
          <a:custGeom>
            <a:avLst/>
            <a:gdLst/>
            <a:ahLst/>
            <a:cxnLst/>
            <a:rect l="l" t="t" r="r" b="b"/>
            <a:pathLst>
              <a:path w="1571574" h="1571574">
                <a:moveTo>
                  <a:pt x="0" y="0"/>
                </a:moveTo>
                <a:lnTo>
                  <a:pt x="1571574" y="0"/>
                </a:lnTo>
                <a:lnTo>
                  <a:pt x="1571574" y="1571573"/>
                </a:lnTo>
                <a:lnTo>
                  <a:pt x="0" y="1571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Freeform 5"/>
          <p:cNvSpPr/>
          <p:nvPr/>
        </p:nvSpPr>
        <p:spPr>
          <a:xfrm rot="-10800000">
            <a:off x="-407121" y="-542874"/>
            <a:ext cx="1571574" cy="1571574"/>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noProof="0" dirty="0"/>
          </a:p>
        </p:txBody>
      </p:sp>
      <p:sp>
        <p:nvSpPr>
          <p:cNvPr id="6" name="TextBox 6"/>
          <p:cNvSpPr txBox="1"/>
          <p:nvPr/>
        </p:nvSpPr>
        <p:spPr>
          <a:xfrm>
            <a:off x="5598426" y="6282482"/>
            <a:ext cx="7091147" cy="919054"/>
          </a:xfrm>
          <a:prstGeom prst="rect">
            <a:avLst/>
          </a:prstGeom>
        </p:spPr>
        <p:txBody>
          <a:bodyPr lIns="0" tIns="0" rIns="0" bIns="0" rtlCol="0" anchor="t">
            <a:spAutoFit/>
          </a:bodyPr>
          <a:lstStyle/>
          <a:p>
            <a:pPr algn="ctr">
              <a:lnSpc>
                <a:spcPts val="6941"/>
              </a:lnSpc>
            </a:pPr>
            <a:r>
              <a:rPr lang="es-ES" sz="6872" b="1" noProof="0" dirty="0">
                <a:solidFill>
                  <a:srgbClr val="28853D"/>
                </a:solidFill>
                <a:latin typeface="+mj-lt"/>
              </a:rPr>
              <a:t>GRACIAS</a:t>
            </a:r>
          </a:p>
        </p:txBody>
      </p:sp>
      <p:sp>
        <p:nvSpPr>
          <p:cNvPr id="7" name="Freeform 7"/>
          <p:cNvSpPr/>
          <p:nvPr/>
        </p:nvSpPr>
        <p:spPr>
          <a:xfrm>
            <a:off x="2354279" y="9075651"/>
            <a:ext cx="4037279" cy="769812"/>
          </a:xfrm>
          <a:custGeom>
            <a:avLst/>
            <a:gdLst/>
            <a:ahLst/>
            <a:cxnLst/>
            <a:rect l="l" t="t" r="r" b="b"/>
            <a:pathLst>
              <a:path w="4037279" h="769812">
                <a:moveTo>
                  <a:pt x="0" y="0"/>
                </a:moveTo>
                <a:lnTo>
                  <a:pt x="4037279" y="0"/>
                </a:lnTo>
                <a:lnTo>
                  <a:pt x="4037279" y="769813"/>
                </a:lnTo>
                <a:lnTo>
                  <a:pt x="0" y="769813"/>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es-ES" noProof="0" dirty="0"/>
          </a:p>
        </p:txBody>
      </p:sp>
      <p:sp>
        <p:nvSpPr>
          <p:cNvPr id="8" name="TextBox 8"/>
          <p:cNvSpPr txBox="1"/>
          <p:nvPr/>
        </p:nvSpPr>
        <p:spPr>
          <a:xfrm>
            <a:off x="6391558" y="9050895"/>
            <a:ext cx="9542163" cy="1059547"/>
          </a:xfrm>
          <a:prstGeom prst="rect">
            <a:avLst/>
          </a:prstGeom>
        </p:spPr>
        <p:txBody>
          <a:bodyPr lIns="0" tIns="0" rIns="0" bIns="0" rtlCol="0" anchor="t">
            <a:spAutoFit/>
          </a:bodyPr>
          <a:lstStyle/>
          <a:p>
            <a:pPr algn="l">
              <a:lnSpc>
                <a:spcPts val="1878"/>
              </a:lnSpc>
            </a:pPr>
            <a:r>
              <a:rPr lang="es-ES" sz="1341" noProof="0" dirty="0">
                <a:solidFill>
                  <a:srgbClr val="000000"/>
                </a:solidFill>
                <a:latin typeface="+mj-lt"/>
              </a:rPr>
              <a:t>Financiado por la Unión Europea. Las opiniones y puntos de vista expresados son, sin embargo, exclusivamente los de los autores y no reflejan necesariamente los de la Unión Europea ni los de la Agencia Ejecutiva en el ámbito Educativo, Audiovisual y Cultural (EACEA). Ni la Unión Europea ni la EACEA se hacen responsables de ellos.</a:t>
            </a:r>
          </a:p>
          <a:p>
            <a:pPr marL="0" lvl="0" indent="0" algn="ctr">
              <a:lnSpc>
                <a:spcPts val="2915"/>
              </a:lnSpc>
              <a:spcBef>
                <a:spcPct val="0"/>
              </a:spcBef>
            </a:pPr>
            <a:endParaRPr lang="es-ES" sz="1341" noProof="0" dirty="0">
              <a:solidFill>
                <a:srgbClr val="000000"/>
              </a:solidFill>
              <a:latin typeface="+mj-lt"/>
            </a:endParaRPr>
          </a:p>
        </p:txBody>
      </p:sp>
      <p:sp>
        <p:nvSpPr>
          <p:cNvPr id="9" name="TextBox 9"/>
          <p:cNvSpPr txBox="1"/>
          <p:nvPr/>
        </p:nvSpPr>
        <p:spPr>
          <a:xfrm>
            <a:off x="8413788" y="9977216"/>
            <a:ext cx="2412117" cy="237878"/>
          </a:xfrm>
          <a:prstGeom prst="rect">
            <a:avLst/>
          </a:prstGeom>
        </p:spPr>
        <p:txBody>
          <a:bodyPr lIns="0" tIns="0" rIns="0" bIns="0" rtlCol="0" anchor="t">
            <a:spAutoFit/>
          </a:bodyPr>
          <a:lstStyle/>
          <a:p>
            <a:pPr algn="ctr">
              <a:lnSpc>
                <a:spcPts val="1940"/>
              </a:lnSpc>
              <a:spcBef>
                <a:spcPct val="0"/>
              </a:spcBef>
            </a:pPr>
            <a:r>
              <a:rPr lang="es-ES" sz="1385" noProof="0" dirty="0">
                <a:solidFill>
                  <a:srgbClr val="000000"/>
                </a:solidFill>
                <a:latin typeface="+mj-lt"/>
              </a:rPr>
              <a:t>Número de proyecto: 101139932</a:t>
            </a:r>
          </a:p>
        </p:txBody>
      </p:sp>
      <p:grpSp>
        <p:nvGrpSpPr>
          <p:cNvPr id="10" name="Group 10"/>
          <p:cNvGrpSpPr/>
          <p:nvPr/>
        </p:nvGrpSpPr>
        <p:grpSpPr>
          <a:xfrm>
            <a:off x="354602" y="7782108"/>
            <a:ext cx="17578796" cy="712971"/>
            <a:chOff x="0" y="0"/>
            <a:chExt cx="23438395" cy="950628"/>
          </a:xfrm>
        </p:grpSpPr>
        <p:sp>
          <p:nvSpPr>
            <p:cNvPr id="11" name="Freeform 11"/>
            <p:cNvSpPr/>
            <p:nvPr/>
          </p:nvSpPr>
          <p:spPr>
            <a:xfrm>
              <a:off x="2434279" y="0"/>
              <a:ext cx="1532170" cy="864392"/>
            </a:xfrm>
            <a:custGeom>
              <a:avLst/>
              <a:gdLst/>
              <a:ahLst/>
              <a:cxnLst/>
              <a:rect l="l" t="t" r="r" b="b"/>
              <a:pathLst>
                <a:path w="1532170" h="864392">
                  <a:moveTo>
                    <a:pt x="0" y="0"/>
                  </a:moveTo>
                  <a:lnTo>
                    <a:pt x="1532170" y="0"/>
                  </a:lnTo>
                  <a:lnTo>
                    <a:pt x="1532170" y="864392"/>
                  </a:lnTo>
                  <a:lnTo>
                    <a:pt x="0" y="864392"/>
                  </a:lnTo>
                  <a:lnTo>
                    <a:pt x="0" y="0"/>
                  </a:lnTo>
                  <a:close/>
                </a:path>
              </a:pathLst>
            </a:custGeom>
            <a:blipFill>
              <a:blip r:embed="rId10" cstate="print">
                <a:extLst>
                  <a:ext uri="{28A0092B-C50C-407E-A947-70E740481C1C}">
                    <a14:useLocalDpi xmlns:a14="http://schemas.microsoft.com/office/drawing/2010/main"/>
                  </a:ext>
                </a:extLst>
              </a:blip>
              <a:stretch>
                <a:fillRect l="-147" r="-147"/>
              </a:stretch>
            </a:blipFill>
          </p:spPr>
          <p:txBody>
            <a:bodyPr/>
            <a:lstStyle/>
            <a:p>
              <a:endParaRPr lang="es-ES" noProof="0" dirty="0"/>
            </a:p>
          </p:txBody>
        </p:sp>
        <p:sp>
          <p:nvSpPr>
            <p:cNvPr id="12" name="Freeform 12"/>
            <p:cNvSpPr/>
            <p:nvPr/>
          </p:nvSpPr>
          <p:spPr>
            <a:xfrm>
              <a:off x="6524456"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1" cstate="print">
                <a:extLst>
                  <a:ext uri="{28A0092B-C50C-407E-A947-70E740481C1C}">
                    <a14:useLocalDpi xmlns:a14="http://schemas.microsoft.com/office/drawing/2010/main"/>
                  </a:ext>
                </a:extLst>
              </a:blip>
              <a:stretch>
                <a:fillRect/>
              </a:stretch>
            </a:blipFill>
          </p:spPr>
          <p:txBody>
            <a:bodyPr/>
            <a:lstStyle/>
            <a:p>
              <a:endParaRPr lang="es-ES" noProof="0" dirty="0"/>
            </a:p>
          </p:txBody>
        </p:sp>
        <p:sp>
          <p:nvSpPr>
            <p:cNvPr id="13" name="Freeform 13"/>
            <p:cNvSpPr/>
            <p:nvPr/>
          </p:nvSpPr>
          <p:spPr>
            <a:xfrm>
              <a:off x="21059165" y="81568"/>
              <a:ext cx="2379230" cy="826596"/>
            </a:xfrm>
            <a:custGeom>
              <a:avLst/>
              <a:gdLst/>
              <a:ahLst/>
              <a:cxnLst/>
              <a:rect l="l" t="t" r="r" b="b"/>
              <a:pathLst>
                <a:path w="2379230" h="826596">
                  <a:moveTo>
                    <a:pt x="0" y="0"/>
                  </a:moveTo>
                  <a:lnTo>
                    <a:pt x="2379230" y="0"/>
                  </a:lnTo>
                  <a:lnTo>
                    <a:pt x="2379230" y="826596"/>
                  </a:lnTo>
                  <a:lnTo>
                    <a:pt x="0" y="826596"/>
                  </a:lnTo>
                  <a:lnTo>
                    <a:pt x="0" y="0"/>
                  </a:lnTo>
                  <a:close/>
                </a:path>
              </a:pathLst>
            </a:custGeom>
            <a:blipFill>
              <a:blip r:embed="rId12" cstate="print">
                <a:extLst>
                  <a:ext uri="{28A0092B-C50C-407E-A947-70E740481C1C}">
                    <a14:useLocalDpi xmlns:a14="http://schemas.microsoft.com/office/drawing/2010/main"/>
                  </a:ext>
                </a:extLst>
              </a:blip>
              <a:stretch>
                <a:fillRect/>
              </a:stretch>
            </a:blipFill>
          </p:spPr>
          <p:txBody>
            <a:bodyPr/>
            <a:lstStyle/>
            <a:p>
              <a:endParaRPr lang="es-ES" noProof="0" dirty="0"/>
            </a:p>
          </p:txBody>
        </p:sp>
        <p:sp>
          <p:nvSpPr>
            <p:cNvPr id="14" name="Freeform 14"/>
            <p:cNvSpPr/>
            <p:nvPr/>
          </p:nvSpPr>
          <p:spPr>
            <a:xfrm>
              <a:off x="8769894" y="81568"/>
              <a:ext cx="2126364" cy="869060"/>
            </a:xfrm>
            <a:custGeom>
              <a:avLst/>
              <a:gdLst/>
              <a:ahLst/>
              <a:cxnLst/>
              <a:rect l="l" t="t" r="r" b="b"/>
              <a:pathLst>
                <a:path w="2126364" h="869060">
                  <a:moveTo>
                    <a:pt x="0" y="0"/>
                  </a:moveTo>
                  <a:lnTo>
                    <a:pt x="2126363" y="0"/>
                  </a:lnTo>
                  <a:lnTo>
                    <a:pt x="2126363" y="869060"/>
                  </a:lnTo>
                  <a:lnTo>
                    <a:pt x="0" y="869060"/>
                  </a:lnTo>
                  <a:lnTo>
                    <a:pt x="0" y="0"/>
                  </a:lnTo>
                  <a:close/>
                </a:path>
              </a:pathLst>
            </a:custGeom>
            <a:blipFill>
              <a:blip r:embed="rId13" cstate="print">
                <a:extLst>
                  <a:ext uri="{28A0092B-C50C-407E-A947-70E740481C1C}">
                    <a14:useLocalDpi xmlns:a14="http://schemas.microsoft.com/office/drawing/2010/main"/>
                  </a:ext>
                </a:extLst>
              </a:blip>
              <a:stretch>
                <a:fillRect/>
              </a:stretch>
            </a:blipFill>
          </p:spPr>
          <p:txBody>
            <a:bodyPr/>
            <a:lstStyle/>
            <a:p>
              <a:endParaRPr lang="es-ES" noProof="0" dirty="0"/>
            </a:p>
          </p:txBody>
        </p:sp>
        <p:sp>
          <p:nvSpPr>
            <p:cNvPr id="15" name="Freeform 15"/>
            <p:cNvSpPr/>
            <p:nvPr/>
          </p:nvSpPr>
          <p:spPr>
            <a:xfrm>
              <a:off x="4174828"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4" cstate="print">
                <a:extLst>
                  <a:ext uri="{28A0092B-C50C-407E-A947-70E740481C1C}">
                    <a14:useLocalDpi xmlns:a14="http://schemas.microsoft.com/office/drawing/2010/main"/>
                  </a:ext>
                </a:extLst>
              </a:blip>
              <a:stretch>
                <a:fillRect t="-1610" b="-1610"/>
              </a:stretch>
            </a:blipFill>
          </p:spPr>
          <p:txBody>
            <a:bodyPr/>
            <a:lstStyle/>
            <a:p>
              <a:endParaRPr lang="es-ES" noProof="0" dirty="0"/>
            </a:p>
          </p:txBody>
        </p:sp>
        <p:sp>
          <p:nvSpPr>
            <p:cNvPr id="16" name="Freeform 16"/>
            <p:cNvSpPr/>
            <p:nvPr/>
          </p:nvSpPr>
          <p:spPr>
            <a:xfrm>
              <a:off x="11134405" y="81568"/>
              <a:ext cx="2378325" cy="677732"/>
            </a:xfrm>
            <a:custGeom>
              <a:avLst/>
              <a:gdLst/>
              <a:ahLst/>
              <a:cxnLst/>
              <a:rect l="l" t="t" r="r" b="b"/>
              <a:pathLst>
                <a:path w="2378325" h="677732">
                  <a:moveTo>
                    <a:pt x="0" y="0"/>
                  </a:moveTo>
                  <a:lnTo>
                    <a:pt x="2378325" y="0"/>
                  </a:lnTo>
                  <a:lnTo>
                    <a:pt x="2378325" y="677732"/>
                  </a:lnTo>
                  <a:lnTo>
                    <a:pt x="0" y="677732"/>
                  </a:lnTo>
                  <a:lnTo>
                    <a:pt x="0" y="0"/>
                  </a:lnTo>
                  <a:close/>
                </a:path>
              </a:pathLst>
            </a:custGeom>
            <a:blipFill>
              <a:blip r:embed="rId15" cstate="print">
                <a:extLst>
                  <a:ext uri="{28A0092B-C50C-407E-A947-70E740481C1C}">
                    <a14:useLocalDpi xmlns:a14="http://schemas.microsoft.com/office/drawing/2010/main"/>
                  </a:ext>
                </a:extLst>
              </a:blip>
              <a:stretch>
                <a:fillRect l="-147" r="-147"/>
              </a:stretch>
            </a:blipFill>
          </p:spPr>
          <p:txBody>
            <a:bodyPr/>
            <a:lstStyle/>
            <a:p>
              <a:endParaRPr lang="es-ES" noProof="0" dirty="0"/>
            </a:p>
          </p:txBody>
        </p:sp>
        <p:sp>
          <p:nvSpPr>
            <p:cNvPr id="17" name="Freeform 17"/>
            <p:cNvSpPr/>
            <p:nvPr/>
          </p:nvSpPr>
          <p:spPr>
            <a:xfrm>
              <a:off x="14655043" y="135988"/>
              <a:ext cx="2161604" cy="623313"/>
            </a:xfrm>
            <a:custGeom>
              <a:avLst/>
              <a:gdLst/>
              <a:ahLst/>
              <a:cxnLst/>
              <a:rect l="l" t="t" r="r" b="b"/>
              <a:pathLst>
                <a:path w="2161604" h="623313">
                  <a:moveTo>
                    <a:pt x="0" y="0"/>
                  </a:moveTo>
                  <a:lnTo>
                    <a:pt x="2161604" y="0"/>
                  </a:lnTo>
                  <a:lnTo>
                    <a:pt x="2161604" y="623312"/>
                  </a:lnTo>
                  <a:lnTo>
                    <a:pt x="0" y="623312"/>
                  </a:lnTo>
                  <a:lnTo>
                    <a:pt x="0" y="0"/>
                  </a:lnTo>
                  <a:close/>
                </a:path>
              </a:pathLst>
            </a:custGeom>
            <a:blipFill>
              <a:blip r:embed="rId16" cstate="print">
                <a:extLst>
                  <a:ext uri="{28A0092B-C50C-407E-A947-70E740481C1C}">
                    <a14:useLocalDpi xmlns:a14="http://schemas.microsoft.com/office/drawing/2010/main"/>
                  </a:ext>
                </a:extLst>
              </a:blip>
              <a:stretch>
                <a:fillRect/>
              </a:stretch>
            </a:blipFill>
          </p:spPr>
          <p:txBody>
            <a:bodyPr/>
            <a:lstStyle/>
            <a:p>
              <a:endParaRPr lang="es-ES" noProof="0" dirty="0"/>
            </a:p>
          </p:txBody>
        </p:sp>
        <p:sp>
          <p:nvSpPr>
            <p:cNvPr id="18" name="Freeform 18"/>
            <p:cNvSpPr/>
            <p:nvPr/>
          </p:nvSpPr>
          <p:spPr>
            <a:xfrm>
              <a:off x="16816647" y="50581"/>
              <a:ext cx="1956253" cy="838731"/>
            </a:xfrm>
            <a:custGeom>
              <a:avLst/>
              <a:gdLst/>
              <a:ahLst/>
              <a:cxnLst/>
              <a:rect l="l" t="t" r="r" b="b"/>
              <a:pathLst>
                <a:path w="1956253" h="838731">
                  <a:moveTo>
                    <a:pt x="0" y="0"/>
                  </a:moveTo>
                  <a:lnTo>
                    <a:pt x="1956253" y="0"/>
                  </a:lnTo>
                  <a:lnTo>
                    <a:pt x="1956253" y="838731"/>
                  </a:lnTo>
                  <a:lnTo>
                    <a:pt x="0" y="838731"/>
                  </a:lnTo>
                  <a:lnTo>
                    <a:pt x="0" y="0"/>
                  </a:lnTo>
                  <a:close/>
                </a:path>
              </a:pathLst>
            </a:custGeom>
            <a:blipFill>
              <a:blip r:embed="rId17" cstate="print">
                <a:extLst>
                  <a:ext uri="{28A0092B-C50C-407E-A947-70E740481C1C}">
                    <a14:useLocalDpi xmlns:a14="http://schemas.microsoft.com/office/drawing/2010/main"/>
                  </a:ext>
                </a:extLst>
              </a:blip>
              <a:stretch>
                <a:fillRect l="-147" r="-147"/>
              </a:stretch>
            </a:blipFill>
          </p:spPr>
          <p:txBody>
            <a:bodyPr/>
            <a:lstStyle/>
            <a:p>
              <a:endParaRPr lang="es-ES" noProof="0" dirty="0"/>
            </a:p>
          </p:txBody>
        </p:sp>
        <p:sp>
          <p:nvSpPr>
            <p:cNvPr id="19" name="Freeform 19"/>
            <p:cNvSpPr/>
            <p:nvPr/>
          </p:nvSpPr>
          <p:spPr>
            <a:xfrm>
              <a:off x="18684839" y="75501"/>
              <a:ext cx="2399118" cy="788891"/>
            </a:xfrm>
            <a:custGeom>
              <a:avLst/>
              <a:gdLst/>
              <a:ahLst/>
              <a:cxnLst/>
              <a:rect l="l" t="t" r="r" b="b"/>
              <a:pathLst>
                <a:path w="2399118" h="788891">
                  <a:moveTo>
                    <a:pt x="0" y="0"/>
                  </a:moveTo>
                  <a:lnTo>
                    <a:pt x="2399118" y="0"/>
                  </a:lnTo>
                  <a:lnTo>
                    <a:pt x="2399118" y="788891"/>
                  </a:lnTo>
                  <a:lnTo>
                    <a:pt x="0" y="788891"/>
                  </a:lnTo>
                  <a:lnTo>
                    <a:pt x="0" y="0"/>
                  </a:lnTo>
                  <a:close/>
                </a:path>
              </a:pathLst>
            </a:custGeom>
            <a:blipFill>
              <a:blip r:embed="rId18" cstate="print">
                <a:extLst>
                  <a:ext uri="{28A0092B-C50C-407E-A947-70E740481C1C}">
                    <a14:useLocalDpi xmlns:a14="http://schemas.microsoft.com/office/drawing/2010/main"/>
                  </a:ext>
                </a:extLst>
              </a:blip>
              <a:stretch>
                <a:fillRect/>
              </a:stretch>
            </a:blipFill>
          </p:spPr>
          <p:txBody>
            <a:bodyPr/>
            <a:lstStyle/>
            <a:p>
              <a:endParaRPr lang="es-ES" noProof="0" dirty="0"/>
            </a:p>
          </p:txBody>
        </p:sp>
        <p:sp>
          <p:nvSpPr>
            <p:cNvPr id="20" name="Freeform 20"/>
            <p:cNvSpPr/>
            <p:nvPr/>
          </p:nvSpPr>
          <p:spPr>
            <a:xfrm>
              <a:off x="13750878" y="38491"/>
              <a:ext cx="785091" cy="787411"/>
            </a:xfrm>
            <a:custGeom>
              <a:avLst/>
              <a:gdLst/>
              <a:ahLst/>
              <a:cxnLst/>
              <a:rect l="l" t="t" r="r" b="b"/>
              <a:pathLst>
                <a:path w="785091" h="787411">
                  <a:moveTo>
                    <a:pt x="0" y="0"/>
                  </a:moveTo>
                  <a:lnTo>
                    <a:pt x="785091" y="0"/>
                  </a:lnTo>
                  <a:lnTo>
                    <a:pt x="785091" y="787410"/>
                  </a:lnTo>
                  <a:lnTo>
                    <a:pt x="0" y="787410"/>
                  </a:lnTo>
                  <a:lnTo>
                    <a:pt x="0" y="0"/>
                  </a:lnTo>
                  <a:close/>
                </a:path>
              </a:pathLst>
            </a:custGeom>
            <a:blipFill>
              <a:blip r:embed="rId19" cstate="print">
                <a:extLst>
                  <a:ext uri="{28A0092B-C50C-407E-A947-70E740481C1C}">
                    <a14:useLocalDpi xmlns:a14="http://schemas.microsoft.com/office/drawing/2010/main"/>
                  </a:ext>
                </a:extLst>
              </a:blip>
              <a:stretch>
                <a:fillRect/>
              </a:stretch>
            </a:blipFill>
          </p:spPr>
          <p:txBody>
            <a:bodyPr/>
            <a:lstStyle/>
            <a:p>
              <a:endParaRPr lang="es-ES" noProof="0" dirty="0"/>
            </a:p>
          </p:txBody>
        </p:sp>
        <p:sp>
          <p:nvSpPr>
            <p:cNvPr id="21" name="Freeform 21"/>
            <p:cNvSpPr/>
            <p:nvPr/>
          </p:nvSpPr>
          <p:spPr>
            <a:xfrm>
              <a:off x="0" y="203169"/>
              <a:ext cx="2175026" cy="434530"/>
            </a:xfrm>
            <a:custGeom>
              <a:avLst/>
              <a:gdLst/>
              <a:ahLst/>
              <a:cxnLst/>
              <a:rect l="l" t="t" r="r" b="b"/>
              <a:pathLst>
                <a:path w="2175026" h="434530">
                  <a:moveTo>
                    <a:pt x="0" y="0"/>
                  </a:moveTo>
                  <a:lnTo>
                    <a:pt x="2175026" y="0"/>
                  </a:lnTo>
                  <a:lnTo>
                    <a:pt x="2175026" y="434530"/>
                  </a:lnTo>
                  <a:lnTo>
                    <a:pt x="0" y="434530"/>
                  </a:lnTo>
                  <a:lnTo>
                    <a:pt x="0" y="0"/>
                  </a:lnTo>
                  <a:close/>
                </a:path>
              </a:pathLst>
            </a:custGeom>
            <a:blipFill>
              <a:blip r:embed="rId20" cstate="print">
                <a:extLst>
                  <a:ext uri="{28A0092B-C50C-407E-A947-70E740481C1C}">
                    <a14:useLocalDpi xmlns:a14="http://schemas.microsoft.com/office/drawing/2010/main"/>
                  </a:ext>
                </a:extLst>
              </a:blip>
              <a:stretch>
                <a:fillRect/>
              </a:stretch>
            </a:blipFill>
          </p:spPr>
          <p:txBody>
            <a:bodyPr/>
            <a:lstStyle/>
            <a:p>
              <a:endParaRPr lang="es-ES" noProof="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627C-A6D5-D89F-94E5-C2ABD0B923F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447139E-2919-6589-231E-FF8A66BCF3C0}"/>
              </a:ext>
            </a:extLst>
          </p:cNvPr>
          <p:cNvSpPr>
            <a:spLocks noGrp="1"/>
          </p:cNvSpPr>
          <p:nvPr>
            <p:ph type="title"/>
          </p:nvPr>
        </p:nvSpPr>
        <p:spPr>
          <a:xfrm>
            <a:off x="1435100" y="952501"/>
            <a:ext cx="15011400" cy="1143000"/>
          </a:xfrm>
        </p:spPr>
        <p:txBody>
          <a:bodyPr>
            <a:normAutofit/>
          </a:bodyPr>
          <a:lstStyle/>
          <a:p>
            <a:pPr algn="r"/>
            <a:r>
              <a:rPr lang="es-ES" sz="6000" b="1" noProof="0" dirty="0">
                <a:latin typeface="+mn-lt"/>
                <a:ea typeface="+mn-ea"/>
                <a:cs typeface="+mn-cs"/>
              </a:rPr>
              <a:t>Programa de formación en línea INSPIRE</a:t>
            </a:r>
          </a:p>
        </p:txBody>
      </p:sp>
      <p:graphicFrame>
        <p:nvGraphicFramePr>
          <p:cNvPr id="7" name="Inhaltsplatzhalter 4">
            <a:extLst>
              <a:ext uri="{FF2B5EF4-FFF2-40B4-BE49-F238E27FC236}">
                <a16:creationId xmlns:a16="http://schemas.microsoft.com/office/drawing/2014/main" id="{B096A653-AAB9-64BF-2C6A-CE3DFF7AEC32}"/>
              </a:ext>
            </a:extLst>
          </p:cNvPr>
          <p:cNvGraphicFramePr>
            <a:graphicFrameLocks noGrp="1"/>
          </p:cNvGraphicFramePr>
          <p:nvPr>
            <p:ph idx="1"/>
            <p:extLst>
              <p:ext uri="{D42A27DB-BD31-4B8C-83A1-F6EECF244321}">
                <p14:modId xmlns:p14="http://schemas.microsoft.com/office/powerpoint/2010/main" val="93112964"/>
              </p:ext>
            </p:extLst>
          </p:nvPr>
        </p:nvGraphicFramePr>
        <p:xfrm>
          <a:off x="3556241" y="3094727"/>
          <a:ext cx="12081292" cy="6739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CFDEA957-F212-E8F0-EC02-AF336ABCA57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noProof="0" dirty="0"/>
          </a:p>
        </p:txBody>
      </p:sp>
      <p:sp>
        <p:nvSpPr>
          <p:cNvPr id="6" name="Freeform 3">
            <a:extLst>
              <a:ext uri="{FF2B5EF4-FFF2-40B4-BE49-F238E27FC236}">
                <a16:creationId xmlns:a16="http://schemas.microsoft.com/office/drawing/2014/main" id="{3D167834-4206-5CD3-4761-534CB0DC5F9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ES" noProof="0" dirty="0"/>
          </a:p>
        </p:txBody>
      </p:sp>
    </p:spTree>
    <p:extLst>
      <p:ext uri="{BB962C8B-B14F-4D97-AF65-F5344CB8AC3E}">
        <p14:creationId xmlns:p14="http://schemas.microsoft.com/office/powerpoint/2010/main" val="99482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C115CD2A-9B58-4580-7E2A-D5C2C2ADC330}"/>
              </a:ext>
            </a:extLst>
          </p:cNvPr>
          <p:cNvGraphicFramePr/>
          <p:nvPr>
            <p:extLst>
              <p:ext uri="{D42A27DB-BD31-4B8C-83A1-F6EECF244321}">
                <p14:modId xmlns:p14="http://schemas.microsoft.com/office/powerpoint/2010/main" val="208267570"/>
              </p:ext>
            </p:extLst>
          </p:nvPr>
        </p:nvGraphicFramePr>
        <p:xfrm>
          <a:off x="1538445" y="442610"/>
          <a:ext cx="15211109" cy="940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92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E24F-E6E3-B3CC-25F1-3CA57ABBC72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1230D78-2A25-4E37-21A8-292231611901}"/>
              </a:ext>
            </a:extLst>
          </p:cNvPr>
          <p:cNvSpPr>
            <a:spLocks noGrp="1"/>
          </p:cNvSpPr>
          <p:nvPr>
            <p:ph type="title"/>
          </p:nvPr>
        </p:nvSpPr>
        <p:spPr>
          <a:xfrm>
            <a:off x="-368663" y="903710"/>
            <a:ext cx="17010743" cy="1143000"/>
          </a:xfrm>
        </p:spPr>
        <p:txBody>
          <a:bodyPr>
            <a:normAutofit/>
          </a:bodyPr>
          <a:lstStyle/>
          <a:p>
            <a:pPr algn="r"/>
            <a:r>
              <a:rPr lang="es-ES" sz="5500" b="1" noProof="0" dirty="0"/>
              <a:t>Estructura del programa de formación en línea INSPIRE</a:t>
            </a:r>
          </a:p>
        </p:txBody>
      </p:sp>
      <p:graphicFrame>
        <p:nvGraphicFramePr>
          <p:cNvPr id="9" name="Diagramm 8">
            <a:extLst>
              <a:ext uri="{FF2B5EF4-FFF2-40B4-BE49-F238E27FC236}">
                <a16:creationId xmlns:a16="http://schemas.microsoft.com/office/drawing/2014/main" id="{D425C994-72CE-2681-126A-FA0A772064E5}"/>
              </a:ext>
            </a:extLst>
          </p:cNvPr>
          <p:cNvGraphicFramePr/>
          <p:nvPr>
            <p:extLst>
              <p:ext uri="{D42A27DB-BD31-4B8C-83A1-F6EECF244321}">
                <p14:modId xmlns:p14="http://schemas.microsoft.com/office/powerpoint/2010/main" val="4147280506"/>
              </p:ext>
            </p:extLst>
          </p:nvPr>
        </p:nvGraphicFramePr>
        <p:xfrm>
          <a:off x="2514600" y="2555575"/>
          <a:ext cx="14127480" cy="742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8A4F8E8D-8A05-5813-8C6B-7157996A2F2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noProof="0" dirty="0"/>
          </a:p>
        </p:txBody>
      </p:sp>
      <p:sp>
        <p:nvSpPr>
          <p:cNvPr id="6" name="Freeform 3">
            <a:extLst>
              <a:ext uri="{FF2B5EF4-FFF2-40B4-BE49-F238E27FC236}">
                <a16:creationId xmlns:a16="http://schemas.microsoft.com/office/drawing/2014/main" id="{E13B34FC-A438-6B31-7190-EA7C70C4729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ES" noProof="0" dirty="0"/>
          </a:p>
        </p:txBody>
      </p:sp>
    </p:spTree>
    <p:extLst>
      <p:ext uri="{BB962C8B-B14F-4D97-AF65-F5344CB8AC3E}">
        <p14:creationId xmlns:p14="http://schemas.microsoft.com/office/powerpoint/2010/main" val="197463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2" name="Title 1"/>
          <p:cNvSpPr>
            <a:spLocks noGrp="1"/>
          </p:cNvSpPr>
          <p:nvPr>
            <p:ph type="title"/>
          </p:nvPr>
        </p:nvSpPr>
        <p:spPr>
          <a:xfrm>
            <a:off x="960120" y="488054"/>
            <a:ext cx="6552903" cy="2935262"/>
          </a:xfrm>
        </p:spPr>
        <p:txBody>
          <a:bodyPr anchor="b">
            <a:normAutofit/>
          </a:bodyPr>
          <a:lstStyle/>
          <a:p>
            <a:pPr algn="l"/>
            <a:r>
              <a:rPr lang="es-ES" sz="5500" b="1" noProof="0" dirty="0">
                <a:solidFill>
                  <a:srgbClr val="04A6C2"/>
                </a:solidFill>
              </a:rPr>
              <a:t>Módulo 1: </a:t>
            </a:r>
            <a:r>
              <a:rPr lang="es-ES" sz="5500" noProof="0" dirty="0"/>
              <a:t>Sostenibilidad</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7" name="Inhaltsplatzhalter 6">
            <a:extLst>
              <a:ext uri="{FF2B5EF4-FFF2-40B4-BE49-F238E27FC236}">
                <a16:creationId xmlns:a16="http://schemas.microsoft.com/office/drawing/2014/main" id="{55BBAD82-F669-E3CF-A079-582AED5D8D93}"/>
              </a:ext>
            </a:extLst>
          </p:cNvPr>
          <p:cNvSpPr>
            <a:spLocks noGrp="1"/>
          </p:cNvSpPr>
          <p:nvPr>
            <p:ph idx="1"/>
          </p:nvPr>
        </p:nvSpPr>
        <p:spPr>
          <a:xfrm>
            <a:off x="556596" y="4309349"/>
            <a:ext cx="7209891" cy="4981002"/>
          </a:xfrm>
        </p:spPr>
        <p:txBody>
          <a:bodyPr>
            <a:noAutofit/>
          </a:bodyPr>
          <a:lstStyle/>
          <a:p>
            <a:pPr>
              <a:lnSpc>
                <a:spcPct val="90000"/>
              </a:lnSpc>
              <a:buFont typeface="+mj-lt"/>
              <a:buAutoNum type="arabicPeriod"/>
            </a:pPr>
            <a:r>
              <a:rPr lang="es-ES" sz="2700" noProof="0" dirty="0"/>
              <a:t>Introducción a la sostenibilidad en las artes escénicas</a:t>
            </a:r>
          </a:p>
          <a:p>
            <a:pPr>
              <a:lnSpc>
                <a:spcPct val="90000"/>
              </a:lnSpc>
              <a:buFont typeface="+mj-lt"/>
              <a:buAutoNum type="arabicPeriod"/>
            </a:pPr>
            <a:r>
              <a:rPr lang="es-ES" sz="2700" noProof="0" dirty="0"/>
              <a:t>Modelos de gestión medioambiental</a:t>
            </a:r>
          </a:p>
          <a:p>
            <a:pPr>
              <a:lnSpc>
                <a:spcPct val="90000"/>
              </a:lnSpc>
              <a:buFont typeface="+mj-lt"/>
              <a:buAutoNum type="arabicPeriod"/>
            </a:pPr>
            <a:r>
              <a:rPr lang="es-ES" sz="2700" noProof="0" dirty="0"/>
              <a:t>Eficiencia energética en las artes escénicas</a:t>
            </a:r>
          </a:p>
          <a:p>
            <a:pPr>
              <a:lnSpc>
                <a:spcPct val="90000"/>
              </a:lnSpc>
              <a:buFont typeface="+mj-lt"/>
              <a:buAutoNum type="arabicPeriod"/>
            </a:pPr>
            <a:r>
              <a:rPr lang="es-ES" sz="2700" noProof="0" dirty="0"/>
              <a:t>Economía circular y uso sostenible de los recursos en las artes escénicas </a:t>
            </a:r>
          </a:p>
          <a:p>
            <a:pPr>
              <a:lnSpc>
                <a:spcPct val="90000"/>
              </a:lnSpc>
              <a:buFont typeface="+mj-lt"/>
              <a:buAutoNum type="arabicPeriod"/>
            </a:pPr>
            <a:r>
              <a:rPr lang="es-ES" sz="2700" noProof="0" dirty="0"/>
              <a:t>El cambio climático y su impacto en las artes escénicas </a:t>
            </a:r>
          </a:p>
          <a:p>
            <a:pPr>
              <a:lnSpc>
                <a:spcPct val="90000"/>
              </a:lnSpc>
              <a:buFont typeface="+mj-lt"/>
              <a:buAutoNum type="arabicPeriod"/>
            </a:pPr>
            <a:r>
              <a:rPr lang="es-ES" sz="2700" noProof="0" dirty="0"/>
              <a:t>Desarrollo de una estrategia de sostenibilidad en el sector cultural </a:t>
            </a:r>
          </a:p>
          <a:p>
            <a:pPr>
              <a:lnSpc>
                <a:spcPct val="90000"/>
              </a:lnSpc>
              <a:buFont typeface="+mj-lt"/>
              <a:buAutoNum type="arabicPeriod"/>
            </a:pPr>
            <a:r>
              <a:rPr lang="es-ES" sz="2700" noProof="0" dirty="0"/>
              <a:t>Informes de sostenibilidad: transparencia y responsabilidad en las artes escénicas </a:t>
            </a:r>
          </a:p>
        </p:txBody>
      </p:sp>
      <p:pic>
        <p:nvPicPr>
          <p:cNvPr id="9" name="Picture 8">
            <a:extLst>
              <a:ext uri="{FF2B5EF4-FFF2-40B4-BE49-F238E27FC236}">
                <a16:creationId xmlns:a16="http://schemas.microsoft.com/office/drawing/2014/main" id="{24E002DA-6A92-AB12-210A-794D067D5142}"/>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feld 7">
            <a:extLst>
              <a:ext uri="{FF2B5EF4-FFF2-40B4-BE49-F238E27FC236}">
                <a16:creationId xmlns:a16="http://schemas.microsoft.com/office/drawing/2014/main" id="{82901CA3-0327-4419-A95B-E90D88C930EC}"/>
              </a:ext>
            </a:extLst>
          </p:cNvPr>
          <p:cNvSpPr txBox="1"/>
          <p:nvPr/>
        </p:nvSpPr>
        <p:spPr>
          <a:xfrm>
            <a:off x="7967554" y="10287000"/>
            <a:ext cx="10318163" cy="300082"/>
          </a:xfrm>
          <a:prstGeom prst="rect">
            <a:avLst/>
          </a:prstGeom>
          <a:noFill/>
        </p:spPr>
        <p:txBody>
          <a:bodyPr wrap="square" rtlCol="0">
            <a:spAutoFit/>
          </a:bodyPr>
          <a:lstStyle/>
          <a:p>
            <a:r>
              <a:rPr lang="es-ES" sz="1350" noProof="0" dirty="0"/>
              <a:t>«</a:t>
            </a:r>
            <a:r>
              <a:rPr lang="es-ES" sz="1350" noProof="0" dirty="0">
                <a:hlinkClick r:id="rId4" tooltip="https://globalmagazin.com/die-4-saeulen-der-nachhaltigkeit-kennenlernen/"/>
              </a:rPr>
              <a:t>Dieses </a:t>
            </a:r>
            <a:r>
              <a:rPr lang="es-ES" sz="1350" noProof="0" dirty="0"/>
              <a:t>Foto», de autor desconocido, está licenciada bajo </a:t>
            </a:r>
            <a:r>
              <a:rPr lang="es-ES" sz="1350" noProof="0" dirty="0">
                <a:hlinkClick r:id="rId5" tooltip="https://creativecommons.org/licenses/by/3.0/"/>
              </a:rPr>
              <a:t>CC BY.</a:t>
            </a:r>
            <a:endParaRPr lang="es-ES" sz="1350" noProof="0" dirty="0"/>
          </a:p>
        </p:txBody>
      </p:sp>
    </p:spTree>
    <p:extLst>
      <p:ext uri="{BB962C8B-B14F-4D97-AF65-F5344CB8AC3E}">
        <p14:creationId xmlns:p14="http://schemas.microsoft.com/office/powerpoint/2010/main" val="419187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3" name="Content Placeholder 2"/>
          <p:cNvSpPr>
            <a:spLocks noGrp="1"/>
          </p:cNvSpPr>
          <p:nvPr>
            <p:ph idx="1"/>
          </p:nvPr>
        </p:nvSpPr>
        <p:spPr>
          <a:xfrm>
            <a:off x="401469" y="4223085"/>
            <a:ext cx="7644541" cy="5489598"/>
          </a:xfrm>
        </p:spPr>
        <p:txBody>
          <a:bodyPr>
            <a:noAutofit/>
          </a:bodyPr>
          <a:lstStyle/>
          <a:p>
            <a:pPr>
              <a:buFont typeface="+mj-lt"/>
              <a:buAutoNum type="arabicPeriod"/>
            </a:pPr>
            <a:r>
              <a:rPr lang="es-ES" sz="2700" noProof="0" dirty="0"/>
              <a:t>Introducción a la producción sostenible en las artes escénicas  </a:t>
            </a:r>
          </a:p>
          <a:p>
            <a:pPr>
              <a:buFont typeface="+mj-lt"/>
              <a:buAutoNum type="arabicPeriod"/>
            </a:pPr>
            <a:r>
              <a:rPr lang="es-ES" sz="2700" noProof="0" dirty="0"/>
              <a:t>Funcionamiento sostenible de los recintos de artes escénicas </a:t>
            </a:r>
          </a:p>
          <a:p>
            <a:pPr>
              <a:buFont typeface="+mj-lt"/>
              <a:buAutoNum type="arabicPeriod"/>
            </a:pPr>
            <a:r>
              <a:rPr lang="es-ES" sz="2700" noProof="0" dirty="0"/>
              <a:t>Principios de ecodiseño para las artes escénicas </a:t>
            </a:r>
          </a:p>
          <a:p>
            <a:pPr>
              <a:buFont typeface="+mj-lt"/>
              <a:buAutoNum type="arabicPeriod"/>
            </a:pPr>
            <a:r>
              <a:rPr lang="es-ES" sz="2700" noProof="0" dirty="0"/>
              <a:t>Fabricación sostenible: materiales y procesos </a:t>
            </a:r>
          </a:p>
          <a:p>
            <a:pPr>
              <a:buFont typeface="+mj-lt"/>
              <a:buAutoNum type="arabicPeriod"/>
            </a:pPr>
            <a:r>
              <a:rPr lang="es-ES" sz="2700" noProof="0" dirty="0"/>
              <a:t>Gestión sostenible de decorados </a:t>
            </a:r>
          </a:p>
          <a:p>
            <a:pPr>
              <a:buFont typeface="+mj-lt"/>
              <a:buAutoNum type="arabicPeriod"/>
            </a:pPr>
            <a:r>
              <a:rPr lang="es-ES" sz="2700" noProof="0" dirty="0"/>
              <a:t>Integración de la sostenibilidad en todo el ciclo de vida de la producción</a:t>
            </a:r>
          </a:p>
          <a:p>
            <a:pPr>
              <a:buFont typeface="+mj-lt"/>
              <a:buAutoNum type="arabicPeriod"/>
            </a:pPr>
            <a:r>
              <a:rPr lang="es-ES" sz="2700" noProof="0" dirty="0"/>
              <a:t>Integración de la sostenibilidad entre las partes interesadas de una producción de artes escénicas </a:t>
            </a:r>
          </a:p>
        </p:txBody>
      </p:sp>
      <p:pic>
        <p:nvPicPr>
          <p:cNvPr id="8" name="Picture 4">
            <a:extLst>
              <a:ext uri="{FF2B5EF4-FFF2-40B4-BE49-F238E27FC236}">
                <a16:creationId xmlns:a16="http://schemas.microsoft.com/office/drawing/2014/main" id="{76F3C11D-8FE1-EC1A-42D1-B8BF2600CDD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617450"/>
            <a:ext cx="6552903" cy="2935262"/>
          </a:xfrm>
        </p:spPr>
        <p:txBody>
          <a:bodyPr anchor="b">
            <a:normAutofit/>
          </a:bodyPr>
          <a:lstStyle/>
          <a:p>
            <a:pPr algn="l">
              <a:lnSpc>
                <a:spcPct val="90000"/>
              </a:lnSpc>
            </a:pPr>
            <a:r>
              <a:rPr lang="es-ES" sz="5500" b="1" noProof="0" dirty="0">
                <a:solidFill>
                  <a:srgbClr val="04A6C2"/>
                </a:solidFill>
              </a:rPr>
              <a:t>Módulo 2: </a:t>
            </a:r>
            <a:r>
              <a:rPr lang="es-ES" sz="5500" noProof="0" dirty="0"/>
              <a:t>Producciones sostenibles</a:t>
            </a:r>
          </a:p>
        </p:txBody>
      </p:sp>
    </p:spTree>
    <p:extLst>
      <p:ext uri="{BB962C8B-B14F-4D97-AF65-F5344CB8AC3E}">
        <p14:creationId xmlns:p14="http://schemas.microsoft.com/office/powerpoint/2010/main" val="322514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3" name="Content Placeholder 2"/>
          <p:cNvSpPr>
            <a:spLocks noGrp="1"/>
          </p:cNvSpPr>
          <p:nvPr>
            <p:ph idx="1"/>
          </p:nvPr>
        </p:nvSpPr>
        <p:spPr>
          <a:xfrm>
            <a:off x="960121" y="4309349"/>
            <a:ext cx="6552902" cy="4981002"/>
          </a:xfrm>
        </p:spPr>
        <p:txBody>
          <a:bodyPr>
            <a:normAutofit fontScale="92500" lnSpcReduction="10000"/>
          </a:bodyPr>
          <a:lstStyle/>
          <a:p>
            <a:pPr marL="685800" indent="-685800">
              <a:buFont typeface="+mj-lt"/>
              <a:buAutoNum type="arabicPeriod"/>
            </a:pPr>
            <a:r>
              <a:rPr lang="es-ES" sz="3300" noProof="0" dirty="0"/>
              <a:t>Contribuir a un entorno de trabajo digital seguro</a:t>
            </a:r>
          </a:p>
          <a:p>
            <a:pPr marL="685800" indent="-685800">
              <a:buFont typeface="+mj-lt"/>
              <a:buAutoNum type="arabicPeriod"/>
            </a:pPr>
            <a:r>
              <a:rPr lang="es-ES" sz="3300" noProof="0" dirty="0"/>
              <a:t>Digital y terceros</a:t>
            </a:r>
          </a:p>
          <a:p>
            <a:pPr marL="685800" indent="-685800">
              <a:buFont typeface="+mj-lt"/>
              <a:buAutoNum type="arabicPeriod"/>
            </a:pPr>
            <a:r>
              <a:rPr lang="es-ES" sz="3300" noProof="0" dirty="0"/>
              <a:t>Desarrollar una política de digitalización</a:t>
            </a:r>
          </a:p>
          <a:p>
            <a:pPr marL="685800" indent="-685800">
              <a:buFont typeface="+mj-lt"/>
              <a:buAutoNum type="arabicPeriod"/>
            </a:pPr>
            <a:r>
              <a:rPr lang="es-ES" sz="3300" noProof="0" dirty="0"/>
              <a:t>Gestión documentación y visión general</a:t>
            </a:r>
          </a:p>
          <a:p>
            <a:pPr marL="685800" indent="-685800">
              <a:buFont typeface="+mj-lt"/>
              <a:buAutoNum type="arabicPeriod"/>
            </a:pPr>
            <a:r>
              <a:rPr lang="es-ES" sz="3300" noProof="0" dirty="0"/>
              <a:t>Gestionar la digitalización de una organización artística</a:t>
            </a:r>
          </a:p>
          <a:p>
            <a:pPr marL="685800" indent="-685800">
              <a:buFont typeface="+mj-lt"/>
              <a:buAutoNum type="arabicPeriod"/>
            </a:pPr>
            <a:r>
              <a:rPr lang="es-ES" sz="3300" noProof="0" dirty="0"/>
              <a:t>Infraestructura y dispositivos</a:t>
            </a:r>
          </a:p>
          <a:p>
            <a:endParaRPr lang="es-ES" sz="3300" noProof="0" dirty="0"/>
          </a:p>
        </p:txBody>
      </p:sp>
      <p:pic>
        <p:nvPicPr>
          <p:cNvPr id="5" name="Picture 4" descr="Hintergrund mit blauen Blöcken und Netzwerktechnologie">
            <a:extLst>
              <a:ext uri="{FF2B5EF4-FFF2-40B4-BE49-F238E27FC236}">
                <a16:creationId xmlns:a16="http://schemas.microsoft.com/office/drawing/2014/main" id="{BECFD0C0-4623-B4DD-DD16-3CD21E3D464F}"/>
              </a:ext>
            </a:extLst>
          </p:cNvPr>
          <p:cNvPicPr>
            <a:picLocks noChangeAspect="1"/>
          </p:cNvPicPr>
          <p:nvPr/>
        </p:nvPicPr>
        <p:blipFill>
          <a:blip r:embed="rId3" cstate="print">
            <a:extLst>
              <a:ext uri="{28A0092B-C50C-407E-A947-70E740481C1C}">
                <a14:useLocalDpi xmlns:a14="http://schemas.microsoft.com/office/drawing/2010/main"/>
              </a:ext>
            </a:extLst>
          </a:blip>
          <a:srcRect b="-446"/>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r>
              <a:rPr lang="es-ES" sz="5500" b="1" noProof="0" dirty="0">
                <a:solidFill>
                  <a:srgbClr val="04A6C2"/>
                </a:solidFill>
              </a:rPr>
              <a:t>Módulo 3: </a:t>
            </a:r>
            <a:r>
              <a:rPr lang="es-ES" sz="5500" noProof="0" dirty="0"/>
              <a:t>Digitalización</a:t>
            </a:r>
          </a:p>
        </p:txBody>
      </p:sp>
    </p:spTree>
    <p:extLst>
      <p:ext uri="{BB962C8B-B14F-4D97-AF65-F5344CB8AC3E}">
        <p14:creationId xmlns:p14="http://schemas.microsoft.com/office/powerpoint/2010/main" val="389435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3" name="Content Placeholder 2"/>
          <p:cNvSpPr>
            <a:spLocks noGrp="1"/>
          </p:cNvSpPr>
          <p:nvPr>
            <p:ph idx="1"/>
          </p:nvPr>
        </p:nvSpPr>
        <p:spPr>
          <a:xfrm>
            <a:off x="516837" y="4309349"/>
            <a:ext cx="7450716" cy="5462166"/>
          </a:xfrm>
        </p:spPr>
        <p:txBody>
          <a:bodyPr>
            <a:noAutofit/>
          </a:bodyPr>
          <a:lstStyle/>
          <a:p>
            <a:pPr marL="685800" indent="-685800">
              <a:buFont typeface="+mj-lt"/>
              <a:buAutoNum type="arabicPeriod"/>
            </a:pPr>
            <a:r>
              <a:rPr lang="es-ES" sz="2700" noProof="0" dirty="0"/>
              <a:t>Introducción al emprendimiento, el emprendimiento corporativo y el emprendimiento autónomo</a:t>
            </a:r>
          </a:p>
          <a:p>
            <a:pPr marL="685800" indent="-685800">
              <a:buFont typeface="+mj-lt"/>
              <a:buAutoNum type="arabicPeriod"/>
            </a:pPr>
            <a:r>
              <a:rPr lang="es-ES" sz="2700" noProof="0" dirty="0"/>
              <a:t>Pensamiento estratégico, creativo e innovador</a:t>
            </a:r>
          </a:p>
          <a:p>
            <a:pPr marL="685800" indent="-685800">
              <a:buFont typeface="+mj-lt"/>
              <a:buAutoNum type="arabicPeriod"/>
            </a:pPr>
            <a:r>
              <a:rPr lang="es-ES" sz="2700" noProof="0" dirty="0"/>
              <a:t>Dominio de la gestión</a:t>
            </a:r>
          </a:p>
          <a:p>
            <a:pPr marL="685800" indent="-685800">
              <a:buFont typeface="+mj-lt"/>
              <a:buAutoNum type="arabicPeriod"/>
            </a:pPr>
            <a:r>
              <a:rPr lang="es-ES" sz="2700" noProof="0" dirty="0"/>
              <a:t>De las ideas a las estrategias: construyendo el éxito</a:t>
            </a:r>
          </a:p>
          <a:p>
            <a:pPr marL="685800" indent="-685800">
              <a:buFont typeface="+mj-lt"/>
              <a:buAutoNum type="arabicPeriod"/>
            </a:pPr>
            <a:r>
              <a:rPr lang="es-ES" sz="2700" noProof="0" dirty="0"/>
              <a:t>Incorporación de la sostenibilidad en la gestión y las estrategias</a:t>
            </a:r>
          </a:p>
          <a:p>
            <a:pPr marL="685800" indent="-685800">
              <a:buFont typeface="+mj-lt"/>
              <a:buAutoNum type="arabicPeriod"/>
            </a:pPr>
            <a:r>
              <a:rPr lang="es-ES" sz="2700" noProof="0" dirty="0"/>
              <a:t>Fundamentos de marketing para atraer y aumentar el público en las artes escénicas </a:t>
            </a:r>
          </a:p>
          <a:p>
            <a:pPr marL="685800" indent="-685800">
              <a:buFont typeface="+mj-lt"/>
              <a:buAutoNum type="arabicPeriod"/>
            </a:pPr>
            <a:r>
              <a:rPr lang="es-ES" sz="2700" noProof="0" dirty="0"/>
              <a:t>Gestión del crecimiento empresarial y próximos pasos </a:t>
            </a:r>
          </a:p>
        </p:txBody>
      </p:sp>
      <p:pic>
        <p:nvPicPr>
          <p:cNvPr id="8" name="Picture 4" descr="Personen, die an Ideen arbeiten">
            <a:extLst>
              <a:ext uri="{FF2B5EF4-FFF2-40B4-BE49-F238E27FC236}">
                <a16:creationId xmlns:a16="http://schemas.microsoft.com/office/drawing/2014/main" id="{B4A5603F-0338-146D-7202-D3A2E6FB8F4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s-ES" sz="5500" b="1" noProof="0" dirty="0">
                <a:solidFill>
                  <a:srgbClr val="04A6C2"/>
                </a:solidFill>
              </a:rPr>
              <a:t>Módulo 4: </a:t>
            </a:r>
            <a:r>
              <a:rPr lang="es-ES" sz="5500" noProof="0" dirty="0"/>
              <a:t>Emprendimiento</a:t>
            </a:r>
          </a:p>
        </p:txBody>
      </p:sp>
    </p:spTree>
    <p:extLst>
      <p:ext uri="{BB962C8B-B14F-4D97-AF65-F5344CB8AC3E}">
        <p14:creationId xmlns:p14="http://schemas.microsoft.com/office/powerpoint/2010/main" val="20169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noProof="0" dirty="0"/>
          </a:p>
        </p:txBody>
      </p:sp>
      <p:sp>
        <p:nvSpPr>
          <p:cNvPr id="3" name="Content Placeholder 2"/>
          <p:cNvSpPr>
            <a:spLocks noGrp="1"/>
          </p:cNvSpPr>
          <p:nvPr>
            <p:ph idx="1"/>
          </p:nvPr>
        </p:nvSpPr>
        <p:spPr>
          <a:xfrm>
            <a:off x="596348" y="4309349"/>
            <a:ext cx="7368917" cy="4981002"/>
          </a:xfrm>
        </p:spPr>
        <p:txBody>
          <a:bodyPr vert="horz" lIns="91440" tIns="45720" rIns="91440" bIns="45720" rtlCol="0" anchor="t">
            <a:noAutofit/>
          </a:bodyPr>
          <a:lstStyle/>
          <a:p>
            <a:pPr marL="685800" indent="-685800">
              <a:buFont typeface="+mj-lt"/>
              <a:buAutoNum type="arabicPeriod"/>
            </a:pPr>
            <a:r>
              <a:rPr lang="es-ES" sz="2700" noProof="0" dirty="0"/>
              <a:t>Introducción a la gestión de personas y la inteligencia emocional en las artes escénicas</a:t>
            </a:r>
          </a:p>
          <a:p>
            <a:pPr marL="685800" indent="-685800">
              <a:buFont typeface="+mj-lt"/>
              <a:buAutoNum type="arabicPeriod"/>
            </a:pPr>
            <a:r>
              <a:rPr lang="es-ES" sz="2700" noProof="0" dirty="0"/>
              <a:t>Colaboración en equipo y gestión de conflictos</a:t>
            </a:r>
          </a:p>
          <a:p>
            <a:pPr marL="685800" indent="-685800">
              <a:buFont typeface="+mj-lt"/>
              <a:buAutoNum type="arabicPeriod"/>
            </a:pPr>
            <a:r>
              <a:rPr lang="es-ES" sz="2700" noProof="0" dirty="0"/>
              <a:t>Relaciones de poder e igualdad, diversidad e inclusión en las artes escénicas </a:t>
            </a:r>
          </a:p>
          <a:p>
            <a:pPr marL="685800" indent="-685800">
              <a:buFont typeface="+mj-lt"/>
              <a:buAutoNum type="arabicPeriod"/>
            </a:pPr>
            <a:r>
              <a:rPr lang="es-ES" sz="2700" noProof="0" dirty="0"/>
              <a:t>Adopción de una actitud de aprendizaje permanente </a:t>
            </a:r>
          </a:p>
          <a:p>
            <a:pPr marL="685800" indent="-685800">
              <a:buFont typeface="+mj-lt"/>
              <a:buAutoNum type="arabicPeriod"/>
            </a:pPr>
            <a:r>
              <a:rPr lang="es-ES" sz="2700" noProof="0" dirty="0"/>
              <a:t>Liderazgo e emprendimiento corporativo</a:t>
            </a:r>
          </a:p>
          <a:p>
            <a:pPr marL="685800" indent="-685800">
              <a:buFont typeface="+mj-lt"/>
              <a:buAutoNum type="arabicPeriod"/>
            </a:pPr>
            <a:r>
              <a:rPr lang="es-ES" sz="2700" noProof="0" dirty="0"/>
              <a:t>Aceptación de la complejidad, la adaptabilidad y la resiliencia</a:t>
            </a:r>
          </a:p>
          <a:p>
            <a:pPr marL="685800" indent="-685800">
              <a:buFont typeface="+mj-lt"/>
              <a:buAutoNum type="arabicPeriod"/>
            </a:pPr>
            <a:r>
              <a:rPr lang="es-ES" sz="2700" noProof="0" dirty="0"/>
              <a:t>La transferibilidad de las habilidades transversales</a:t>
            </a:r>
            <a:endParaRPr lang="es-ES" sz="2700" noProof="0" dirty="0">
              <a:ea typeface="Calibri"/>
              <a:cs typeface="Calibri"/>
            </a:endParaRPr>
          </a:p>
        </p:txBody>
      </p:sp>
      <p:pic>
        <p:nvPicPr>
          <p:cNvPr id="7" name="Picture 4" descr="3D-Rendering von Spielteilen, mit einem Seil zusammengebunden">
            <a:extLst>
              <a:ext uri="{FF2B5EF4-FFF2-40B4-BE49-F238E27FC236}">
                <a16:creationId xmlns:a16="http://schemas.microsoft.com/office/drawing/2014/main" id="{144F80A2-529F-FBF5-F7CE-7F2E9F14BE2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804435" y="515978"/>
            <a:ext cx="8031480" cy="2935262"/>
          </a:xfrm>
        </p:spPr>
        <p:txBody>
          <a:bodyPr anchor="b">
            <a:normAutofit/>
          </a:bodyPr>
          <a:lstStyle/>
          <a:p>
            <a:pPr algn="l">
              <a:lnSpc>
                <a:spcPct val="90000"/>
              </a:lnSpc>
            </a:pPr>
            <a:r>
              <a:rPr lang="es-ES" sz="5500" b="1" noProof="0" dirty="0">
                <a:solidFill>
                  <a:srgbClr val="04A6C2"/>
                </a:solidFill>
              </a:rPr>
              <a:t>Módulo 5: </a:t>
            </a:r>
            <a:br>
              <a:rPr lang="es-ES" sz="5500" b="1" noProof="0" dirty="0">
                <a:solidFill>
                  <a:srgbClr val="04A6C2"/>
                </a:solidFill>
              </a:rPr>
            </a:br>
            <a:r>
              <a:rPr lang="es-ES" sz="5500" noProof="0" dirty="0"/>
              <a:t>Gestión de personas</a:t>
            </a:r>
          </a:p>
        </p:txBody>
      </p:sp>
    </p:spTree>
    <p:extLst>
      <p:ext uri="{BB962C8B-B14F-4D97-AF65-F5344CB8AC3E}">
        <p14:creationId xmlns:p14="http://schemas.microsoft.com/office/powerpoint/2010/main" val="148889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656E-14EC-A77E-88FE-7928758A53C6}"/>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73605323-685E-6739-7E4B-5FBF865D391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2B63FB32-42B7-66E5-EDB5-0B8B1AA95FE6}"/>
              </a:ext>
            </a:extLst>
          </p:cNvPr>
          <p:cNvSpPr txBox="1"/>
          <p:nvPr/>
        </p:nvSpPr>
        <p:spPr>
          <a:xfrm>
            <a:off x="699052" y="5143500"/>
            <a:ext cx="14706600" cy="4708981"/>
          </a:xfrm>
          <a:prstGeom prst="rect">
            <a:avLst/>
          </a:prstGeom>
          <a:noFill/>
        </p:spPr>
        <p:txBody>
          <a:bodyPr wrap="square" lIns="91440" tIns="45720" rIns="91440" bIns="45720" anchor="t">
            <a:spAutoFit/>
          </a:bodyPr>
          <a:lstStyle/>
          <a:p>
            <a:r>
              <a:rPr lang="es-ES" sz="6000" b="1" i="1" noProof="0" dirty="0">
                <a:solidFill>
                  <a:srgbClr val="FF0000"/>
                </a:solidFill>
              </a:rPr>
              <a:t>¿Alguna pregunta? </a:t>
            </a:r>
            <a:br>
              <a:rPr lang="es-ES" sz="6000" b="1" i="1" noProof="0" dirty="0">
                <a:solidFill>
                  <a:srgbClr val="FF0000"/>
                </a:solidFill>
              </a:rPr>
            </a:br>
            <a:r>
              <a:rPr lang="es-ES" sz="6000" b="1" i="1" noProof="0" dirty="0">
                <a:solidFill>
                  <a:srgbClr val="FF0000"/>
                </a:solidFill>
              </a:rPr>
              <a:t>¿Alguno de los temas o enfoques que hemos tratado te ha resultado familiares en relación con tu propia experiencia o tus objetivos profesionales en las artes escénicas?</a:t>
            </a:r>
            <a:endParaRPr lang="es-ES" sz="6000" b="1" noProof="0" dirty="0">
              <a:solidFill>
                <a:srgbClr val="FF0000"/>
              </a:solidFill>
            </a:endParaRPr>
          </a:p>
        </p:txBody>
      </p:sp>
    </p:spTree>
    <p:extLst>
      <p:ext uri="{BB962C8B-B14F-4D97-AF65-F5344CB8AC3E}">
        <p14:creationId xmlns:p14="http://schemas.microsoft.com/office/powerpoint/2010/main" val="36929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99F1-1C11-DBD6-A58D-5765455D6F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91788E-B5DB-7DC3-3964-8552C8C783C7}"/>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1203C1E7-E2AC-FC69-6976-5764527D3910}"/>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87E33D67-7393-6AB1-F590-ABC9745477B9}"/>
              </a:ext>
            </a:extLst>
          </p:cNvPr>
          <p:cNvSpPr txBox="1"/>
          <p:nvPr/>
        </p:nvSpPr>
        <p:spPr>
          <a:xfrm>
            <a:off x="5477774" y="952500"/>
            <a:ext cx="5676181" cy="1323439"/>
          </a:xfrm>
          <a:prstGeom prst="rect">
            <a:avLst/>
          </a:prstGeom>
          <a:noFill/>
        </p:spPr>
        <p:txBody>
          <a:bodyPr wrap="square">
            <a:spAutoFit/>
          </a:bodyPr>
          <a:lstStyle/>
          <a:p>
            <a:pPr lvl="0"/>
            <a:r>
              <a:rPr lang="es-ES" sz="8000" b="1" noProof="0" dirty="0">
                <a:solidFill>
                  <a:schemeClr val="tx1"/>
                </a:solidFill>
                <a:effectLst/>
                <a:latin typeface="+mn-lt"/>
              </a:rPr>
              <a:t>Lección 1</a:t>
            </a:r>
            <a:endParaRPr lang="es-ES" sz="8000" noProof="0" dirty="0"/>
          </a:p>
        </p:txBody>
      </p:sp>
      <p:pic>
        <p:nvPicPr>
          <p:cNvPr id="7" name="Γραφικό 3" descr="Fernstudium Sprache Silhouette">
            <a:extLst>
              <a:ext uri="{FF2B5EF4-FFF2-40B4-BE49-F238E27FC236}">
                <a16:creationId xmlns:a16="http://schemas.microsoft.com/office/drawing/2014/main" id="{885A6D59-F08E-08BE-2E87-A21DAD87BCD4}"/>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A7F680A2-BE98-4711-0D7A-3BC39B1BEC12}"/>
              </a:ext>
            </a:extLst>
          </p:cNvPr>
          <p:cNvSpPr txBox="1"/>
          <p:nvPr/>
        </p:nvSpPr>
        <p:spPr>
          <a:xfrm>
            <a:off x="5638800" y="6726685"/>
            <a:ext cx="9216188" cy="1938992"/>
          </a:xfrm>
          <a:prstGeom prst="rect">
            <a:avLst/>
          </a:prstGeom>
          <a:noFill/>
        </p:spPr>
        <p:txBody>
          <a:bodyPr wrap="square">
            <a:spAutoFit/>
          </a:bodyPr>
          <a:lstStyle/>
          <a:p>
            <a:r>
              <a:rPr lang="es-ES" sz="6000" b="1" noProof="0" dirty="0"/>
              <a:t>Trabajar con el curso de formación en línea INSPIRE </a:t>
            </a:r>
          </a:p>
        </p:txBody>
      </p:sp>
    </p:spTree>
    <p:extLst>
      <p:ext uri="{BB962C8B-B14F-4D97-AF65-F5344CB8AC3E}">
        <p14:creationId xmlns:p14="http://schemas.microsoft.com/office/powerpoint/2010/main" val="203663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966" y="914400"/>
            <a:ext cx="12043529" cy="1143000"/>
          </a:xfrm>
        </p:spPr>
        <p:txBody>
          <a:bodyPr>
            <a:noAutofit/>
          </a:bodyPr>
          <a:lstStyle/>
          <a:p>
            <a:pPr algn="r"/>
            <a:r>
              <a:rPr lang="es-ES" sz="5500" b="1" noProof="0" dirty="0"/>
              <a:t>Plataforma de aprendizaje virtual INSPIRE</a:t>
            </a:r>
          </a:p>
        </p:txBody>
      </p:sp>
      <p:sp>
        <p:nvSpPr>
          <p:cNvPr id="7" name="Οβάλ 6">
            <a:extLst>
              <a:ext uri="{FF2B5EF4-FFF2-40B4-BE49-F238E27FC236}">
                <a16:creationId xmlns:a16="http://schemas.microsoft.com/office/drawing/2014/main" id="{C5E6CFC9-3C6C-955E-975D-808A6B9FCB73}"/>
              </a:ext>
            </a:extLst>
          </p:cNvPr>
          <p:cNvSpPr/>
          <p:nvPr/>
        </p:nvSpPr>
        <p:spPr>
          <a:xfrm>
            <a:off x="3844965"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ES" noProof="0" dirty="0"/>
          </a:p>
        </p:txBody>
      </p:sp>
      <p:sp>
        <p:nvSpPr>
          <p:cNvPr id="9" name="Ελεύθερη σχεδίαση: Σχήμα 8">
            <a:extLst>
              <a:ext uri="{FF2B5EF4-FFF2-40B4-BE49-F238E27FC236}">
                <a16:creationId xmlns:a16="http://schemas.microsoft.com/office/drawing/2014/main" id="{809D58AA-4531-A6E8-1BE6-B17A1EF81B24}"/>
              </a:ext>
            </a:extLst>
          </p:cNvPr>
          <p:cNvSpPr/>
          <p:nvPr/>
        </p:nvSpPr>
        <p:spPr>
          <a:xfrm>
            <a:off x="3223964"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s-ES" sz="3200" kern="1200" cap="none" baseline="0" noProof="0" dirty="0">
                <a:solidFill>
                  <a:prstClr val="black">
                    <a:hueOff val="0"/>
                    <a:satOff val="0"/>
                    <a:lumOff val="0"/>
                    <a:alphaOff val="0"/>
                  </a:prstClr>
                </a:solidFill>
                <a:latin typeface="Calibri"/>
                <a:ea typeface="+mn-ea"/>
                <a:cs typeface="+mn-cs"/>
              </a:rPr>
              <a:t>Plataforma centralizada para la impartición de VOOC.</a:t>
            </a:r>
          </a:p>
        </p:txBody>
      </p:sp>
      <p:sp>
        <p:nvSpPr>
          <p:cNvPr id="10" name="Οβάλ 9">
            <a:extLst>
              <a:ext uri="{FF2B5EF4-FFF2-40B4-BE49-F238E27FC236}">
                <a16:creationId xmlns:a16="http://schemas.microsoft.com/office/drawing/2014/main" id="{820C58B7-9AC4-5F3C-E6D5-EB7EE466FEC8}"/>
              </a:ext>
            </a:extLst>
          </p:cNvPr>
          <p:cNvSpPr/>
          <p:nvPr/>
        </p:nvSpPr>
        <p:spPr>
          <a:xfrm>
            <a:off x="8228220"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ES" noProof="0" dirty="0"/>
          </a:p>
        </p:txBody>
      </p:sp>
      <p:sp>
        <p:nvSpPr>
          <p:cNvPr id="12" name="Ελεύθερη σχεδίαση: Σχήμα 11">
            <a:extLst>
              <a:ext uri="{FF2B5EF4-FFF2-40B4-BE49-F238E27FC236}">
                <a16:creationId xmlns:a16="http://schemas.microsoft.com/office/drawing/2014/main" id="{0C00130D-C7C0-F22C-556B-B674439E15D1}"/>
              </a:ext>
            </a:extLst>
          </p:cNvPr>
          <p:cNvSpPr/>
          <p:nvPr/>
        </p:nvSpPr>
        <p:spPr>
          <a:xfrm>
            <a:off x="745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s-ES" sz="3200" kern="1200" cap="none" baseline="0" noProof="0" dirty="0">
                <a:solidFill>
                  <a:prstClr val="black">
                    <a:hueOff val="0"/>
                    <a:satOff val="0"/>
                    <a:lumOff val="0"/>
                    <a:alphaOff val="0"/>
                  </a:prstClr>
                </a:solidFill>
                <a:latin typeface="Calibri"/>
                <a:ea typeface="+mn-ea"/>
                <a:cs typeface="+mn-cs"/>
              </a:rPr>
              <a:t>Admite el aprendizaje sincrónico y asincrónico.</a:t>
            </a:r>
          </a:p>
        </p:txBody>
      </p:sp>
      <p:sp>
        <p:nvSpPr>
          <p:cNvPr id="13" name="Οβάλ 12">
            <a:extLst>
              <a:ext uri="{FF2B5EF4-FFF2-40B4-BE49-F238E27FC236}">
                <a16:creationId xmlns:a16="http://schemas.microsoft.com/office/drawing/2014/main" id="{1C06F2F5-D1AB-E9F0-B4B5-50BAFBB11292}"/>
              </a:ext>
            </a:extLst>
          </p:cNvPr>
          <p:cNvSpPr/>
          <p:nvPr/>
        </p:nvSpPr>
        <p:spPr>
          <a:xfrm>
            <a:off x="12411472" y="4743916"/>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s-ES" noProof="0" dirty="0"/>
          </a:p>
        </p:txBody>
      </p:sp>
      <p:sp>
        <p:nvSpPr>
          <p:cNvPr id="15" name="Ελεύθερη σχεδίαση: Σχήμα 14">
            <a:extLst>
              <a:ext uri="{FF2B5EF4-FFF2-40B4-BE49-F238E27FC236}">
                <a16:creationId xmlns:a16="http://schemas.microsoft.com/office/drawing/2014/main" id="{41C1A43A-6453-FEAD-EA81-EC1A456421F1}"/>
              </a:ext>
            </a:extLst>
          </p:cNvPr>
          <p:cNvSpPr/>
          <p:nvPr/>
        </p:nvSpPr>
        <p:spPr>
          <a:xfrm>
            <a:off x="1168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s-ES" sz="3200" kern="1200" cap="none" baseline="0" noProof="0" dirty="0">
                <a:solidFill>
                  <a:prstClr val="black">
                    <a:hueOff val="0"/>
                    <a:satOff val="0"/>
                    <a:lumOff val="0"/>
                    <a:alphaOff val="0"/>
                  </a:prstClr>
                </a:solidFill>
                <a:latin typeface="Calibri"/>
                <a:ea typeface="+mn-ea"/>
                <a:cs typeface="+mn-cs"/>
              </a:rPr>
              <a:t>Fomenta la participación de la comunidad y el aprendizaje permanente.</a:t>
            </a:r>
          </a:p>
        </p:txBody>
      </p:sp>
      <p:pic>
        <p:nvPicPr>
          <p:cNvPr id="16" name="Γραφικό 15">
            <a:extLst>
              <a:ext uri="{FF2B5EF4-FFF2-40B4-BE49-F238E27FC236}">
                <a16:creationId xmlns:a16="http://schemas.microsoft.com/office/drawing/2014/main" id="{2663903F-C38F-8851-4370-5BECAC7EA42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6200000">
            <a:off x="4402966" y="5171463"/>
            <a:ext cx="1080000" cy="1080000"/>
          </a:xfrm>
          <a:prstGeom prst="rect">
            <a:avLst/>
          </a:prstGeom>
        </p:spPr>
      </p:pic>
      <p:pic>
        <p:nvPicPr>
          <p:cNvPr id="17" name="Γραφικό 16">
            <a:extLst>
              <a:ext uri="{FF2B5EF4-FFF2-40B4-BE49-F238E27FC236}">
                <a16:creationId xmlns:a16="http://schemas.microsoft.com/office/drawing/2014/main" id="{2E8C06DA-19F6-6BF4-0DCD-DB7D5237E6B3}"/>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786220" y="5171463"/>
            <a:ext cx="1080000" cy="1080000"/>
          </a:xfrm>
          <a:prstGeom prst="rect">
            <a:avLst/>
          </a:prstGeom>
        </p:spPr>
      </p:pic>
      <p:pic>
        <p:nvPicPr>
          <p:cNvPr id="18" name="Γραφικό 17">
            <a:extLst>
              <a:ext uri="{FF2B5EF4-FFF2-40B4-BE49-F238E27FC236}">
                <a16:creationId xmlns:a16="http://schemas.microsoft.com/office/drawing/2014/main" id="{7946B6D9-7ABC-522B-4454-FE493483A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969472" y="5301916"/>
            <a:ext cx="1080000" cy="1080000"/>
          </a:xfrm>
          <a:prstGeom prst="rect">
            <a:avLst/>
          </a:prstGeom>
        </p:spPr>
      </p:pic>
      <p:sp>
        <p:nvSpPr>
          <p:cNvPr id="19" name="Freeform 2">
            <a:extLst>
              <a:ext uri="{FF2B5EF4-FFF2-40B4-BE49-F238E27FC236}">
                <a16:creationId xmlns:a16="http://schemas.microsoft.com/office/drawing/2014/main" id="{87D87096-112B-9E3C-1E76-02529A3DB5E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noProof="0" dirty="0"/>
          </a:p>
        </p:txBody>
      </p:sp>
      <p:sp>
        <p:nvSpPr>
          <p:cNvPr id="20" name="Freeform 3">
            <a:extLst>
              <a:ext uri="{FF2B5EF4-FFF2-40B4-BE49-F238E27FC236}">
                <a16:creationId xmlns:a16="http://schemas.microsoft.com/office/drawing/2014/main" id="{CD764A58-1854-84D0-EAC0-B2847BFBFE7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 noProof="0" dirty="0"/>
          </a:p>
        </p:txBody>
      </p:sp>
    </p:spTree>
    <p:extLst>
      <p:ext uri="{BB962C8B-B14F-4D97-AF65-F5344CB8AC3E}">
        <p14:creationId xmlns:p14="http://schemas.microsoft.com/office/powerpoint/2010/main" val="416892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5407C-FECD-E56D-0D46-220F987AD6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554997-1D91-1B7B-C58B-3155A17E30C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EC14E0B-A6FC-FDBD-0B24-FF3FBDF438D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3E37250-8CDA-0662-4624-DFC06FE4C7AE}"/>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3F6031"/>
                </a:solidFill>
                <a:effectLst/>
                <a:uLnTx/>
                <a:uFillTx/>
                <a:latin typeface="Calibri"/>
                <a:ea typeface="+mn-ea"/>
                <a:cs typeface="+mn-cs"/>
              </a:rPr>
              <a:t>Actividad C4.A1</a:t>
            </a:r>
            <a:endParaRPr kumimoji="0" lang="es-ES"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196D322A-9989-C184-6FA3-AF502D6900C5}"/>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s-E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Trabajar con la plataforma de aprendizaje virtual INSPIRE y el programa de formación INSPIRE (VOOC) </a:t>
            </a:r>
            <a:endParaRPr kumimoji="0" lang="es-ES"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0AEE467D-8010-7AE0-2EF5-D2A4F9229170}"/>
              </a:ext>
            </a:extLst>
          </p:cNvPr>
          <p:cNvSpPr txBox="1"/>
          <p:nvPr/>
        </p:nvSpPr>
        <p:spPr>
          <a:xfrm>
            <a:off x="4622801" y="7035463"/>
            <a:ext cx="12823370" cy="1723549"/>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pPr>
            <a:r>
              <a:rPr lang="es-ES" sz="32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¿Qué características de la plataforma le han parecido más útiles o interesantes? </a:t>
            </a:r>
          </a:p>
          <a:p>
            <a:pPr marL="342900" lvl="0" indent="-342900">
              <a:spcBef>
                <a:spcPts val="600"/>
              </a:spcBef>
              <a:spcAft>
                <a:spcPts val="600"/>
              </a:spcAft>
              <a:buFont typeface="Symbol" panose="05050102010706020507" pitchFamily="18" charset="2"/>
              <a:buChar char=""/>
            </a:pPr>
            <a:r>
              <a:rPr lang="es-ES" sz="32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¿Cómo prevé utilizar la plataforma para apoyar su aprendizaje o trabajar con los recursos de formación?</a:t>
            </a:r>
            <a:endParaRPr lang="es-ES" sz="3200" noProof="0" dirty="0"/>
          </a:p>
        </p:txBody>
      </p:sp>
    </p:spTree>
    <p:extLst>
      <p:ext uri="{BB962C8B-B14F-4D97-AF65-F5344CB8AC3E}">
        <p14:creationId xmlns:p14="http://schemas.microsoft.com/office/powerpoint/2010/main" val="61423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ED54-6DE4-0461-331B-28255D7790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445212-EF23-0739-6BB0-DD3052BF2332}"/>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E8AE7833-51A0-660E-AAA9-3E90C1AFB106}"/>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908F52E8-2DA3-A340-2D50-7063C2A17CBF}"/>
              </a:ext>
            </a:extLst>
          </p:cNvPr>
          <p:cNvSpPr txBox="1"/>
          <p:nvPr/>
        </p:nvSpPr>
        <p:spPr>
          <a:xfrm>
            <a:off x="5068019" y="952500"/>
            <a:ext cx="4533181" cy="1323439"/>
          </a:xfrm>
          <a:prstGeom prst="rect">
            <a:avLst/>
          </a:prstGeom>
          <a:noFill/>
        </p:spPr>
        <p:txBody>
          <a:bodyPr wrap="square">
            <a:spAutoFit/>
          </a:bodyPr>
          <a:lstStyle/>
          <a:p>
            <a:pPr lvl="0"/>
            <a:r>
              <a:rPr lang="es-ES" sz="8000" b="1" noProof="0" dirty="0">
                <a:solidFill>
                  <a:schemeClr val="tx1"/>
                </a:solidFill>
                <a:effectLst/>
                <a:latin typeface="+mn-lt"/>
              </a:rPr>
              <a:t>Lección 2</a:t>
            </a:r>
            <a:endParaRPr lang="es-ES" sz="8000" noProof="0" dirty="0"/>
          </a:p>
        </p:txBody>
      </p:sp>
      <p:pic>
        <p:nvPicPr>
          <p:cNvPr id="7" name="Γραφικό 3" descr="Theatervorhang Silhouette">
            <a:extLst>
              <a:ext uri="{FF2B5EF4-FFF2-40B4-BE49-F238E27FC236}">
                <a16:creationId xmlns:a16="http://schemas.microsoft.com/office/drawing/2014/main" id="{AE23249D-2BE6-04C9-3E80-A14CE1EB33D8}"/>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592278" y="6162856"/>
            <a:ext cx="2678462" cy="2678462"/>
          </a:xfrm>
          <a:prstGeom prst="rect">
            <a:avLst/>
          </a:prstGeom>
        </p:spPr>
      </p:pic>
      <p:sp>
        <p:nvSpPr>
          <p:cNvPr id="6" name="TextBox 3">
            <a:extLst>
              <a:ext uri="{FF2B5EF4-FFF2-40B4-BE49-F238E27FC236}">
                <a16:creationId xmlns:a16="http://schemas.microsoft.com/office/drawing/2014/main" id="{9E70FEF6-E9A1-89D2-DBA0-515407B48527}"/>
              </a:ext>
            </a:extLst>
          </p:cNvPr>
          <p:cNvSpPr txBox="1"/>
          <p:nvPr/>
        </p:nvSpPr>
        <p:spPr>
          <a:xfrm>
            <a:off x="5487838" y="6165968"/>
            <a:ext cx="11734800" cy="3785652"/>
          </a:xfrm>
          <a:prstGeom prst="rect">
            <a:avLst/>
          </a:prstGeom>
          <a:noFill/>
        </p:spPr>
        <p:txBody>
          <a:bodyPr wrap="square">
            <a:spAutoFit/>
          </a:bodyPr>
          <a:lstStyle/>
          <a:p>
            <a:r>
              <a:rPr lang="es-ES" sz="6000" noProof="0" dirty="0"/>
              <a:t>Comprender la creación de producciones sostenibles y la gestión de espacios escénicos sostenibles para las artes escénicas</a:t>
            </a:r>
          </a:p>
        </p:txBody>
      </p:sp>
    </p:spTree>
    <p:extLst>
      <p:ext uri="{BB962C8B-B14F-4D97-AF65-F5344CB8AC3E}">
        <p14:creationId xmlns:p14="http://schemas.microsoft.com/office/powerpoint/2010/main" val="266400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2FEF-258A-F486-94D2-E6402AAB23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762CA51-A451-96EC-96E0-EBBE185B16A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6301F399-E2C6-A7DF-B51A-CF184E6014FA}"/>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4" name="TextBox 3">
            <a:extLst>
              <a:ext uri="{FF2B5EF4-FFF2-40B4-BE49-F238E27FC236}">
                <a16:creationId xmlns:a16="http://schemas.microsoft.com/office/drawing/2014/main" id="{5262BEBF-A51F-E5D4-9BF0-CB0507BFCCF3}"/>
              </a:ext>
            </a:extLst>
          </p:cNvPr>
          <p:cNvSpPr txBox="1"/>
          <p:nvPr/>
        </p:nvSpPr>
        <p:spPr>
          <a:xfrm>
            <a:off x="2209800" y="5384766"/>
            <a:ext cx="15468600" cy="3631763"/>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La importancia de las prácticas y operaciones de producción sostenibles para las artes escénicas </a:t>
            </a:r>
          </a:p>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Hacia una producción teatral sostenible: enfoques creativos, colaborativos y orientados al ciclo de vida </a:t>
            </a:r>
          </a:p>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Gestión de espacios escénicos sostenibles: estrategias basadas en datos para la eficiencia energética y la mejora a largo plazo </a:t>
            </a:r>
          </a:p>
        </p:txBody>
      </p:sp>
      <p:sp>
        <p:nvSpPr>
          <p:cNvPr id="5" name="TextBox 4">
            <a:extLst>
              <a:ext uri="{FF2B5EF4-FFF2-40B4-BE49-F238E27FC236}">
                <a16:creationId xmlns:a16="http://schemas.microsoft.com/office/drawing/2014/main" id="{799B9FF1-0340-D7E1-5851-EE03CE0F6C1C}"/>
              </a:ext>
            </a:extLst>
          </p:cNvPr>
          <p:cNvSpPr txBox="1"/>
          <p:nvPr/>
        </p:nvSpPr>
        <p:spPr>
          <a:xfrm>
            <a:off x="2133600" y="4000500"/>
            <a:ext cx="14401800" cy="861774"/>
          </a:xfrm>
          <a:prstGeom prst="rect">
            <a:avLst/>
          </a:prstGeom>
          <a:noFill/>
        </p:spPr>
        <p:txBody>
          <a:bodyPr wrap="square">
            <a:spAutoFit/>
          </a:bodyPr>
          <a:lstStyle/>
          <a:p>
            <a:pPr lvl="0"/>
            <a:r>
              <a:rPr lang="es-ES" sz="5000" b="1" noProof="0" dirty="0"/>
              <a:t>Temas de la lección 2</a:t>
            </a:r>
          </a:p>
        </p:txBody>
      </p:sp>
    </p:spTree>
    <p:extLst>
      <p:ext uri="{BB962C8B-B14F-4D97-AF65-F5344CB8AC3E}">
        <p14:creationId xmlns:p14="http://schemas.microsoft.com/office/powerpoint/2010/main" val="418263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DCDAE-EC7A-B068-6437-1A72D549F04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68C89A5-D22C-DCE9-EEAF-0171A2B37547}"/>
              </a:ext>
            </a:extLst>
          </p:cNvPr>
          <p:cNvSpPr txBox="1"/>
          <p:nvPr/>
        </p:nvSpPr>
        <p:spPr>
          <a:xfrm>
            <a:off x="1175657" y="1069207"/>
            <a:ext cx="15353280" cy="1754326"/>
          </a:xfrm>
          <a:prstGeom prst="rect">
            <a:avLst/>
          </a:prstGeom>
          <a:noFill/>
        </p:spPr>
        <p:txBody>
          <a:bodyPr wrap="square" rtlCol="0">
            <a:spAutoFit/>
          </a:bodyPr>
          <a:lstStyle/>
          <a:p>
            <a:pPr algn="r">
              <a:spcBef>
                <a:spcPct val="0"/>
              </a:spcBef>
            </a:pPr>
            <a:r>
              <a:rPr lang="es-ES" sz="5400" b="1" noProof="0" dirty="0">
                <a:latin typeface="+mj-lt"/>
                <a:ea typeface="+mj-ea"/>
                <a:cs typeface="+mj-cs"/>
              </a:rPr>
              <a:t>La importancia de las prácticas y operaciones de producción sostenibles para las artes escénicas</a:t>
            </a:r>
            <a:endParaRPr lang="es-ES" sz="5400" noProof="0" dirty="0"/>
          </a:p>
        </p:txBody>
      </p:sp>
      <p:sp>
        <p:nvSpPr>
          <p:cNvPr id="5" name="TextBox 3">
            <a:extLst>
              <a:ext uri="{FF2B5EF4-FFF2-40B4-BE49-F238E27FC236}">
                <a16:creationId xmlns:a16="http://schemas.microsoft.com/office/drawing/2014/main" id="{A37A59A3-A582-7CD7-2D13-61F10A29B1B0}"/>
              </a:ext>
            </a:extLst>
          </p:cNvPr>
          <p:cNvSpPr txBox="1"/>
          <p:nvPr/>
        </p:nvSpPr>
        <p:spPr>
          <a:xfrm>
            <a:off x="2209800" y="4537273"/>
            <a:ext cx="15468600" cy="3400931"/>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Abordar el impacto medioambiental y social</a:t>
            </a:r>
          </a:p>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Mejorar la excelencia creativa y operativa</a:t>
            </a:r>
          </a:p>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Superar los retos clave del sector</a:t>
            </a:r>
          </a:p>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Crear una huella positiva: impulsar un cambio positivo</a:t>
            </a:r>
          </a:p>
          <a:p>
            <a:pPr marL="622300" lvl="0" indent="-622300" algn="just">
              <a:spcBef>
                <a:spcPts val="600"/>
              </a:spcBef>
              <a:spcAft>
                <a:spcPts val="600"/>
              </a:spcAft>
              <a:buClr>
                <a:srgbClr val="04A6C2"/>
              </a:buClr>
              <a:buFont typeface="Wingdings" panose="05000000000000000000" pitchFamily="2" charset="2"/>
              <a:buChar char="Ø"/>
            </a:pPr>
            <a:r>
              <a:rPr lang="es-ES" sz="3500" noProof="0" dirty="0">
                <a:ea typeface="Arial" panose="020B0604020202020204" pitchFamily="34" charset="0"/>
              </a:rPr>
              <a:t>Colaboración y responsabilidad compartida</a:t>
            </a:r>
          </a:p>
        </p:txBody>
      </p:sp>
      <p:sp>
        <p:nvSpPr>
          <p:cNvPr id="6" name="Freeform 2">
            <a:extLst>
              <a:ext uri="{FF2B5EF4-FFF2-40B4-BE49-F238E27FC236}">
                <a16:creationId xmlns:a16="http://schemas.microsoft.com/office/drawing/2014/main" id="{51D5DBBE-299B-D136-3B73-09F561BC4F9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7" name="Freeform 3">
            <a:extLst>
              <a:ext uri="{FF2B5EF4-FFF2-40B4-BE49-F238E27FC236}">
                <a16:creationId xmlns:a16="http://schemas.microsoft.com/office/drawing/2014/main" id="{3070E0CE-87BB-C448-7BF5-E3995FE265CA}"/>
              </a:ext>
            </a:extLst>
          </p:cNvPr>
          <p:cNvSpPr/>
          <p:nvPr/>
        </p:nvSpPr>
        <p:spPr>
          <a:xfrm rot="10800000">
            <a:off x="16647886" y="1255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Tree>
    <p:extLst>
      <p:ext uri="{BB962C8B-B14F-4D97-AF65-F5344CB8AC3E}">
        <p14:creationId xmlns:p14="http://schemas.microsoft.com/office/powerpoint/2010/main" val="205878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F48D-4085-7405-CDC0-A6B86B97C18F}"/>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7DA03FC3-CEAC-E7B3-6BE7-E57240341733}"/>
              </a:ext>
            </a:extLst>
          </p:cNvPr>
          <p:cNvSpPr txBox="1"/>
          <p:nvPr/>
        </p:nvSpPr>
        <p:spPr>
          <a:xfrm>
            <a:off x="2513671" y="1003861"/>
            <a:ext cx="13798045" cy="938719"/>
          </a:xfrm>
          <a:prstGeom prst="rect">
            <a:avLst/>
          </a:prstGeom>
          <a:noFill/>
        </p:spPr>
        <p:txBody>
          <a:bodyPr wrap="square" rtlCol="0">
            <a:spAutoFit/>
          </a:bodyPr>
          <a:lstStyle/>
          <a:p>
            <a:pPr algn="r">
              <a:spcBef>
                <a:spcPct val="0"/>
              </a:spcBef>
            </a:pPr>
            <a:r>
              <a:rPr lang="es-ES" sz="5500" b="1" noProof="0" dirty="0"/>
              <a:t>Funcionamiento sostenible del teatro</a:t>
            </a:r>
            <a:endParaRPr lang="es-ES" sz="5500" noProof="0" dirty="0"/>
          </a:p>
        </p:txBody>
      </p:sp>
      <p:sp>
        <p:nvSpPr>
          <p:cNvPr id="6" name="Freeform 2">
            <a:extLst>
              <a:ext uri="{FF2B5EF4-FFF2-40B4-BE49-F238E27FC236}">
                <a16:creationId xmlns:a16="http://schemas.microsoft.com/office/drawing/2014/main" id="{4536FC36-986A-D79F-0F9C-BA6024E27E0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7" name="Freeform 3">
            <a:extLst>
              <a:ext uri="{FF2B5EF4-FFF2-40B4-BE49-F238E27FC236}">
                <a16:creationId xmlns:a16="http://schemas.microsoft.com/office/drawing/2014/main" id="{504605B5-AD24-1080-19D9-4C2A356D7E9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graphicFrame>
        <p:nvGraphicFramePr>
          <p:cNvPr id="2" name="Tabelle 3">
            <a:extLst>
              <a:ext uri="{FF2B5EF4-FFF2-40B4-BE49-F238E27FC236}">
                <a16:creationId xmlns:a16="http://schemas.microsoft.com/office/drawing/2014/main" id="{325AD3F5-9947-15F7-EB15-B96D801CEBDB}"/>
              </a:ext>
            </a:extLst>
          </p:cNvPr>
          <p:cNvGraphicFramePr>
            <a:graphicFrameLocks noGrp="1"/>
          </p:cNvGraphicFramePr>
          <p:nvPr>
            <p:extLst>
              <p:ext uri="{D42A27DB-BD31-4B8C-83A1-F6EECF244321}">
                <p14:modId xmlns:p14="http://schemas.microsoft.com/office/powerpoint/2010/main" val="2380601489"/>
              </p:ext>
            </p:extLst>
          </p:nvPr>
        </p:nvGraphicFramePr>
        <p:xfrm>
          <a:off x="905773" y="2091905"/>
          <a:ext cx="16718273" cy="7577677"/>
        </p:xfrm>
        <a:graphic>
          <a:graphicData uri="http://schemas.openxmlformats.org/drawingml/2006/table">
            <a:tbl>
              <a:tblPr/>
              <a:tblGrid>
                <a:gridCol w="6975087">
                  <a:extLst>
                    <a:ext uri="{9D8B030D-6E8A-4147-A177-3AD203B41FA5}">
                      <a16:colId xmlns:a16="http://schemas.microsoft.com/office/drawing/2014/main" val="2027609133"/>
                    </a:ext>
                  </a:extLst>
                </a:gridCol>
                <a:gridCol w="9743186">
                  <a:extLst>
                    <a:ext uri="{9D8B030D-6E8A-4147-A177-3AD203B41FA5}">
                      <a16:colId xmlns:a16="http://schemas.microsoft.com/office/drawing/2014/main" val="3106534361"/>
                    </a:ext>
                  </a:extLst>
                </a:gridCol>
              </a:tblGrid>
              <a:tr h="720000">
                <a:tc>
                  <a:txBody>
                    <a:bodyPr/>
                    <a:lstStyle/>
                    <a:p>
                      <a:pPr marL="0" algn="l" defTabSz="914400" rtl="0" eaLnBrk="1" latinLnBrk="0" hangingPunct="1"/>
                      <a:r>
                        <a:rPr kumimoji="0" lang="es-ES"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Establecimiento de políticas y planes de acción claros</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s-ES" sz="2400" b="1" kern="1200" noProof="0" dirty="0">
                        <a:solidFill>
                          <a:schemeClr val="tx1"/>
                        </a:solidFill>
                        <a:latin typeface="+mn-lt"/>
                        <a:ea typeface="+mn-ea"/>
                        <a:cs typeface="+mn-cs"/>
                      </a:endParaRP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223499"/>
                  </a:ext>
                </a:extLst>
              </a:tr>
              <a:tr h="754327">
                <a:tc>
                  <a:txBody>
                    <a:bodyPr/>
                    <a:lstStyle/>
                    <a:p>
                      <a:pPr lvl="1"/>
                      <a:r>
                        <a:rPr lang="es-ES" sz="2400" b="0" noProof="0" dirty="0"/>
                        <a:t>Políticas de sostenibilidad</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s-ES" sz="2400" noProof="0" dirty="0"/>
                        <a:t>Desarrollar y comunicar políticas alineadas con las prácticas operativas y los estándares de sostenibilidad </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141692467"/>
                  </a:ext>
                </a:extLst>
              </a:tr>
              <a:tr h="612891">
                <a:tc>
                  <a:txBody>
                    <a:bodyPr/>
                    <a:lstStyle/>
                    <a:p>
                      <a:pPr lvl="1"/>
                      <a:r>
                        <a:rPr lang="es-ES" sz="2400" b="0" noProof="0" dirty="0"/>
                        <a:t>Objetivos SMART</a:t>
                      </a:r>
                    </a:p>
                  </a:txBody>
                  <a:tcPr marL="47145" marR="47145" marT="23573" marB="23573" anchor="ctr">
                    <a:lnL>
                      <a:noFill/>
                    </a:lnL>
                    <a:lnR>
                      <a:noFill/>
                    </a:lnR>
                    <a:lnT>
                      <a:noFill/>
                    </a:lnT>
                    <a:lnB>
                      <a:noFill/>
                    </a:lnB>
                    <a:noFill/>
                  </a:tcPr>
                </a:tc>
                <a:tc>
                  <a:txBody>
                    <a:bodyPr/>
                    <a:lstStyle/>
                    <a:p>
                      <a:r>
                        <a:rPr lang="es-ES" sz="2400" noProof="0" dirty="0"/>
                        <a:t>Establecer objetivos específicos, medibles, alcanzables, relevantes y con plazos determinados </a:t>
                      </a:r>
                    </a:p>
                  </a:txBody>
                  <a:tcPr marL="47145" marR="47145" marT="23573" marB="23573" anchor="ctr">
                    <a:lnL>
                      <a:noFill/>
                    </a:lnL>
                    <a:lnR>
                      <a:noFill/>
                    </a:lnR>
                    <a:lnT>
                      <a:noFill/>
                    </a:lnT>
                    <a:lnB>
                      <a:noFill/>
                    </a:lnB>
                    <a:noFill/>
                  </a:tcPr>
                </a:tc>
                <a:extLst>
                  <a:ext uri="{0D108BD9-81ED-4DB2-BD59-A6C34878D82A}">
                    <a16:rowId xmlns:a16="http://schemas.microsoft.com/office/drawing/2014/main" val="46824604"/>
                  </a:ext>
                </a:extLst>
              </a:tr>
              <a:tr h="722641">
                <a:tc>
                  <a:txBody>
                    <a:bodyPr/>
                    <a:lstStyle/>
                    <a:p>
                      <a:pPr marL="0" algn="l" defTabSz="914400" rtl="0" eaLnBrk="1" latinLnBrk="0" hangingPunct="1"/>
                      <a:r>
                        <a:rPr kumimoji="0" lang="es-ES"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Áreas clave para la integración</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endParaRPr lang="es-ES" sz="2400" noProof="0" dirty="0"/>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516965"/>
                  </a:ext>
                </a:extLst>
              </a:tr>
              <a:tr h="612891">
                <a:tc>
                  <a:txBody>
                    <a:bodyPr/>
                    <a:lstStyle/>
                    <a:p>
                      <a:pPr lvl="1"/>
                      <a:r>
                        <a:rPr lang="es-ES" sz="2400" b="0" noProof="0" dirty="0"/>
                        <a:t>Abastecimiento de materiales y gestión del ciclo de vida</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s-ES" sz="2400" noProof="0" dirty="0"/>
                        <a:t>Utilizar materiales recuperados, reciclados y de bajo impacto; garantizar un diseño modular; realizar un seguimiento de las fuentes y la eliminación de los materiales; diseñar para el desmontaje.</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06133991"/>
                  </a:ext>
                </a:extLst>
              </a:tr>
              <a:tr h="612891">
                <a:tc>
                  <a:txBody>
                    <a:bodyPr/>
                    <a:lstStyle/>
                    <a:p>
                      <a:pPr lvl="1"/>
                      <a:r>
                        <a:rPr lang="es-ES" sz="2400" b="0" noProof="0" dirty="0"/>
                        <a:t>Eficiencia energética</a:t>
                      </a:r>
                    </a:p>
                  </a:txBody>
                  <a:tcPr marL="47145" marR="47145" marT="23573" marB="23573" anchor="ctr">
                    <a:lnL>
                      <a:noFill/>
                    </a:lnL>
                    <a:lnR>
                      <a:noFill/>
                    </a:lnR>
                    <a:lnT>
                      <a:noFill/>
                    </a:lnT>
                    <a:lnB>
                      <a:noFill/>
                    </a:lnB>
                    <a:noFill/>
                  </a:tcPr>
                </a:tc>
                <a:tc>
                  <a:txBody>
                    <a:bodyPr/>
                    <a:lstStyle/>
                    <a:p>
                      <a:r>
                        <a:rPr lang="es-ES" sz="2400" noProof="0" dirty="0"/>
                        <a:t>Implementar sistemas de climatización, automatización y energías renovables eficientes desde el punto de vista energético; supervisar el consumo de energía con herramientas de datos.</a:t>
                      </a:r>
                    </a:p>
                  </a:txBody>
                  <a:tcPr marL="47145" marR="47145" marT="23573" marB="23573" anchor="ctr">
                    <a:lnL>
                      <a:noFill/>
                    </a:lnL>
                    <a:lnR>
                      <a:noFill/>
                    </a:lnR>
                    <a:lnT>
                      <a:noFill/>
                    </a:lnT>
                    <a:lnB>
                      <a:noFill/>
                    </a:lnB>
                    <a:noFill/>
                  </a:tcPr>
                </a:tc>
                <a:extLst>
                  <a:ext uri="{0D108BD9-81ED-4DB2-BD59-A6C34878D82A}">
                    <a16:rowId xmlns:a16="http://schemas.microsoft.com/office/drawing/2014/main" val="4012732927"/>
                  </a:ext>
                </a:extLst>
              </a:tr>
              <a:tr h="612891">
                <a:tc>
                  <a:txBody>
                    <a:bodyPr/>
                    <a:lstStyle/>
                    <a:p>
                      <a:pPr lvl="1"/>
                      <a:r>
                        <a:rPr lang="es-ES" sz="2400" b="0" noProof="0" dirty="0"/>
                        <a:t>Gestión de residuos</a:t>
                      </a:r>
                    </a:p>
                  </a:txBody>
                  <a:tcPr marL="47145" marR="47145" marT="23573" marB="23573" anchor="ctr">
                    <a:lnL>
                      <a:noFill/>
                    </a:lnL>
                    <a:lnR>
                      <a:noFill/>
                    </a:lnR>
                    <a:lnT>
                      <a:noFill/>
                    </a:lnT>
                    <a:lnB>
                      <a:noFill/>
                    </a:lnB>
                    <a:noFill/>
                  </a:tcPr>
                </a:tc>
                <a:tc>
                  <a:txBody>
                    <a:bodyPr/>
                    <a:lstStyle/>
                    <a:p>
                      <a:r>
                        <a:rPr lang="es-ES" sz="2400" noProof="0" dirty="0"/>
                        <a:t>Ir más allá del reciclaje: añadir el compostaje, la donación de alimentos, la clasificación manual y las remodelaciones eficientes en el uso de recursos, en línea con los principios de la economía circular.</a:t>
                      </a:r>
                    </a:p>
                  </a:txBody>
                  <a:tcPr marL="47145" marR="47145" marT="23573" marB="23573" anchor="ctr">
                    <a:lnL>
                      <a:noFill/>
                    </a:lnL>
                    <a:lnR>
                      <a:noFill/>
                    </a:lnR>
                    <a:lnT>
                      <a:noFill/>
                    </a:lnT>
                    <a:lnB>
                      <a:noFill/>
                    </a:lnB>
                    <a:noFill/>
                  </a:tcPr>
                </a:tc>
                <a:extLst>
                  <a:ext uri="{0D108BD9-81ED-4DB2-BD59-A6C34878D82A}">
                    <a16:rowId xmlns:a16="http://schemas.microsoft.com/office/drawing/2014/main" val="3239556008"/>
                  </a:ext>
                </a:extLst>
              </a:tr>
              <a:tr h="612891">
                <a:tc>
                  <a:txBody>
                    <a:bodyPr/>
                    <a:lstStyle/>
                    <a:p>
                      <a:pPr lvl="1"/>
                      <a:r>
                        <a:rPr lang="es-ES" sz="2400" b="0" noProof="0" dirty="0"/>
                        <a:t>Logística sostenible</a:t>
                      </a:r>
                    </a:p>
                  </a:txBody>
                  <a:tcPr marL="47145" marR="47145" marT="23573" marB="23573" anchor="ctr">
                    <a:lnL>
                      <a:noFill/>
                    </a:lnL>
                    <a:lnR>
                      <a:noFill/>
                    </a:lnR>
                    <a:lnT>
                      <a:noFill/>
                    </a:lnT>
                    <a:lnB>
                      <a:noFill/>
                    </a:lnB>
                    <a:noFill/>
                  </a:tcPr>
                </a:tc>
                <a:tc>
                  <a:txBody>
                    <a:bodyPr/>
                    <a:lstStyle/>
                    <a:p>
                      <a:r>
                        <a:rPr lang="es-ES" sz="2400" noProof="0" dirty="0"/>
                        <a:t>Reducir las entregas, optimizar las rutas de transporte, elegir opciones de transporte con bajas emisiones y realizar un seguimiento de las emisiones relacionadas con el transporte.</a:t>
                      </a:r>
                    </a:p>
                  </a:txBody>
                  <a:tcPr marL="47145" marR="47145" marT="23573" marB="23573" anchor="ctr">
                    <a:lnL>
                      <a:noFill/>
                    </a:lnL>
                    <a:lnR>
                      <a:noFill/>
                    </a:lnR>
                    <a:lnT>
                      <a:noFill/>
                    </a:lnT>
                    <a:lnB>
                      <a:noFill/>
                    </a:lnB>
                    <a:noFill/>
                  </a:tcPr>
                </a:tc>
                <a:extLst>
                  <a:ext uri="{0D108BD9-81ED-4DB2-BD59-A6C34878D82A}">
                    <a16:rowId xmlns:a16="http://schemas.microsoft.com/office/drawing/2014/main" val="1240120321"/>
                  </a:ext>
                </a:extLst>
              </a:tr>
            </a:tbl>
          </a:graphicData>
        </a:graphic>
      </p:graphicFrame>
    </p:spTree>
    <p:extLst>
      <p:ext uri="{BB962C8B-B14F-4D97-AF65-F5344CB8AC3E}">
        <p14:creationId xmlns:p14="http://schemas.microsoft.com/office/powerpoint/2010/main" val="351568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6480-C5DD-1506-C397-0CA9D084B68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1A68CF18-E483-2862-8F85-6C587E1314F8}"/>
              </a:ext>
            </a:extLst>
          </p:cNvPr>
          <p:cNvSpPr txBox="1"/>
          <p:nvPr/>
        </p:nvSpPr>
        <p:spPr>
          <a:xfrm>
            <a:off x="1464369" y="1219451"/>
            <a:ext cx="15291142" cy="938719"/>
          </a:xfrm>
          <a:prstGeom prst="rect">
            <a:avLst/>
          </a:prstGeom>
          <a:noFill/>
        </p:spPr>
        <p:txBody>
          <a:bodyPr wrap="square" rtlCol="0">
            <a:spAutoFit/>
          </a:bodyPr>
          <a:lstStyle/>
          <a:p>
            <a:pPr algn="r">
              <a:spcBef>
                <a:spcPct val="0"/>
              </a:spcBef>
            </a:pPr>
            <a:r>
              <a:rPr lang="es-ES" sz="5500" b="1" noProof="0" dirty="0">
                <a:latin typeface="+mj-lt"/>
                <a:ea typeface="+mj-ea"/>
                <a:cs typeface="+mj-cs"/>
              </a:rPr>
              <a:t>El concepto de la huella en las artes escénicas</a:t>
            </a:r>
          </a:p>
        </p:txBody>
      </p:sp>
      <p:sp>
        <p:nvSpPr>
          <p:cNvPr id="6" name="Textfeld 5">
            <a:extLst>
              <a:ext uri="{FF2B5EF4-FFF2-40B4-BE49-F238E27FC236}">
                <a16:creationId xmlns:a16="http://schemas.microsoft.com/office/drawing/2014/main" id="{5FF79F86-117D-F418-33BD-AF743B2D612D}"/>
              </a:ext>
            </a:extLst>
          </p:cNvPr>
          <p:cNvSpPr txBox="1"/>
          <p:nvPr/>
        </p:nvSpPr>
        <p:spPr>
          <a:xfrm>
            <a:off x="2414008" y="3367722"/>
            <a:ext cx="13961327" cy="923330"/>
          </a:xfrm>
          <a:prstGeom prst="rect">
            <a:avLst/>
          </a:prstGeom>
          <a:noFill/>
        </p:spPr>
        <p:txBody>
          <a:bodyPr wrap="square" rtlCol="0">
            <a:spAutoFit/>
          </a:bodyPr>
          <a:lstStyle/>
          <a:p>
            <a:r>
              <a:rPr lang="es-ES" sz="3600" b="1" noProof="0" dirty="0">
                <a:solidFill>
                  <a:srgbClr val="04A6C2"/>
                </a:solidFill>
              </a:rPr>
              <a:t>Huella positive vs la huella ambiental en las artes escénicas</a:t>
            </a:r>
          </a:p>
          <a:p>
            <a:endParaRPr lang="es-ES" noProof="0" dirty="0"/>
          </a:p>
        </p:txBody>
      </p:sp>
      <p:sp>
        <p:nvSpPr>
          <p:cNvPr id="5" name="Freeform 2">
            <a:extLst>
              <a:ext uri="{FF2B5EF4-FFF2-40B4-BE49-F238E27FC236}">
                <a16:creationId xmlns:a16="http://schemas.microsoft.com/office/drawing/2014/main" id="{45B713DF-C95F-71FF-6A2C-6DE4CDA250B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7" name="Freeform 3">
            <a:extLst>
              <a:ext uri="{FF2B5EF4-FFF2-40B4-BE49-F238E27FC236}">
                <a16:creationId xmlns:a16="http://schemas.microsoft.com/office/drawing/2014/main" id="{6872B592-AC1A-D25C-7969-2872B81F5B7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pic>
        <p:nvPicPr>
          <p:cNvPr id="9" name="Γραφικό 8">
            <a:extLst>
              <a:ext uri="{FF2B5EF4-FFF2-40B4-BE49-F238E27FC236}">
                <a16:creationId xmlns:a16="http://schemas.microsoft.com/office/drawing/2014/main" id="{FD2784A5-9D87-BCD6-8845-02C7C87B9DB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414008" y="4679393"/>
            <a:ext cx="1800000" cy="1800000"/>
          </a:xfrm>
          <a:prstGeom prst="rect">
            <a:avLst/>
          </a:prstGeom>
        </p:spPr>
      </p:pic>
      <p:pic>
        <p:nvPicPr>
          <p:cNvPr id="11" name="Γραφικό 10">
            <a:extLst>
              <a:ext uri="{FF2B5EF4-FFF2-40B4-BE49-F238E27FC236}">
                <a16:creationId xmlns:a16="http://schemas.microsoft.com/office/drawing/2014/main" id="{2D570F23-3B64-84F7-9791-DF9E9A37AC2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14008" y="7461644"/>
            <a:ext cx="1800000" cy="1800000"/>
          </a:xfrm>
          <a:prstGeom prst="rect">
            <a:avLst/>
          </a:prstGeom>
        </p:spPr>
      </p:pic>
      <p:sp>
        <p:nvSpPr>
          <p:cNvPr id="13" name="TextBox 12">
            <a:extLst>
              <a:ext uri="{FF2B5EF4-FFF2-40B4-BE49-F238E27FC236}">
                <a16:creationId xmlns:a16="http://schemas.microsoft.com/office/drawing/2014/main" id="{D871D21D-A7D2-6138-0DD5-46E15C05BB84}"/>
              </a:ext>
            </a:extLst>
          </p:cNvPr>
          <p:cNvSpPr txBox="1"/>
          <p:nvPr/>
        </p:nvSpPr>
        <p:spPr>
          <a:xfrm>
            <a:off x="4466192" y="4840483"/>
            <a:ext cx="11705770" cy="1708160"/>
          </a:xfrm>
          <a:prstGeom prst="rect">
            <a:avLst/>
          </a:prstGeom>
          <a:noFill/>
        </p:spPr>
        <p:txBody>
          <a:bodyPr wrap="square">
            <a:spAutoFit/>
          </a:bodyPr>
          <a:lstStyle/>
          <a:p>
            <a:pPr lvl="0">
              <a:lnSpc>
                <a:spcPct val="100000"/>
              </a:lnSpc>
            </a:pPr>
            <a:r>
              <a:rPr lang="es-ES" sz="3500" b="1" noProof="0" dirty="0"/>
              <a:t>Huella ambiental: </a:t>
            </a:r>
            <a:br>
              <a:rPr lang="es-ES" sz="3500" b="1" noProof="0" dirty="0"/>
            </a:br>
            <a:r>
              <a:rPr lang="es-ES" sz="3500" noProof="0" dirty="0"/>
              <a:t>Reducir el daño, como disminuir el uso de energía, los residuos o el consumo de recursos en las producciones.</a:t>
            </a:r>
          </a:p>
        </p:txBody>
      </p:sp>
      <p:sp>
        <p:nvSpPr>
          <p:cNvPr id="15" name="TextBox 14">
            <a:extLst>
              <a:ext uri="{FF2B5EF4-FFF2-40B4-BE49-F238E27FC236}">
                <a16:creationId xmlns:a16="http://schemas.microsoft.com/office/drawing/2014/main" id="{EC70D2AD-E256-DBD0-5027-D9C167A5D930}"/>
              </a:ext>
            </a:extLst>
          </p:cNvPr>
          <p:cNvSpPr txBox="1"/>
          <p:nvPr/>
        </p:nvSpPr>
        <p:spPr>
          <a:xfrm>
            <a:off x="4466192" y="7691984"/>
            <a:ext cx="11241314" cy="1569660"/>
          </a:xfrm>
          <a:prstGeom prst="rect">
            <a:avLst/>
          </a:prstGeom>
          <a:noFill/>
        </p:spPr>
        <p:txBody>
          <a:bodyPr wrap="square">
            <a:spAutoFit/>
          </a:bodyPr>
          <a:lstStyle/>
          <a:p>
            <a:pPr lvl="0">
              <a:lnSpc>
                <a:spcPct val="100000"/>
              </a:lnSpc>
            </a:pPr>
            <a:r>
              <a:rPr lang="es-ES" sz="3200" b="1" noProof="0" dirty="0"/>
              <a:t>Huella positiva: </a:t>
            </a:r>
            <a:br>
              <a:rPr lang="es-ES" sz="3200" b="1" noProof="0" dirty="0"/>
            </a:br>
            <a:r>
              <a:rPr lang="es-ES" sz="3200" noProof="0" dirty="0"/>
              <a:t>Crear de forma proactiva un cambio positivo, tanto dentro como fuera del escenario.</a:t>
            </a:r>
          </a:p>
        </p:txBody>
      </p:sp>
    </p:spTree>
    <p:extLst>
      <p:ext uri="{BB962C8B-B14F-4D97-AF65-F5344CB8AC3E}">
        <p14:creationId xmlns:p14="http://schemas.microsoft.com/office/powerpoint/2010/main" val="212345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Γραφικό 32">
            <a:extLst>
              <a:ext uri="{FF2B5EF4-FFF2-40B4-BE49-F238E27FC236}">
                <a16:creationId xmlns:a16="http://schemas.microsoft.com/office/drawing/2014/main" id="{78AC337A-4A6B-AB2E-8E41-A5C309ED3DB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453080" y="2677310"/>
            <a:ext cx="1800000" cy="1800000"/>
          </a:xfrm>
          <a:prstGeom prst="rect">
            <a:avLst/>
          </a:prstGeom>
        </p:spPr>
      </p:pic>
      <p:pic>
        <p:nvPicPr>
          <p:cNvPr id="34" name="Γραφικό 33">
            <a:extLst>
              <a:ext uri="{FF2B5EF4-FFF2-40B4-BE49-F238E27FC236}">
                <a16:creationId xmlns:a16="http://schemas.microsoft.com/office/drawing/2014/main" id="{FA0C8D86-8E6E-8B98-8219-51D392B2D2B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243803" y="2711942"/>
            <a:ext cx="1800000" cy="1800000"/>
          </a:xfrm>
          <a:prstGeom prst="rect">
            <a:avLst/>
          </a:prstGeom>
        </p:spPr>
      </p:pic>
      <p:pic>
        <p:nvPicPr>
          <p:cNvPr id="35" name="Γραφικό 34">
            <a:extLst>
              <a:ext uri="{FF2B5EF4-FFF2-40B4-BE49-F238E27FC236}">
                <a16:creationId xmlns:a16="http://schemas.microsoft.com/office/drawing/2014/main" id="{B79F0704-DC2F-450C-A5C5-CDCA1981367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0307" y="2520360"/>
            <a:ext cx="2221114" cy="2297515"/>
          </a:xfrm>
          <a:prstGeom prst="rect">
            <a:avLst/>
          </a:prstGeom>
        </p:spPr>
      </p:pic>
      <p:pic>
        <p:nvPicPr>
          <p:cNvPr id="36" name="Γραφικό 35">
            <a:extLst>
              <a:ext uri="{FF2B5EF4-FFF2-40B4-BE49-F238E27FC236}">
                <a16:creationId xmlns:a16="http://schemas.microsoft.com/office/drawing/2014/main" id="{22022944-D157-CDD1-7474-2CE133DC2FC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67314" y="6170640"/>
            <a:ext cx="1800000" cy="1800000"/>
          </a:xfrm>
          <a:prstGeom prst="rect">
            <a:avLst/>
          </a:prstGeom>
        </p:spPr>
      </p:pic>
      <p:pic>
        <p:nvPicPr>
          <p:cNvPr id="37" name="Γραφικό 36">
            <a:extLst>
              <a:ext uri="{FF2B5EF4-FFF2-40B4-BE49-F238E27FC236}">
                <a16:creationId xmlns:a16="http://schemas.microsoft.com/office/drawing/2014/main" id="{18BE6B7A-D3D9-E957-DF4C-6AFD1C26B10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243803" y="6170640"/>
            <a:ext cx="1800000" cy="1800000"/>
          </a:xfrm>
          <a:prstGeom prst="rect">
            <a:avLst/>
          </a:prstGeom>
        </p:spPr>
      </p:pic>
      <p:pic>
        <p:nvPicPr>
          <p:cNvPr id="38" name="Γραφικό 37">
            <a:extLst>
              <a:ext uri="{FF2B5EF4-FFF2-40B4-BE49-F238E27FC236}">
                <a16:creationId xmlns:a16="http://schemas.microsoft.com/office/drawing/2014/main" id="{A1F5491C-AC39-E6DD-9219-65DA6893E08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530864" y="6170640"/>
            <a:ext cx="1800000" cy="1800000"/>
          </a:xfrm>
          <a:prstGeom prst="rect">
            <a:avLst/>
          </a:prstGeom>
        </p:spPr>
      </p:pic>
      <p:sp>
        <p:nvSpPr>
          <p:cNvPr id="3" name="TextBox 2">
            <a:extLst>
              <a:ext uri="{FF2B5EF4-FFF2-40B4-BE49-F238E27FC236}">
                <a16:creationId xmlns:a16="http://schemas.microsoft.com/office/drawing/2014/main" id="{394BED92-B49A-E9FC-D25B-9B46F96B8F94}"/>
              </a:ext>
            </a:extLst>
          </p:cNvPr>
          <p:cNvSpPr txBox="1"/>
          <p:nvPr/>
        </p:nvSpPr>
        <p:spPr>
          <a:xfrm>
            <a:off x="13001248" y="8094801"/>
            <a:ext cx="4995530" cy="1292662"/>
          </a:xfrm>
          <a:prstGeom prst="rect">
            <a:avLst/>
          </a:prstGeom>
          <a:noFill/>
        </p:spPr>
        <p:txBody>
          <a:bodyPr wrap="square">
            <a:spAutoFit/>
          </a:bodyPr>
          <a:lstStyle/>
          <a:p>
            <a:pPr algn="ctr">
              <a:buNone/>
            </a:pPr>
            <a:r>
              <a:rPr lang="es-ES" sz="2800" b="1" noProof="0" dirty="0"/>
              <a:t>Instituciones y financiadores: </a:t>
            </a:r>
            <a:br>
              <a:rPr lang="es-ES" sz="2800" b="1" noProof="0" dirty="0"/>
            </a:br>
            <a:r>
              <a:rPr lang="es-ES" sz="2500" noProof="0" dirty="0"/>
              <a:t>Favorecer la sostenibilidad mediante políticas y apoyo financiero</a:t>
            </a:r>
          </a:p>
        </p:txBody>
      </p:sp>
      <p:sp>
        <p:nvSpPr>
          <p:cNvPr id="5" name="TextBox 4">
            <a:extLst>
              <a:ext uri="{FF2B5EF4-FFF2-40B4-BE49-F238E27FC236}">
                <a16:creationId xmlns:a16="http://schemas.microsoft.com/office/drawing/2014/main" id="{4EA91634-4DD1-9CD4-BA60-550B146393AE}"/>
              </a:ext>
            </a:extLst>
          </p:cNvPr>
          <p:cNvSpPr txBox="1"/>
          <p:nvPr/>
        </p:nvSpPr>
        <p:spPr>
          <a:xfrm>
            <a:off x="853134" y="4550869"/>
            <a:ext cx="4999892" cy="1292662"/>
          </a:xfrm>
          <a:prstGeom prst="rect">
            <a:avLst/>
          </a:prstGeom>
          <a:noFill/>
        </p:spPr>
        <p:txBody>
          <a:bodyPr wrap="square">
            <a:spAutoFit/>
          </a:bodyPr>
          <a:lstStyle/>
          <a:p>
            <a:pPr algn="ctr">
              <a:buNone/>
            </a:pPr>
            <a:r>
              <a:rPr lang="es-ES" sz="2800" b="1" noProof="0" dirty="0"/>
              <a:t>Artistas: </a:t>
            </a:r>
            <a:br>
              <a:rPr lang="es-ES" sz="2500" noProof="0" dirty="0"/>
            </a:br>
            <a:r>
              <a:rPr lang="es-ES" sz="2500" noProof="0" dirty="0"/>
              <a:t>Visionarios creativos que defienden la sostenibilidad e inspiran la innovación.</a:t>
            </a:r>
          </a:p>
        </p:txBody>
      </p:sp>
      <p:sp>
        <p:nvSpPr>
          <p:cNvPr id="7" name="TextBox 6">
            <a:extLst>
              <a:ext uri="{FF2B5EF4-FFF2-40B4-BE49-F238E27FC236}">
                <a16:creationId xmlns:a16="http://schemas.microsoft.com/office/drawing/2014/main" id="{330746E9-2DE1-2FAF-6B4B-7C7F461B2626}"/>
              </a:ext>
            </a:extLst>
          </p:cNvPr>
          <p:cNvSpPr txBox="1"/>
          <p:nvPr/>
        </p:nvSpPr>
        <p:spPr>
          <a:xfrm>
            <a:off x="6952146" y="4550869"/>
            <a:ext cx="4383313" cy="1292662"/>
          </a:xfrm>
          <a:prstGeom prst="rect">
            <a:avLst/>
          </a:prstGeom>
          <a:noFill/>
        </p:spPr>
        <p:txBody>
          <a:bodyPr wrap="square">
            <a:spAutoFit/>
          </a:bodyPr>
          <a:lstStyle/>
          <a:p>
            <a:pPr algn="ctr">
              <a:buNone/>
            </a:pPr>
            <a:r>
              <a:rPr lang="es-ES" sz="2800" b="1" noProof="0" dirty="0"/>
              <a:t>Artesanos y técnicos: </a:t>
            </a:r>
            <a:br>
              <a:rPr lang="es-ES" sz="2800" b="1" noProof="0" dirty="0"/>
            </a:br>
            <a:r>
              <a:rPr lang="es-ES" sz="2500" noProof="0" dirty="0"/>
              <a:t>Implementan prácticas sostenibles en materiales y diseño.</a:t>
            </a:r>
          </a:p>
        </p:txBody>
      </p:sp>
      <p:sp>
        <p:nvSpPr>
          <p:cNvPr id="9" name="TextBox 8">
            <a:extLst>
              <a:ext uri="{FF2B5EF4-FFF2-40B4-BE49-F238E27FC236}">
                <a16:creationId xmlns:a16="http://schemas.microsoft.com/office/drawing/2014/main" id="{CC854893-82DF-3D56-88EA-93A897B1B191}"/>
              </a:ext>
            </a:extLst>
          </p:cNvPr>
          <p:cNvSpPr txBox="1"/>
          <p:nvPr/>
        </p:nvSpPr>
        <p:spPr>
          <a:xfrm>
            <a:off x="13253441" y="4550869"/>
            <a:ext cx="4383314" cy="1292662"/>
          </a:xfrm>
          <a:prstGeom prst="rect">
            <a:avLst/>
          </a:prstGeom>
          <a:noFill/>
        </p:spPr>
        <p:txBody>
          <a:bodyPr wrap="square" lIns="91440" tIns="45720" rIns="91440" bIns="45720" anchor="t">
            <a:spAutoFit/>
          </a:bodyPr>
          <a:lstStyle/>
          <a:p>
            <a:pPr algn="ctr"/>
            <a:r>
              <a:rPr lang="es-ES" sz="2800" b="1" noProof="0" dirty="0"/>
              <a:t>Productores y gestores: </a:t>
            </a:r>
            <a:br>
              <a:rPr lang="es-ES" sz="2800" b="1" noProof="0" dirty="0"/>
            </a:br>
            <a:r>
              <a:rPr lang="es-ES" sz="2500" noProof="0" dirty="0"/>
              <a:t>Planificadores estratégicos que integran la sostenibilidad  </a:t>
            </a:r>
          </a:p>
        </p:txBody>
      </p:sp>
      <p:sp>
        <p:nvSpPr>
          <p:cNvPr id="12" name="TextBox 11">
            <a:extLst>
              <a:ext uri="{FF2B5EF4-FFF2-40B4-BE49-F238E27FC236}">
                <a16:creationId xmlns:a16="http://schemas.microsoft.com/office/drawing/2014/main" id="{DF52239E-BF07-94C6-13A6-1770739135BA}"/>
              </a:ext>
            </a:extLst>
          </p:cNvPr>
          <p:cNvSpPr txBox="1"/>
          <p:nvPr/>
        </p:nvSpPr>
        <p:spPr>
          <a:xfrm>
            <a:off x="1233714" y="8094801"/>
            <a:ext cx="4267200" cy="1292662"/>
          </a:xfrm>
          <a:prstGeom prst="rect">
            <a:avLst/>
          </a:prstGeom>
          <a:noFill/>
        </p:spPr>
        <p:txBody>
          <a:bodyPr wrap="square">
            <a:spAutoFit/>
          </a:bodyPr>
          <a:lstStyle/>
          <a:p>
            <a:pPr algn="ctr">
              <a:buNone/>
            </a:pPr>
            <a:r>
              <a:rPr lang="es-ES" sz="2800" b="1" noProof="0" dirty="0"/>
              <a:t>Personal administrativo:</a:t>
            </a:r>
            <a:br>
              <a:rPr lang="es-ES" sz="2800" b="1" noProof="0" dirty="0"/>
            </a:br>
            <a:r>
              <a:rPr lang="es-ES" sz="2500" noProof="0" dirty="0"/>
              <a:t>Apoyan las operaciones y promueven valores sostenibles.</a:t>
            </a:r>
          </a:p>
        </p:txBody>
      </p:sp>
      <p:sp>
        <p:nvSpPr>
          <p:cNvPr id="14" name="TextBox 13">
            <a:extLst>
              <a:ext uri="{FF2B5EF4-FFF2-40B4-BE49-F238E27FC236}">
                <a16:creationId xmlns:a16="http://schemas.microsoft.com/office/drawing/2014/main" id="{B9F78812-B924-30D9-E1E4-795AED6B210B}"/>
              </a:ext>
            </a:extLst>
          </p:cNvPr>
          <p:cNvSpPr txBox="1"/>
          <p:nvPr/>
        </p:nvSpPr>
        <p:spPr>
          <a:xfrm>
            <a:off x="6915663" y="8105145"/>
            <a:ext cx="4456280" cy="1292662"/>
          </a:xfrm>
          <a:prstGeom prst="rect">
            <a:avLst/>
          </a:prstGeom>
          <a:noFill/>
        </p:spPr>
        <p:txBody>
          <a:bodyPr wrap="square">
            <a:spAutoFit/>
          </a:bodyPr>
          <a:lstStyle/>
          <a:p>
            <a:pPr algn="ctr">
              <a:buNone/>
            </a:pPr>
            <a:r>
              <a:rPr lang="es-ES" sz="2800" b="1" noProof="0" dirty="0"/>
              <a:t>Público y comunidades: </a:t>
            </a:r>
            <a:br>
              <a:rPr lang="es-ES" sz="2500" noProof="0" dirty="0"/>
            </a:br>
            <a:r>
              <a:rPr lang="es-ES" sz="2500" noProof="0" dirty="0"/>
              <a:t>Participan y apoyan las producciones sostenibles.</a:t>
            </a:r>
          </a:p>
        </p:txBody>
      </p:sp>
      <p:sp>
        <p:nvSpPr>
          <p:cNvPr id="16" name="Freeform 2">
            <a:extLst>
              <a:ext uri="{FF2B5EF4-FFF2-40B4-BE49-F238E27FC236}">
                <a16:creationId xmlns:a16="http://schemas.microsoft.com/office/drawing/2014/main" id="{B68D9078-EC8C-7B14-4D24-3A03A3B31B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ES" noProof="0" dirty="0"/>
          </a:p>
        </p:txBody>
      </p:sp>
      <p:sp>
        <p:nvSpPr>
          <p:cNvPr id="17" name="Freeform 3">
            <a:extLst>
              <a:ext uri="{FF2B5EF4-FFF2-40B4-BE49-F238E27FC236}">
                <a16:creationId xmlns:a16="http://schemas.microsoft.com/office/drawing/2014/main" id="{B9AD5B2C-7C8B-6F32-0A41-BF420DD99E5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s-ES" noProof="0" dirty="0"/>
          </a:p>
        </p:txBody>
      </p:sp>
      <p:sp>
        <p:nvSpPr>
          <p:cNvPr id="18" name="Title 1">
            <a:extLst>
              <a:ext uri="{FF2B5EF4-FFF2-40B4-BE49-F238E27FC236}">
                <a16:creationId xmlns:a16="http://schemas.microsoft.com/office/drawing/2014/main" id="{87B8C4AA-D949-14BE-6745-EE972966E60A}"/>
              </a:ext>
            </a:extLst>
          </p:cNvPr>
          <p:cNvSpPr txBox="1">
            <a:spLocks/>
          </p:cNvSpPr>
          <p:nvPr/>
        </p:nvSpPr>
        <p:spPr>
          <a:xfrm>
            <a:off x="0" y="899537"/>
            <a:ext cx="16662400" cy="1961388"/>
          </a:xfrm>
          <a:prstGeom prst="rect">
            <a:avLst/>
          </a:prstGeom>
        </p:spPr>
        <p:txBody>
          <a:bodyPr vert="horz" lIns="137160" tIns="68580" rIns="137160" bIns="6858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4500" b="1" noProof="0" dirty="0"/>
              <a:t>Funciones para lograr el éxito en la consecución de producciones artísticas sostenibles</a:t>
            </a:r>
          </a:p>
        </p:txBody>
      </p:sp>
    </p:spTree>
    <p:extLst>
      <p:ext uri="{BB962C8B-B14F-4D97-AF65-F5344CB8AC3E}">
        <p14:creationId xmlns:p14="http://schemas.microsoft.com/office/powerpoint/2010/main" val="186659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2B3C-B701-896A-49C5-55DAF65F57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7D1F46-F8C7-4B86-B1EC-2A828285CA77}"/>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7BEE3058-95AA-B439-E821-47B3D3DDC8CC}"/>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8A74373-48B5-CFC3-2416-69C201E26DE4}"/>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3F6031"/>
                </a:solidFill>
                <a:effectLst/>
                <a:uLnTx/>
                <a:uFillTx/>
                <a:latin typeface="Calibri"/>
                <a:ea typeface="+mn-ea"/>
                <a:cs typeface="+mn-cs"/>
              </a:rPr>
              <a:t>Actividad C4.A2</a:t>
            </a:r>
            <a:endParaRPr kumimoji="0" lang="es-ES"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C5070246-F58B-84F8-4CD9-6CF47BAF29B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s-E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«¿Quién hace qué?» – </a:t>
            </a:r>
            <a:r>
              <a:rPr lang="es-ES" sz="4500" b="1" noProof="0" dirty="0">
                <a:solidFill>
                  <a:srgbClr val="569938"/>
                </a:solidFill>
                <a:latin typeface="Calibri" panose="020F0502020204030204" pitchFamily="34" charset="0"/>
                <a:ea typeface="Times New Roman" panose="02020603050405020304" pitchFamily="18" charset="0"/>
              </a:rPr>
              <a:t> Funciones </a:t>
            </a:r>
            <a:r>
              <a:rPr kumimoji="0" lang="es-E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en las producciones sostenibles</a:t>
            </a:r>
            <a:endParaRPr kumimoji="0" lang="es-ES"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397557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62A5-F3FD-B8B3-6E47-5CB786AB9C50}"/>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8F4E4FBD-0425-FC09-0CA4-5488A9D2FAD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5CAD19B2-83B8-B1CA-3F36-4B7182D66E37}"/>
              </a:ext>
            </a:extLst>
          </p:cNvPr>
          <p:cNvSpPr txBox="1"/>
          <p:nvPr/>
        </p:nvSpPr>
        <p:spPr>
          <a:xfrm>
            <a:off x="699052" y="5143500"/>
            <a:ext cx="14706600" cy="4708981"/>
          </a:xfrm>
          <a:prstGeom prst="rect">
            <a:avLst/>
          </a:prstGeom>
          <a:noFill/>
        </p:spPr>
        <p:txBody>
          <a:bodyPr wrap="square">
            <a:spAutoFit/>
          </a:bodyPr>
          <a:lstStyle/>
          <a:p>
            <a:r>
              <a:rPr lang="es-ES" sz="6000" b="1" i="1" noProof="0" dirty="0">
                <a:solidFill>
                  <a:srgbClr val="FF0000"/>
                </a:solidFill>
              </a:rPr>
              <a:t>¿Qué te sorprendió de las relaciones de dependencia mutua? ¿Dónde encontraste solapamientos en las responsabilidades?</a:t>
            </a:r>
          </a:p>
          <a:p>
            <a:r>
              <a:rPr lang="es-ES" sz="6000" b="1" i="1" noProof="0" dirty="0">
                <a:solidFill>
                  <a:srgbClr val="FF0000"/>
                </a:solidFill>
              </a:rPr>
              <a:t>¿Cómo refleja este ejercicio tu experiencia en el mundo real?</a:t>
            </a:r>
            <a:endParaRPr lang="es-ES" sz="6000" b="1" noProof="0" dirty="0">
              <a:solidFill>
                <a:srgbClr val="FF0000"/>
              </a:solidFill>
            </a:endParaRPr>
          </a:p>
        </p:txBody>
      </p:sp>
    </p:spTree>
    <p:extLst>
      <p:ext uri="{BB962C8B-B14F-4D97-AF65-F5344CB8AC3E}">
        <p14:creationId xmlns:p14="http://schemas.microsoft.com/office/powerpoint/2010/main" val="34586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8B88-6A85-CB82-C005-03011CBAB7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0388EE-603C-93D1-CF80-973300E0D19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95C74E24-DC28-D913-70B9-BA5694AD4805}"/>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4" name="TextBox 3">
            <a:extLst>
              <a:ext uri="{FF2B5EF4-FFF2-40B4-BE49-F238E27FC236}">
                <a16:creationId xmlns:a16="http://schemas.microsoft.com/office/drawing/2014/main" id="{6A951EB5-0D3E-8A0A-FF1A-07D29365E9C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effectLst/>
                <a:latin typeface="+mj-lt"/>
                <a:ea typeface="Arial" panose="020B0604020202020204" pitchFamily="34" charset="0"/>
              </a:rPr>
              <a:t>El proyecto INSPIRE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effectLst/>
                <a:latin typeface="+mj-lt"/>
                <a:ea typeface="Arial" panose="020B0604020202020204" pitchFamily="34" charset="0"/>
              </a:rPr>
              <a:t>El curso de formación en línea INSPIRE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effectLst/>
                <a:latin typeface="+mj-lt"/>
                <a:ea typeface="Arial" panose="020B0604020202020204" pitchFamily="34" charset="0"/>
              </a:rPr>
              <a:t>La plataforma de aprendizaje virtual INSPIRE </a:t>
            </a:r>
          </a:p>
        </p:txBody>
      </p:sp>
      <p:sp>
        <p:nvSpPr>
          <p:cNvPr id="5" name="TextBox 4">
            <a:extLst>
              <a:ext uri="{FF2B5EF4-FFF2-40B4-BE49-F238E27FC236}">
                <a16:creationId xmlns:a16="http://schemas.microsoft.com/office/drawing/2014/main" id="{D78DBB44-B931-0078-CD34-43718134DB85}"/>
              </a:ext>
            </a:extLst>
          </p:cNvPr>
          <p:cNvSpPr txBox="1"/>
          <p:nvPr/>
        </p:nvSpPr>
        <p:spPr>
          <a:xfrm>
            <a:off x="2133600" y="4000500"/>
            <a:ext cx="14401800" cy="938719"/>
          </a:xfrm>
          <a:prstGeom prst="rect">
            <a:avLst/>
          </a:prstGeom>
          <a:noFill/>
        </p:spPr>
        <p:txBody>
          <a:bodyPr wrap="square">
            <a:spAutoFit/>
          </a:bodyPr>
          <a:lstStyle/>
          <a:p>
            <a:pPr lvl="0"/>
            <a:r>
              <a:rPr lang="es-ES" sz="5500" b="1" noProof="0" dirty="0"/>
              <a:t>Temas de la lección 1</a:t>
            </a:r>
          </a:p>
        </p:txBody>
      </p:sp>
    </p:spTree>
    <p:extLst>
      <p:ext uri="{BB962C8B-B14F-4D97-AF65-F5344CB8AC3E}">
        <p14:creationId xmlns:p14="http://schemas.microsoft.com/office/powerpoint/2010/main" val="3110850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D8C9-D1DF-E6C0-D2FB-71C842C021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D2A1E8-5F27-3E9A-A687-161D3873A5D3}"/>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B5D6E37-FBBB-B00A-BEAE-34C549A06892}"/>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C2913AA4-712C-0A4D-920B-B9137B122AA9}"/>
              </a:ext>
            </a:extLst>
          </p:cNvPr>
          <p:cNvSpPr txBox="1"/>
          <p:nvPr/>
        </p:nvSpPr>
        <p:spPr>
          <a:xfrm>
            <a:off x="2133600" y="4000500"/>
            <a:ext cx="14401800" cy="2862322"/>
          </a:xfrm>
          <a:prstGeom prst="rect">
            <a:avLst/>
          </a:prstGeom>
          <a:noFill/>
        </p:spPr>
        <p:txBody>
          <a:bodyPr wrap="square">
            <a:spAutoFit/>
          </a:bodyPr>
          <a:lstStyle/>
          <a:p>
            <a:pPr lvl="0" algn="ctr">
              <a:spcBef>
                <a:spcPct val="0"/>
              </a:spcBef>
            </a:pPr>
            <a:r>
              <a:rPr lang="es-ES" sz="6000" b="1" noProof="0" dirty="0">
                <a:solidFill>
                  <a:srgbClr val="04A6C2"/>
                </a:solidFill>
              </a:rPr>
              <a:t>Hacia una producción teatral sostenible: enfoques creativos, colaborativos y orientados al ciclo de vida </a:t>
            </a:r>
          </a:p>
        </p:txBody>
      </p:sp>
    </p:spTree>
    <p:extLst>
      <p:ext uri="{BB962C8B-B14F-4D97-AF65-F5344CB8AC3E}">
        <p14:creationId xmlns:p14="http://schemas.microsoft.com/office/powerpoint/2010/main" val="2951695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9F74-67AC-0250-A6F1-C2E5F687450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E592BA9-823E-D792-D958-4EFE42B496BB}"/>
              </a:ext>
            </a:extLst>
          </p:cNvPr>
          <p:cNvSpPr txBox="1"/>
          <p:nvPr/>
        </p:nvSpPr>
        <p:spPr>
          <a:xfrm>
            <a:off x="2504241" y="1016540"/>
            <a:ext cx="13879286" cy="938719"/>
          </a:xfrm>
          <a:prstGeom prst="rect">
            <a:avLst/>
          </a:prstGeom>
          <a:noFill/>
        </p:spPr>
        <p:txBody>
          <a:bodyPr wrap="square" rtlCol="0">
            <a:spAutoFit/>
          </a:bodyPr>
          <a:lstStyle/>
          <a:p>
            <a:pPr algn="r">
              <a:spcBef>
                <a:spcPct val="0"/>
              </a:spcBef>
            </a:pPr>
            <a:r>
              <a:rPr lang="es-ES" sz="5500" b="1" noProof="0" dirty="0">
                <a:latin typeface="+mj-lt"/>
                <a:ea typeface="+mj-ea"/>
                <a:cs typeface="+mj-cs"/>
              </a:rPr>
              <a:t>Marco para la integración</a:t>
            </a:r>
            <a:endParaRPr lang="es-ES" sz="5500" noProof="0" dirty="0"/>
          </a:p>
        </p:txBody>
      </p:sp>
      <p:sp>
        <p:nvSpPr>
          <p:cNvPr id="11" name="Ελεύθερη σχεδίαση: Σχήμα 10">
            <a:extLst>
              <a:ext uri="{FF2B5EF4-FFF2-40B4-BE49-F238E27FC236}">
                <a16:creationId xmlns:a16="http://schemas.microsoft.com/office/drawing/2014/main" id="{6823CBB2-EA14-BFA7-3041-799938731436}"/>
              </a:ext>
            </a:extLst>
          </p:cNvPr>
          <p:cNvSpPr/>
          <p:nvPr/>
        </p:nvSpPr>
        <p:spPr>
          <a:xfrm>
            <a:off x="3931766" y="5524448"/>
            <a:ext cx="4967085" cy="195362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s-ES" sz="3000" b="1" kern="1200" noProof="0" dirty="0">
                <a:solidFill>
                  <a:srgbClr val="3F6031"/>
                </a:solidFill>
              </a:rPr>
              <a:t>Políticas de sostenibilidad:</a:t>
            </a:r>
          </a:p>
          <a:p>
            <a:pPr marL="0" lvl="0" indent="0" algn="l" defTabSz="1066800">
              <a:lnSpc>
                <a:spcPct val="100000"/>
              </a:lnSpc>
              <a:spcBef>
                <a:spcPct val="0"/>
              </a:spcBef>
              <a:buNone/>
            </a:pPr>
            <a:r>
              <a:rPr lang="es-ES" sz="3000" b="1" kern="1200" noProof="0" dirty="0"/>
              <a:t> </a:t>
            </a:r>
          </a:p>
          <a:p>
            <a:pPr marL="0" lvl="0" indent="0" algn="l" defTabSz="1066800">
              <a:lnSpc>
                <a:spcPct val="100000"/>
              </a:lnSpc>
              <a:spcBef>
                <a:spcPct val="0"/>
              </a:spcBef>
              <a:buNone/>
            </a:pPr>
            <a:r>
              <a:rPr lang="es-ES" sz="2400" kern="1200" noProof="0" dirty="0"/>
              <a:t>Desarrollar y comunicar políticas de sostenibilidad que se ajusten tanto a las prácticas operativas existentes como a los estándares de sostenibilidad contemporáneos.</a:t>
            </a:r>
          </a:p>
        </p:txBody>
      </p:sp>
      <p:sp>
        <p:nvSpPr>
          <p:cNvPr id="14" name="Ελεύθερη σχεδίαση: Σχήμα 13">
            <a:extLst>
              <a:ext uri="{FF2B5EF4-FFF2-40B4-BE49-F238E27FC236}">
                <a16:creationId xmlns:a16="http://schemas.microsoft.com/office/drawing/2014/main" id="{D828E0E1-DB3B-F6E3-7105-B81463D79480}"/>
              </a:ext>
            </a:extLst>
          </p:cNvPr>
          <p:cNvSpPr/>
          <p:nvPr/>
        </p:nvSpPr>
        <p:spPr>
          <a:xfrm>
            <a:off x="12242918" y="5524448"/>
            <a:ext cx="5499650" cy="22583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s-ES" sz="3000" b="1" kern="1200" noProof="0" dirty="0">
                <a:solidFill>
                  <a:srgbClr val="3F6031"/>
                </a:solidFill>
              </a:rPr>
              <a:t>Objetivos SMART: </a:t>
            </a:r>
          </a:p>
          <a:p>
            <a:pPr marL="0" lvl="0" indent="0" algn="l" defTabSz="1066800">
              <a:lnSpc>
                <a:spcPct val="100000"/>
              </a:lnSpc>
              <a:spcBef>
                <a:spcPct val="0"/>
              </a:spcBef>
              <a:buNone/>
            </a:pPr>
            <a:endParaRPr lang="es-ES" sz="3000" b="1" kern="1200" noProof="0" dirty="0"/>
          </a:p>
          <a:p>
            <a:pPr marL="0" lvl="0" indent="0" algn="l" defTabSz="1066800">
              <a:lnSpc>
                <a:spcPct val="100000"/>
              </a:lnSpc>
              <a:spcBef>
                <a:spcPct val="0"/>
              </a:spcBef>
              <a:buNone/>
            </a:pPr>
            <a:r>
              <a:rPr lang="es-ES" sz="2400" kern="1200" noProof="0" dirty="0"/>
              <a:t>Implementar objetivos de sostenibilidad específicos, medibles, alcanzables, relevantes y con plazos determinados que complementen los objetivos de producción tradicionales (por ejemplo, tasas de reutilización de materiales, reducción de las emisiones de carbono).</a:t>
            </a:r>
          </a:p>
        </p:txBody>
      </p:sp>
      <p:sp>
        <p:nvSpPr>
          <p:cNvPr id="5" name="Freeform 2">
            <a:extLst>
              <a:ext uri="{FF2B5EF4-FFF2-40B4-BE49-F238E27FC236}">
                <a16:creationId xmlns:a16="http://schemas.microsoft.com/office/drawing/2014/main" id="{8BAF3E9B-B54B-DFD6-BF39-2857C186B3C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6" name="Freeform 3">
            <a:extLst>
              <a:ext uri="{FF2B5EF4-FFF2-40B4-BE49-F238E27FC236}">
                <a16:creationId xmlns:a16="http://schemas.microsoft.com/office/drawing/2014/main" id="{E7819221-A252-A72E-5289-9E5C1EFD1D7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pic>
        <p:nvPicPr>
          <p:cNvPr id="16" name="Γραφικό 15">
            <a:extLst>
              <a:ext uri="{FF2B5EF4-FFF2-40B4-BE49-F238E27FC236}">
                <a16:creationId xmlns:a16="http://schemas.microsoft.com/office/drawing/2014/main" id="{2857BE18-F98B-85DB-BB8F-9160F2EB50D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64937" y="5331943"/>
            <a:ext cx="1800000" cy="1800000"/>
          </a:xfrm>
          <a:prstGeom prst="rect">
            <a:avLst/>
          </a:prstGeom>
        </p:spPr>
      </p:pic>
      <p:pic>
        <p:nvPicPr>
          <p:cNvPr id="17" name="Γραφικό 16">
            <a:extLst>
              <a:ext uri="{FF2B5EF4-FFF2-40B4-BE49-F238E27FC236}">
                <a16:creationId xmlns:a16="http://schemas.microsoft.com/office/drawing/2014/main" id="{08886D30-EFB1-12C5-9464-70E5113388B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121265" y="5143500"/>
            <a:ext cx="1800000" cy="1800000"/>
          </a:xfrm>
          <a:prstGeom prst="rect">
            <a:avLst/>
          </a:prstGeom>
        </p:spPr>
      </p:pic>
    </p:spTree>
    <p:extLst>
      <p:ext uri="{BB962C8B-B14F-4D97-AF65-F5344CB8AC3E}">
        <p14:creationId xmlns:p14="http://schemas.microsoft.com/office/powerpoint/2010/main" val="422620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66F6-9ACB-38DB-0179-8DB5A50C989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0AF922C5-CE82-1B3D-3FD1-D22A94B0BACA}"/>
              </a:ext>
            </a:extLst>
          </p:cNvPr>
          <p:cNvSpPr txBox="1"/>
          <p:nvPr/>
        </p:nvSpPr>
        <p:spPr>
          <a:xfrm>
            <a:off x="2649651" y="1016540"/>
            <a:ext cx="13879286" cy="938719"/>
          </a:xfrm>
          <a:prstGeom prst="rect">
            <a:avLst/>
          </a:prstGeom>
          <a:noFill/>
        </p:spPr>
        <p:txBody>
          <a:bodyPr wrap="square" rtlCol="0">
            <a:spAutoFit/>
          </a:bodyPr>
          <a:lstStyle/>
          <a:p>
            <a:pPr algn="r">
              <a:spcBef>
                <a:spcPct val="0"/>
              </a:spcBef>
            </a:pPr>
            <a:r>
              <a:rPr lang="es-ES" sz="5500" b="1" noProof="0" dirty="0">
                <a:latin typeface="+mj-lt"/>
                <a:ea typeface="+mj-ea"/>
                <a:cs typeface="+mj-cs"/>
              </a:rPr>
              <a:t>Áreas clave para la integración</a:t>
            </a:r>
            <a:endParaRPr lang="es-ES" sz="5500" noProof="0" dirty="0"/>
          </a:p>
        </p:txBody>
      </p:sp>
      <p:sp>
        <p:nvSpPr>
          <p:cNvPr id="11" name="Ελεύθερη σχεδίαση: Σχήμα 10">
            <a:extLst>
              <a:ext uri="{FF2B5EF4-FFF2-40B4-BE49-F238E27FC236}">
                <a16:creationId xmlns:a16="http://schemas.microsoft.com/office/drawing/2014/main" id="{164B6E4A-A256-175E-3E76-C79CA40B1E46}"/>
              </a:ext>
            </a:extLst>
          </p:cNvPr>
          <p:cNvSpPr/>
          <p:nvPr/>
        </p:nvSpPr>
        <p:spPr>
          <a:xfrm>
            <a:off x="3849225" y="2867850"/>
            <a:ext cx="12714862" cy="12826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3000" b="1" kern="1200" noProof="0" dirty="0">
                <a:solidFill>
                  <a:srgbClr val="3F6031"/>
                </a:solidFill>
              </a:rPr>
              <a:t>Abastecimiento de materiales y gestión del ciclo de vida: </a:t>
            </a:r>
          </a:p>
          <a:p>
            <a:pPr marL="0" lvl="0" indent="0" algn="l" defTabSz="1066800">
              <a:lnSpc>
                <a:spcPct val="100000"/>
              </a:lnSpc>
              <a:spcBef>
                <a:spcPts val="600"/>
              </a:spcBef>
              <a:spcAft>
                <a:spcPts val="600"/>
              </a:spcAft>
              <a:buNone/>
            </a:pPr>
            <a:r>
              <a:rPr lang="es-ES" sz="2400" kern="1200" noProof="0" dirty="0"/>
              <a:t>Dar prioridad a los materiales recuperados, reciclados y de bajo impacto; realizar un seguimiento del origen de los materiales y las vías de eliminación; emplear diseños modulares y diseños pensados para el desmontaje.</a:t>
            </a:r>
          </a:p>
        </p:txBody>
      </p:sp>
      <p:sp>
        <p:nvSpPr>
          <p:cNvPr id="14" name="Ελεύθερη σχεδίαση: Σχήμα 13">
            <a:extLst>
              <a:ext uri="{FF2B5EF4-FFF2-40B4-BE49-F238E27FC236}">
                <a16:creationId xmlns:a16="http://schemas.microsoft.com/office/drawing/2014/main" id="{5D065E32-911D-CC78-13E0-79DB81A62BA3}"/>
              </a:ext>
            </a:extLst>
          </p:cNvPr>
          <p:cNvSpPr/>
          <p:nvPr/>
        </p:nvSpPr>
        <p:spPr>
          <a:xfrm>
            <a:off x="3849225" y="4870779"/>
            <a:ext cx="12465596" cy="1035976"/>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3000" b="1" kern="1200" noProof="0" dirty="0">
                <a:solidFill>
                  <a:srgbClr val="3F6031"/>
                </a:solidFill>
              </a:rPr>
              <a:t>Eficiencia energética: </a:t>
            </a:r>
          </a:p>
          <a:p>
            <a:pPr marL="0" lvl="0" indent="0" algn="l" defTabSz="1066800">
              <a:lnSpc>
                <a:spcPct val="100000"/>
              </a:lnSpc>
              <a:spcBef>
                <a:spcPts val="600"/>
              </a:spcBef>
              <a:spcAft>
                <a:spcPts val="600"/>
              </a:spcAft>
              <a:buNone/>
            </a:pPr>
            <a:r>
              <a:rPr lang="es-ES" sz="2400" kern="1200" noProof="0" dirty="0"/>
              <a:t>Utilizar fuentes de energía renovables y realizar un seguimiento riguroso del consumo energético.</a:t>
            </a:r>
          </a:p>
        </p:txBody>
      </p:sp>
      <p:sp>
        <p:nvSpPr>
          <p:cNvPr id="17" name="Ελεύθερη σχεδίαση: Σχήμα 16">
            <a:extLst>
              <a:ext uri="{FF2B5EF4-FFF2-40B4-BE49-F238E27FC236}">
                <a16:creationId xmlns:a16="http://schemas.microsoft.com/office/drawing/2014/main" id="{B4124D53-AC30-E5A1-0B9B-A6825C25B98F}"/>
              </a:ext>
            </a:extLst>
          </p:cNvPr>
          <p:cNvSpPr/>
          <p:nvPr/>
        </p:nvSpPr>
        <p:spPr>
          <a:xfrm>
            <a:off x="3849225" y="6578409"/>
            <a:ext cx="11789124" cy="1158237"/>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3000" b="1" kern="1200" noProof="0" dirty="0">
                <a:solidFill>
                  <a:srgbClr val="3F6031"/>
                </a:solidFill>
              </a:rPr>
              <a:t>Gestión de residuos: </a:t>
            </a:r>
          </a:p>
          <a:p>
            <a:pPr marL="0" lvl="0" indent="0" algn="l" defTabSz="1066800">
              <a:lnSpc>
                <a:spcPct val="100000"/>
              </a:lnSpc>
              <a:spcBef>
                <a:spcPts val="600"/>
              </a:spcBef>
              <a:spcAft>
                <a:spcPts val="600"/>
              </a:spcAft>
              <a:buNone/>
            </a:pPr>
            <a:r>
              <a:rPr lang="es-ES" sz="2400" kern="1200" noProof="0" dirty="0"/>
              <a:t>Ir más allá del reciclaje: implementar reformas para minimizar el uso de recursos, en línea con los principios de la economía circular</a:t>
            </a:r>
            <a:r>
              <a:rPr lang="es-ES" sz="2400" b="1" kern="1200" noProof="0" dirty="0"/>
              <a:t>.</a:t>
            </a:r>
            <a:endParaRPr lang="es-ES" sz="2400" kern="1200" noProof="0" dirty="0"/>
          </a:p>
        </p:txBody>
      </p:sp>
      <p:sp>
        <p:nvSpPr>
          <p:cNvPr id="20" name="Ελεύθερη σχεδίαση: Σχήμα 19">
            <a:extLst>
              <a:ext uri="{FF2B5EF4-FFF2-40B4-BE49-F238E27FC236}">
                <a16:creationId xmlns:a16="http://schemas.microsoft.com/office/drawing/2014/main" id="{E10895D8-B454-14CA-DA5F-C4DFF7626A19}"/>
              </a:ext>
            </a:extLst>
          </p:cNvPr>
          <p:cNvSpPr/>
          <p:nvPr/>
        </p:nvSpPr>
        <p:spPr>
          <a:xfrm>
            <a:off x="3855776" y="8465348"/>
            <a:ext cx="12708311" cy="122220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3000" b="1" kern="1200" noProof="0" dirty="0">
                <a:solidFill>
                  <a:srgbClr val="3F6031"/>
                </a:solidFill>
              </a:rPr>
              <a:t>Logística sostenible: </a:t>
            </a:r>
          </a:p>
          <a:p>
            <a:pPr marL="0" lvl="0" indent="0" algn="l" defTabSz="1066800">
              <a:lnSpc>
                <a:spcPct val="100000"/>
              </a:lnSpc>
              <a:spcBef>
                <a:spcPts val="600"/>
              </a:spcBef>
              <a:spcAft>
                <a:spcPts val="600"/>
              </a:spcAft>
              <a:buNone/>
            </a:pPr>
            <a:r>
              <a:rPr lang="es-ES" sz="2400" kern="1200" noProof="0" dirty="0"/>
              <a:t>Optimizar el transporte, minimizar las entregas, dar prioridad al transporte ecológico y realizar un seguimiento de las emisiones asociadas.</a:t>
            </a:r>
          </a:p>
        </p:txBody>
      </p:sp>
      <p:sp>
        <p:nvSpPr>
          <p:cNvPr id="5" name="Freeform 2">
            <a:extLst>
              <a:ext uri="{FF2B5EF4-FFF2-40B4-BE49-F238E27FC236}">
                <a16:creationId xmlns:a16="http://schemas.microsoft.com/office/drawing/2014/main" id="{FD2889BB-16CA-9606-4DCD-25EF1AB8E0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6" name="Freeform 3">
            <a:extLst>
              <a:ext uri="{FF2B5EF4-FFF2-40B4-BE49-F238E27FC236}">
                <a16:creationId xmlns:a16="http://schemas.microsoft.com/office/drawing/2014/main" id="{DDDE675F-F954-E61E-ED82-73E3FCDBA2F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pic>
        <p:nvPicPr>
          <p:cNvPr id="21" name="Γραφικό 20">
            <a:extLst>
              <a:ext uri="{FF2B5EF4-FFF2-40B4-BE49-F238E27FC236}">
                <a16:creationId xmlns:a16="http://schemas.microsoft.com/office/drawing/2014/main" id="{47AE0C52-BCCC-90ED-07AC-FECE019A47B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957671" y="2789186"/>
            <a:ext cx="1440000" cy="1440000"/>
          </a:xfrm>
          <a:prstGeom prst="rect">
            <a:avLst/>
          </a:prstGeom>
        </p:spPr>
      </p:pic>
      <p:pic>
        <p:nvPicPr>
          <p:cNvPr id="22" name="Γραφικό 21">
            <a:extLst>
              <a:ext uri="{FF2B5EF4-FFF2-40B4-BE49-F238E27FC236}">
                <a16:creationId xmlns:a16="http://schemas.microsoft.com/office/drawing/2014/main" id="{911572BA-761E-C7C3-5706-6AF59B9C1F2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929651" y="4668767"/>
            <a:ext cx="1440000" cy="1440000"/>
          </a:xfrm>
          <a:prstGeom prst="rect">
            <a:avLst/>
          </a:prstGeom>
        </p:spPr>
      </p:pic>
      <p:pic>
        <p:nvPicPr>
          <p:cNvPr id="23" name="Γραφικό 22">
            <a:extLst>
              <a:ext uri="{FF2B5EF4-FFF2-40B4-BE49-F238E27FC236}">
                <a16:creationId xmlns:a16="http://schemas.microsoft.com/office/drawing/2014/main" id="{AD140603-F68C-CBB1-131D-587FD8D9FFB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929651" y="6437527"/>
            <a:ext cx="1440000" cy="1440000"/>
          </a:xfrm>
          <a:prstGeom prst="rect">
            <a:avLst/>
          </a:prstGeom>
        </p:spPr>
      </p:pic>
      <p:pic>
        <p:nvPicPr>
          <p:cNvPr id="24" name="Γραφικό 23">
            <a:extLst>
              <a:ext uri="{FF2B5EF4-FFF2-40B4-BE49-F238E27FC236}">
                <a16:creationId xmlns:a16="http://schemas.microsoft.com/office/drawing/2014/main" id="{39A0A3ED-68CE-8ADB-0115-1AD03854A94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878269" y="8356450"/>
            <a:ext cx="1440000" cy="1440000"/>
          </a:xfrm>
          <a:prstGeom prst="rect">
            <a:avLst/>
          </a:prstGeom>
        </p:spPr>
      </p:pic>
    </p:spTree>
    <p:extLst>
      <p:ext uri="{BB962C8B-B14F-4D97-AF65-F5344CB8AC3E}">
        <p14:creationId xmlns:p14="http://schemas.microsoft.com/office/powerpoint/2010/main" val="50187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
            <a:extLst>
              <a:ext uri="{FF2B5EF4-FFF2-40B4-BE49-F238E27FC236}">
                <a16:creationId xmlns:a16="http://schemas.microsoft.com/office/drawing/2014/main" id="{A9DB696B-22B3-4C35-A484-12B6E731091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7" name="Gruppieren 36">
            <a:extLst>
              <a:ext uri="{FF2B5EF4-FFF2-40B4-BE49-F238E27FC236}">
                <a16:creationId xmlns:a16="http://schemas.microsoft.com/office/drawing/2014/main" id="{8E7D9CAD-636B-369C-4B11-1DEEF6709F69}"/>
              </a:ext>
            </a:extLst>
          </p:cNvPr>
          <p:cNvGrpSpPr/>
          <p:nvPr/>
        </p:nvGrpSpPr>
        <p:grpSpPr>
          <a:xfrm>
            <a:off x="1635371" y="145425"/>
            <a:ext cx="16508240" cy="10090438"/>
            <a:chOff x="1832012" y="-91951"/>
            <a:chExt cx="16508240" cy="10090438"/>
          </a:xfrm>
          <a:solidFill>
            <a:schemeClr val="bg1">
              <a:alpha val="36000"/>
            </a:schemeClr>
          </a:solidFill>
        </p:grpSpPr>
        <p:graphicFrame>
          <p:nvGraphicFramePr>
            <p:cNvPr id="4" name="Diagramm 3">
              <a:extLst>
                <a:ext uri="{FF2B5EF4-FFF2-40B4-BE49-F238E27FC236}">
                  <a16:creationId xmlns:a16="http://schemas.microsoft.com/office/drawing/2014/main" id="{70F0F053-B128-A972-BE68-D36CA49342CE}"/>
                </a:ext>
              </a:extLst>
            </p:cNvPr>
            <p:cNvGraphicFramePr/>
            <p:nvPr>
              <p:extLst>
                <p:ext uri="{D42A27DB-BD31-4B8C-83A1-F6EECF244321}">
                  <p14:modId xmlns:p14="http://schemas.microsoft.com/office/powerpoint/2010/main" val="646416068"/>
                </p:ext>
              </p:extLst>
            </p:nvPr>
          </p:nvGraphicFramePr>
          <p:xfrm>
            <a:off x="4196051" y="1086529"/>
            <a:ext cx="10014509" cy="8768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7">
              <a:extLst>
                <a:ext uri="{FF2B5EF4-FFF2-40B4-BE49-F238E27FC236}">
                  <a16:creationId xmlns:a16="http://schemas.microsoft.com/office/drawing/2014/main" id="{34234F8B-93F9-A06D-1E2A-0740576F6E43}"/>
                </a:ext>
              </a:extLst>
            </p:cNvPr>
            <p:cNvSpPr txBox="1"/>
            <p:nvPr/>
          </p:nvSpPr>
          <p:spPr>
            <a:xfrm>
              <a:off x="1832012" y="1086529"/>
              <a:ext cx="3467695" cy="1481391"/>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s-ES" sz="1600" b="1" noProof="0" dirty="0">
                  <a:effectLst/>
                  <a:latin typeface="Arial" panose="020B0604020202020204" pitchFamily="34" charset="0"/>
                  <a:ea typeface="Arial" panose="020B0604020202020204" pitchFamily="34" charset="0"/>
                </a:rPr>
                <a:t>Invitación</a:t>
              </a:r>
              <a:endParaRPr lang="es-ES"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s-ES" sz="1600" noProof="0" dirty="0">
                  <a:effectLst/>
                  <a:latin typeface="Arial" panose="020B0604020202020204" pitchFamily="34" charset="0"/>
                  <a:ea typeface="Arial" panose="020B0604020202020204" pitchFamily="34" charset="0"/>
                </a:rPr>
                <a:t>Incluya el objetivo de sostenibilidad en la invitación creativa. Incorpore a todos los que se unan al equipo. </a:t>
              </a:r>
            </a:p>
          </p:txBody>
        </p:sp>
        <p:sp>
          <p:nvSpPr>
            <p:cNvPr id="7" name="Textfeld 4">
              <a:extLst>
                <a:ext uri="{FF2B5EF4-FFF2-40B4-BE49-F238E27FC236}">
                  <a16:creationId xmlns:a16="http://schemas.microsoft.com/office/drawing/2014/main" id="{4E029D36-3EFF-FFA4-BB1E-0C2084194E98}"/>
                </a:ext>
              </a:extLst>
            </p:cNvPr>
            <p:cNvSpPr txBox="1"/>
            <p:nvPr/>
          </p:nvSpPr>
          <p:spPr>
            <a:xfrm>
              <a:off x="8285248" y="3789061"/>
              <a:ext cx="2589581" cy="1270928"/>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s-ES" sz="1400" b="1" noProof="0" dirty="0">
                  <a:solidFill>
                    <a:srgbClr val="000000"/>
                  </a:solidFill>
                  <a:effectLst/>
                  <a:latin typeface="Arial" panose="020B0604020202020204" pitchFamily="34" charset="0"/>
                  <a:ea typeface="Arial" panose="020B0604020202020204" pitchFamily="34" charset="0"/>
                </a:rPr>
                <a:t>Reuniones clave</a:t>
              </a:r>
              <a:endParaRPr lang="es-ES" sz="14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s-ES" sz="1400" noProof="0" dirty="0">
                  <a:solidFill>
                    <a:srgbClr val="000000"/>
                  </a:solidFill>
                  <a:effectLst/>
                  <a:latin typeface="Arial" panose="020B0604020202020204" pitchFamily="34" charset="0"/>
                  <a:ea typeface="Arial" panose="020B0604020202020204" pitchFamily="34" charset="0"/>
                </a:rPr>
                <a:t>Establezca reuniones de sostenibilidad para evaluar y trabajar en el espectáculo.</a:t>
              </a:r>
              <a:endParaRPr lang="es-ES" sz="1400" noProof="0" dirty="0">
                <a:effectLst/>
                <a:latin typeface="Arial" panose="020B0604020202020204" pitchFamily="34" charset="0"/>
                <a:ea typeface="Arial" panose="020B0604020202020204" pitchFamily="34" charset="0"/>
              </a:endParaRPr>
            </a:p>
          </p:txBody>
        </p:sp>
        <p:sp>
          <p:nvSpPr>
            <p:cNvPr id="8" name="Textfeld 7">
              <a:extLst>
                <a:ext uri="{FF2B5EF4-FFF2-40B4-BE49-F238E27FC236}">
                  <a16:creationId xmlns:a16="http://schemas.microsoft.com/office/drawing/2014/main" id="{25AE7CB4-3DC8-41F8-69CB-22D155533196}"/>
                </a:ext>
              </a:extLst>
            </p:cNvPr>
            <p:cNvSpPr txBox="1"/>
            <p:nvPr/>
          </p:nvSpPr>
          <p:spPr>
            <a:xfrm>
              <a:off x="1897068" y="4424525"/>
              <a:ext cx="2364435" cy="1875377"/>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s-ES" sz="1600" b="1" noProof="0" dirty="0">
                  <a:effectLst/>
                  <a:latin typeface="Arial" panose="020B0604020202020204" pitchFamily="34" charset="0"/>
                  <a:ea typeface="Arial" panose="020B0604020202020204" pitchFamily="34" charset="0"/>
                </a:rPr>
                <a:t>Revisar y compartir</a:t>
              </a:r>
              <a:endParaRPr lang="es-ES"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s-ES" sz="1600" noProof="0" dirty="0">
                  <a:effectLst/>
                  <a:latin typeface="Arial" panose="020B0604020202020204" pitchFamily="34" charset="0"/>
                  <a:ea typeface="Arial" panose="020B0604020202020204" pitchFamily="34" charset="0"/>
                </a:rPr>
                <a:t>Mida los resultados, registre los resultados y comparta las lecciones aprendidas. </a:t>
              </a:r>
            </a:p>
          </p:txBody>
        </p:sp>
        <p:sp>
          <p:nvSpPr>
            <p:cNvPr id="9" name="Textfeld 7">
              <a:extLst>
                <a:ext uri="{FF2B5EF4-FFF2-40B4-BE49-F238E27FC236}">
                  <a16:creationId xmlns:a16="http://schemas.microsoft.com/office/drawing/2014/main" id="{556222DA-C746-8181-B041-B161FDCB9C79}"/>
                </a:ext>
              </a:extLst>
            </p:cNvPr>
            <p:cNvSpPr txBox="1"/>
            <p:nvPr/>
          </p:nvSpPr>
          <p:spPr>
            <a:xfrm>
              <a:off x="13906446" y="1947100"/>
              <a:ext cx="3199946" cy="1919849"/>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s-ES" sz="1600" b="1" noProof="0" dirty="0">
                  <a:effectLst/>
                  <a:latin typeface="Arial" panose="020B0604020202020204" pitchFamily="34" charset="0"/>
                  <a:ea typeface="Arial" panose="020B0604020202020204" pitchFamily="34" charset="0"/>
                </a:rPr>
                <a:t>Presupuesto y calendario</a:t>
              </a:r>
              <a:endParaRPr lang="es-ES"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s-ES" sz="1600" noProof="0" dirty="0">
                  <a:effectLst/>
                  <a:latin typeface="Arial" panose="020B0604020202020204" pitchFamily="34" charset="0"/>
                  <a:ea typeface="Arial" panose="020B0604020202020204" pitchFamily="34" charset="0"/>
                </a:rPr>
                <a:t>Establecer presupuestos y calendarios que se ajusten al tiempo y los costes que requiere la sostenibilidad. </a:t>
              </a:r>
            </a:p>
          </p:txBody>
        </p:sp>
        <p:sp>
          <p:nvSpPr>
            <p:cNvPr id="10" name="Textfeld 7">
              <a:extLst>
                <a:ext uri="{FF2B5EF4-FFF2-40B4-BE49-F238E27FC236}">
                  <a16:creationId xmlns:a16="http://schemas.microsoft.com/office/drawing/2014/main" id="{B44F44AD-6B49-3283-D9AD-3C68E9AED8E0}"/>
                </a:ext>
              </a:extLst>
            </p:cNvPr>
            <p:cNvSpPr txBox="1"/>
            <p:nvPr/>
          </p:nvSpPr>
          <p:spPr>
            <a:xfrm>
              <a:off x="13624561" y="7586171"/>
              <a:ext cx="3199946" cy="1726270"/>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s-ES" sz="1600" b="1" noProof="0" dirty="0">
                  <a:effectLst/>
                  <a:latin typeface="Arial" panose="020B0604020202020204" pitchFamily="34" charset="0"/>
                  <a:ea typeface="Arial" panose="020B0604020202020204" pitchFamily="34" charset="0"/>
                </a:rPr>
                <a:t>Iniciación</a:t>
              </a:r>
              <a:endParaRPr lang="es-ES"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s-ES" sz="1600" noProof="0" dirty="0">
                  <a:effectLst/>
                  <a:latin typeface="Arial" panose="020B0604020202020204" pitchFamily="34" charset="0"/>
                  <a:ea typeface="Arial" panose="020B0604020202020204" pitchFamily="34" charset="0"/>
                </a:rPr>
                <a:t>Instruya al equipo de dirección escénica y al reparto para que puedan ayudar a alcanzar el estándar</a:t>
              </a:r>
              <a:r>
                <a:rPr lang="es-ES" sz="1600" b="1" noProof="0" dirty="0">
                  <a:effectLst/>
                  <a:latin typeface="Arial" panose="020B0604020202020204" pitchFamily="34" charset="0"/>
                  <a:ea typeface="Arial" panose="020B0604020202020204" pitchFamily="34" charset="0"/>
                </a:rPr>
                <a:t>.</a:t>
              </a:r>
              <a:r>
                <a:rPr lang="es-ES" sz="1600" noProof="0" dirty="0">
                  <a:effectLst/>
                  <a:latin typeface="Arial" panose="020B0604020202020204" pitchFamily="34" charset="0"/>
                  <a:ea typeface="Arial" panose="020B0604020202020204" pitchFamily="34" charset="0"/>
                </a:rPr>
                <a:t> </a:t>
              </a:r>
            </a:p>
          </p:txBody>
        </p:sp>
        <p:cxnSp>
          <p:nvCxnSpPr>
            <p:cNvPr id="12" name="Verbinder: gewinkelt 11">
              <a:extLst>
                <a:ext uri="{FF2B5EF4-FFF2-40B4-BE49-F238E27FC236}">
                  <a16:creationId xmlns:a16="http://schemas.microsoft.com/office/drawing/2014/main" id="{DDC94FF5-136E-05E8-2343-6A47004BB55B}"/>
                </a:ext>
              </a:extLst>
            </p:cNvPr>
            <p:cNvCxnSpPr>
              <a:cxnSpLocks/>
              <a:stCxn id="8" idx="0"/>
            </p:cNvCxnSpPr>
            <p:nvPr/>
          </p:nvCxnSpPr>
          <p:spPr>
            <a:xfrm rot="5400000" flipH="1" flipV="1">
              <a:off x="4224531" y="2721710"/>
              <a:ext cx="557570" cy="2848060"/>
            </a:xfrm>
            <a:prstGeom prst="bentConnector2">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4134F5D4-3A23-1AB8-4C57-5C77461317BC}"/>
                </a:ext>
              </a:extLst>
            </p:cNvPr>
            <p:cNvCxnSpPr>
              <a:cxnSpLocks/>
            </p:cNvCxnSpPr>
            <p:nvPr/>
          </p:nvCxnSpPr>
          <p:spPr>
            <a:xfrm flipV="1">
              <a:off x="5299707" y="1392495"/>
              <a:ext cx="3545343" cy="175937"/>
            </a:xfrm>
            <a:prstGeom prst="bentConnector3">
              <a:avLst>
                <a:gd name="adj1" fmla="val 33832"/>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7A757A9D-4E50-023B-3D24-4812B6B7FAE4}"/>
                </a:ext>
              </a:extLst>
            </p:cNvPr>
            <p:cNvCxnSpPr>
              <a:cxnSpLocks/>
            </p:cNvCxnSpPr>
            <p:nvPr/>
          </p:nvCxnSpPr>
          <p:spPr>
            <a:xfrm rot="10800000">
              <a:off x="11268475" y="2567917"/>
              <a:ext cx="2617343" cy="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F307C2D4-71DE-BE8F-64C6-8C9D8FEA426E}"/>
                </a:ext>
              </a:extLst>
            </p:cNvPr>
            <p:cNvCxnSpPr>
              <a:cxnSpLocks/>
            </p:cNvCxnSpPr>
            <p:nvPr/>
          </p:nvCxnSpPr>
          <p:spPr>
            <a:xfrm rot="10800000" flipV="1">
              <a:off x="11514911" y="8412480"/>
              <a:ext cx="2109650" cy="28377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2234B32A-57D4-09EC-A0CE-76253EED59FD}"/>
                </a:ext>
              </a:extLst>
            </p:cNvPr>
            <p:cNvCxnSpPr>
              <a:cxnSpLocks/>
            </p:cNvCxnSpPr>
            <p:nvPr/>
          </p:nvCxnSpPr>
          <p:spPr>
            <a:xfrm flipV="1">
              <a:off x="9580038" y="3320278"/>
              <a:ext cx="2718642" cy="468783"/>
            </a:xfrm>
            <a:prstGeom prst="bentConnector3">
              <a:avLst>
                <a:gd name="adj1" fmla="val -5497"/>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92DEA147-DAD4-18C0-32B3-26A6D01E7418}"/>
                </a:ext>
              </a:extLst>
            </p:cNvPr>
            <p:cNvCxnSpPr/>
            <p:nvPr/>
          </p:nvCxnSpPr>
          <p:spPr>
            <a:xfrm>
              <a:off x="10874829" y="4424525"/>
              <a:ext cx="1983277" cy="740055"/>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59E6352-6FF5-2620-F874-F46752982F9E}"/>
                </a:ext>
              </a:extLst>
            </p:cNvPr>
            <p:cNvSpPr txBox="1"/>
            <p:nvPr/>
          </p:nvSpPr>
          <p:spPr>
            <a:xfrm>
              <a:off x="13624561" y="9475267"/>
              <a:ext cx="4715691" cy="523220"/>
            </a:xfrm>
            <a:prstGeom prst="rect">
              <a:avLst/>
            </a:prstGeom>
            <a:grpFill/>
            <a:ln w="25400">
              <a:noFill/>
            </a:ln>
          </p:spPr>
          <p:txBody>
            <a:bodyPr wrap="square" rtlCol="0">
              <a:spAutoFit/>
            </a:bodyPr>
            <a:lstStyle/>
            <a:p>
              <a:r>
                <a:rPr lang="es-ES" sz="1400" noProof="0" dirty="0"/>
                <a:t>Burger, L., Dillon, P., Buro </a:t>
              </a:r>
              <a:r>
                <a:rPr lang="es-ES" sz="1400" noProof="0" dirty="0" err="1"/>
                <a:t>Happold</a:t>
              </a:r>
              <a:r>
                <a:rPr lang="es-ES" sz="1400" noProof="0" dirty="0"/>
                <a:t> y </a:t>
              </a:r>
              <a:r>
                <a:rPr lang="es-ES" sz="1400" noProof="0" dirty="0" err="1"/>
                <a:t>Renew</a:t>
              </a:r>
              <a:r>
                <a:rPr lang="es-ES" sz="1400" noProof="0" dirty="0"/>
                <a:t> Culture. (2024c). THE THEATRE GREEN BOOK: Producciones sostenibles</a:t>
              </a:r>
            </a:p>
          </p:txBody>
        </p:sp>
        <p:sp>
          <p:nvSpPr>
            <p:cNvPr id="30" name="Textfeld 29">
              <a:extLst>
                <a:ext uri="{FF2B5EF4-FFF2-40B4-BE49-F238E27FC236}">
                  <a16:creationId xmlns:a16="http://schemas.microsoft.com/office/drawing/2014/main" id="{0554881F-2E2F-7518-F403-A8AF833D91A2}"/>
                </a:ext>
              </a:extLst>
            </p:cNvPr>
            <p:cNvSpPr txBox="1"/>
            <p:nvPr/>
          </p:nvSpPr>
          <p:spPr>
            <a:xfrm>
              <a:off x="4299221" y="-91951"/>
              <a:ext cx="11544236" cy="1015663"/>
            </a:xfrm>
            <a:prstGeom prst="rect">
              <a:avLst/>
            </a:prstGeom>
            <a:grpFill/>
            <a:ln w="25400">
              <a:noFill/>
            </a:ln>
          </p:spPr>
          <p:txBody>
            <a:bodyPr wrap="square" rtlCol="0">
              <a:spAutoFit/>
            </a:bodyPr>
            <a:lstStyle/>
            <a:p>
              <a:pPr algn="ctr">
                <a:spcBef>
                  <a:spcPct val="0"/>
                </a:spcBef>
              </a:pPr>
              <a:r>
                <a:rPr lang="es-ES" sz="6000" b="1" noProof="0" dirty="0">
                  <a:solidFill>
                    <a:srgbClr val="04A6C2"/>
                  </a:solidFill>
                  <a:latin typeface="+mj-lt"/>
                  <a:ea typeface="+mj-ea"/>
                  <a:cs typeface="+mj-cs"/>
                </a:rPr>
                <a:t>El ciclo de vida de la producción</a:t>
              </a:r>
            </a:p>
          </p:txBody>
        </p:sp>
      </p:grpSp>
      <p:sp>
        <p:nvSpPr>
          <p:cNvPr id="38" name="Freeform 2">
            <a:extLst>
              <a:ext uri="{FF2B5EF4-FFF2-40B4-BE49-F238E27FC236}">
                <a16:creationId xmlns:a16="http://schemas.microsoft.com/office/drawing/2014/main" id="{BB8ACD8C-FA1B-39E6-14E2-738335D693B5}"/>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15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DA1C-D42A-95A1-D06E-3A52DDEC56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87597-7626-83F5-C69D-B208ED9FDBE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A4A209C-325C-1D6B-1015-F4C739F8F188}"/>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83CDBC52-CB69-C1BB-A56C-1080899A1CC7}"/>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3F6031"/>
                </a:solidFill>
                <a:effectLst/>
                <a:uLnTx/>
                <a:uFillTx/>
                <a:latin typeface="Calibri"/>
                <a:ea typeface="+mn-ea"/>
                <a:cs typeface="+mn-cs"/>
              </a:rPr>
              <a:t>Actividad C4.A3</a:t>
            </a:r>
            <a:endParaRPr kumimoji="0" lang="es-ES"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AFE048EA-094B-6823-F815-3316BCA405A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s-E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Focos de sostenibilidad: replantearse el ciclo de vida</a:t>
            </a:r>
            <a:endParaRPr kumimoji="0" lang="es-ES"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3">
            <a:extLst>
              <a:ext uri="{FF2B5EF4-FFF2-40B4-BE49-F238E27FC236}">
                <a16:creationId xmlns:a16="http://schemas.microsoft.com/office/drawing/2014/main" id="{1D6654E1-32B5-FDBC-A7B7-F50BDDE7E6DA}"/>
              </a:ext>
            </a:extLst>
          </p:cNvPr>
          <p:cNvSpPr txBox="1"/>
          <p:nvPr/>
        </p:nvSpPr>
        <p:spPr>
          <a:xfrm>
            <a:off x="3937819" y="5500909"/>
            <a:ext cx="11223522" cy="3016210"/>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s-ES" sz="3200" noProof="0" dirty="0"/>
              <a:t>¿Qué prácticas típicas se llevan a cabo en esta etapa?</a:t>
            </a:r>
          </a:p>
          <a:p>
            <a:pPr marL="457200" indent="-457200">
              <a:spcBef>
                <a:spcPts val="600"/>
              </a:spcBef>
              <a:spcAft>
                <a:spcPts val="600"/>
              </a:spcAft>
              <a:buFont typeface="Arial" panose="020B0604020202020204" pitchFamily="34" charset="0"/>
              <a:buChar char="•"/>
            </a:pPr>
            <a:r>
              <a:rPr lang="es-ES" sz="3200" noProof="0" dirty="0"/>
              <a:t>¿Cómo podrían ser las alternativas sostenibles?</a:t>
            </a:r>
          </a:p>
          <a:p>
            <a:pPr marL="457200" indent="-457200">
              <a:spcBef>
                <a:spcPts val="600"/>
              </a:spcBef>
              <a:spcAft>
                <a:spcPts val="600"/>
              </a:spcAft>
              <a:buFont typeface="Arial" panose="020B0604020202020204" pitchFamily="34" charset="0"/>
              <a:buChar char="•"/>
            </a:pPr>
            <a:r>
              <a:rPr lang="es-ES" sz="3200" noProof="0" dirty="0"/>
              <a:t>¿Qué retos podrían surgir al implementarlas?</a:t>
            </a:r>
          </a:p>
          <a:p>
            <a:pPr marL="457200" indent="-457200">
              <a:spcBef>
                <a:spcPts val="600"/>
              </a:spcBef>
              <a:spcAft>
                <a:spcPts val="600"/>
              </a:spcAft>
              <a:buFont typeface="Arial" panose="020B0604020202020204" pitchFamily="34" charset="0"/>
              <a:buChar char="•"/>
            </a:pPr>
            <a:r>
              <a:rPr lang="es-ES" sz="3200" noProof="0" dirty="0"/>
              <a:t>¿Qué apoyo (herramientas, políticas, formación, etc.) ayudaría a que el cambio fuera realista?</a:t>
            </a:r>
          </a:p>
        </p:txBody>
      </p:sp>
    </p:spTree>
    <p:extLst>
      <p:ext uri="{BB962C8B-B14F-4D97-AF65-F5344CB8AC3E}">
        <p14:creationId xmlns:p14="http://schemas.microsoft.com/office/powerpoint/2010/main" val="152290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4021-D43F-5193-A1E4-FE9158EB6A34}"/>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14195CB8-8C96-E3E3-844E-089F5094939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3FB40D7C-7CA8-8995-3132-85865506F7B5}"/>
              </a:ext>
            </a:extLst>
          </p:cNvPr>
          <p:cNvSpPr txBox="1"/>
          <p:nvPr/>
        </p:nvSpPr>
        <p:spPr>
          <a:xfrm>
            <a:off x="651543" y="5328517"/>
            <a:ext cx="15763335" cy="5401479"/>
          </a:xfrm>
          <a:prstGeom prst="rect">
            <a:avLst/>
          </a:prstGeom>
          <a:noFill/>
        </p:spPr>
        <p:txBody>
          <a:bodyPr wrap="square">
            <a:spAutoFit/>
          </a:bodyPr>
          <a:lstStyle/>
          <a:p>
            <a:r>
              <a:rPr lang="es-ES" sz="5700" b="1" i="1" noProof="0" dirty="0">
                <a:solidFill>
                  <a:srgbClr val="FF0000"/>
                </a:solidFill>
              </a:rPr>
              <a:t>¿Qué etapas fueron más fáciles o más difíciles de transformar? ¿Hubo algún reto o necesidad común entre los distintos grupos? ¿Qué papel pueden desempeñar las políticas, el tiempo de planificación o la formación a la hora de facilitar estos cambios?</a:t>
            </a:r>
            <a:br>
              <a:rPr lang="es-ES" sz="6000" b="1" i="1" noProof="0" dirty="0">
                <a:solidFill>
                  <a:srgbClr val="FF0000"/>
                </a:solidFill>
              </a:rPr>
            </a:br>
            <a:endParaRPr lang="es-ES" sz="6000" b="1" noProof="0" dirty="0">
              <a:solidFill>
                <a:srgbClr val="FF0000"/>
              </a:solidFill>
            </a:endParaRPr>
          </a:p>
        </p:txBody>
      </p:sp>
    </p:spTree>
    <p:extLst>
      <p:ext uri="{BB962C8B-B14F-4D97-AF65-F5344CB8AC3E}">
        <p14:creationId xmlns:p14="http://schemas.microsoft.com/office/powerpoint/2010/main" val="174540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237E-FD8D-B4B9-F11F-3EAF929AE2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75B994-B425-3D2C-7096-57DD5DC816E6}"/>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976437B-8316-52C1-9BDB-DB01E4CD6A14}"/>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A27AAC6B-BBF8-AB64-3DB6-AADB39D29AFA}"/>
              </a:ext>
            </a:extLst>
          </p:cNvPr>
          <p:cNvSpPr txBox="1"/>
          <p:nvPr/>
        </p:nvSpPr>
        <p:spPr>
          <a:xfrm>
            <a:off x="2133600" y="4000500"/>
            <a:ext cx="14401800" cy="2862322"/>
          </a:xfrm>
          <a:prstGeom prst="rect">
            <a:avLst/>
          </a:prstGeom>
          <a:noFill/>
        </p:spPr>
        <p:txBody>
          <a:bodyPr wrap="square">
            <a:spAutoFit/>
          </a:bodyPr>
          <a:lstStyle/>
          <a:p>
            <a:pPr lvl="0"/>
            <a:r>
              <a:rPr lang="es-ES" sz="6000" b="1" noProof="0" dirty="0">
                <a:solidFill>
                  <a:srgbClr val="04A6C2"/>
                </a:solidFill>
                <a:latin typeface="+mj-lt"/>
                <a:ea typeface="+mj-ea"/>
                <a:cs typeface="+mj-cs"/>
              </a:rPr>
              <a:t>Gestión de recintos sostenibles: </a:t>
            </a:r>
          </a:p>
          <a:p>
            <a:pPr lvl="0"/>
            <a:r>
              <a:rPr lang="es-ES" sz="6000" b="1" noProof="0" dirty="0">
                <a:solidFill>
                  <a:srgbClr val="04A6C2"/>
                </a:solidFill>
                <a:latin typeface="+mj-lt"/>
                <a:ea typeface="+mj-ea"/>
                <a:cs typeface="+mj-cs"/>
              </a:rPr>
              <a:t>Estrategias basadas en datos para la eficiencia energética y la mejora a largo plazo </a:t>
            </a:r>
          </a:p>
        </p:txBody>
      </p:sp>
    </p:spTree>
    <p:extLst>
      <p:ext uri="{BB962C8B-B14F-4D97-AF65-F5344CB8AC3E}">
        <p14:creationId xmlns:p14="http://schemas.microsoft.com/office/powerpoint/2010/main" val="46253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Ελεύθερη σχεδίαση: Σχήμα 9">
            <a:extLst>
              <a:ext uri="{FF2B5EF4-FFF2-40B4-BE49-F238E27FC236}">
                <a16:creationId xmlns:a16="http://schemas.microsoft.com/office/drawing/2014/main" id="{945F5ECA-5467-B903-F052-DF6B445DBCBB}"/>
              </a:ext>
            </a:extLst>
          </p:cNvPr>
          <p:cNvSpPr/>
          <p:nvPr/>
        </p:nvSpPr>
        <p:spPr>
          <a:xfrm>
            <a:off x="2493658" y="3398283"/>
            <a:ext cx="3327792" cy="1245895"/>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2400" kern="1200" noProof="0" dirty="0"/>
              <a:t>1. Establecer objetivos medibles y fomentar una cultura de mejora</a:t>
            </a:r>
          </a:p>
        </p:txBody>
      </p:sp>
      <p:sp>
        <p:nvSpPr>
          <p:cNvPr id="13" name="Ελεύθερη σχεδίαση: Σχήμα 12">
            <a:extLst>
              <a:ext uri="{FF2B5EF4-FFF2-40B4-BE49-F238E27FC236}">
                <a16:creationId xmlns:a16="http://schemas.microsoft.com/office/drawing/2014/main" id="{E09577A1-6CB9-4BBF-BBB2-B8547CDF3231}"/>
              </a:ext>
            </a:extLst>
          </p:cNvPr>
          <p:cNvSpPr/>
          <p:nvPr/>
        </p:nvSpPr>
        <p:spPr>
          <a:xfrm>
            <a:off x="8115611" y="3398283"/>
            <a:ext cx="3327792" cy="126172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2400" kern="1200" noProof="0" dirty="0"/>
              <a:t>2. Incorporar desde el principio la alfabetización en datos y la medición práctica</a:t>
            </a:r>
          </a:p>
        </p:txBody>
      </p:sp>
      <p:sp>
        <p:nvSpPr>
          <p:cNvPr id="16" name="Ελεύθερη σχεδίαση: Σχήμα 15">
            <a:extLst>
              <a:ext uri="{FF2B5EF4-FFF2-40B4-BE49-F238E27FC236}">
                <a16:creationId xmlns:a16="http://schemas.microsoft.com/office/drawing/2014/main" id="{D1B9F543-1509-F21E-064F-5F59B4EB7571}"/>
              </a:ext>
            </a:extLst>
          </p:cNvPr>
          <p:cNvSpPr/>
          <p:nvPr/>
        </p:nvSpPr>
        <p:spPr>
          <a:xfrm>
            <a:off x="13928578" y="3564178"/>
            <a:ext cx="3327792" cy="77266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2400" kern="1200" noProof="0" dirty="0"/>
              <a:t>3. Utilizar los datos para impulsar la eficiencia energética</a:t>
            </a:r>
          </a:p>
        </p:txBody>
      </p:sp>
      <p:sp>
        <p:nvSpPr>
          <p:cNvPr id="20" name="Ελεύθερη σχεδίαση: Σχήμα 19">
            <a:extLst>
              <a:ext uri="{FF2B5EF4-FFF2-40B4-BE49-F238E27FC236}">
                <a16:creationId xmlns:a16="http://schemas.microsoft.com/office/drawing/2014/main" id="{E4C150B8-6EB4-5F15-6B52-77721AC0F2BE}"/>
              </a:ext>
            </a:extLst>
          </p:cNvPr>
          <p:cNvSpPr/>
          <p:nvPr/>
        </p:nvSpPr>
        <p:spPr>
          <a:xfrm>
            <a:off x="2493658" y="5952677"/>
            <a:ext cx="3327792" cy="123580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2400" kern="1200" noProof="0" dirty="0"/>
              <a:t>4. Planificar los recursos y aplicar el pensamiento de la economía circular</a:t>
            </a:r>
          </a:p>
        </p:txBody>
      </p:sp>
      <p:sp>
        <p:nvSpPr>
          <p:cNvPr id="23" name="Ελεύθερη σχεδίαση: Σχήμα 22">
            <a:extLst>
              <a:ext uri="{FF2B5EF4-FFF2-40B4-BE49-F238E27FC236}">
                <a16:creationId xmlns:a16="http://schemas.microsoft.com/office/drawing/2014/main" id="{7C710CBF-D7BB-3853-0061-D1229D2CF06E}"/>
              </a:ext>
            </a:extLst>
          </p:cNvPr>
          <p:cNvSpPr/>
          <p:nvPr/>
        </p:nvSpPr>
        <p:spPr>
          <a:xfrm>
            <a:off x="8115611" y="6030577"/>
            <a:ext cx="3327792" cy="1080000"/>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2400" kern="1200" noProof="0" dirty="0"/>
              <a:t>5. Fomentar prácticas colaborativas, ágiles y alineadas</a:t>
            </a:r>
          </a:p>
        </p:txBody>
      </p:sp>
      <p:sp>
        <p:nvSpPr>
          <p:cNvPr id="26" name="Ελεύθερη σχεδίαση: Σχήμα 25">
            <a:extLst>
              <a:ext uri="{FF2B5EF4-FFF2-40B4-BE49-F238E27FC236}">
                <a16:creationId xmlns:a16="http://schemas.microsoft.com/office/drawing/2014/main" id="{74F27033-75F4-4614-BEFC-73E9E164B44C}"/>
              </a:ext>
            </a:extLst>
          </p:cNvPr>
          <p:cNvSpPr/>
          <p:nvPr/>
        </p:nvSpPr>
        <p:spPr>
          <a:xfrm>
            <a:off x="13928578" y="6212506"/>
            <a:ext cx="3327792" cy="70604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2400" kern="1200" noProof="0" dirty="0"/>
              <a:t>6. Documentar y reflexionar para lograr un impacto a largo plazo</a:t>
            </a:r>
          </a:p>
        </p:txBody>
      </p:sp>
      <p:sp>
        <p:nvSpPr>
          <p:cNvPr id="29" name="Ελεύθερη σχεδίαση: Σχήμα 28">
            <a:extLst>
              <a:ext uri="{FF2B5EF4-FFF2-40B4-BE49-F238E27FC236}">
                <a16:creationId xmlns:a16="http://schemas.microsoft.com/office/drawing/2014/main" id="{C81DC2EE-E34D-4211-7209-ADAEADBC64A9}"/>
              </a:ext>
            </a:extLst>
          </p:cNvPr>
          <p:cNvSpPr/>
          <p:nvPr/>
        </p:nvSpPr>
        <p:spPr>
          <a:xfrm>
            <a:off x="8074666" y="8011091"/>
            <a:ext cx="3327792" cy="938719"/>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s-ES" sz="2400" kern="1200" noProof="0" dirty="0"/>
              <a:t>7. Utilizar los datos para inspirar, no para abrumar</a:t>
            </a:r>
          </a:p>
        </p:txBody>
      </p:sp>
      <p:sp>
        <p:nvSpPr>
          <p:cNvPr id="5" name="Textfeld 4">
            <a:extLst>
              <a:ext uri="{FF2B5EF4-FFF2-40B4-BE49-F238E27FC236}">
                <a16:creationId xmlns:a16="http://schemas.microsoft.com/office/drawing/2014/main" id="{BE3B4186-F82C-BC6D-F34C-559288765389}"/>
              </a:ext>
            </a:extLst>
          </p:cNvPr>
          <p:cNvSpPr txBox="1"/>
          <p:nvPr/>
        </p:nvSpPr>
        <p:spPr>
          <a:xfrm>
            <a:off x="2649651" y="996129"/>
            <a:ext cx="13879286" cy="938719"/>
          </a:xfrm>
          <a:prstGeom prst="rect">
            <a:avLst/>
          </a:prstGeom>
          <a:noFill/>
        </p:spPr>
        <p:txBody>
          <a:bodyPr wrap="square" rtlCol="0">
            <a:spAutoFit/>
          </a:bodyPr>
          <a:lstStyle/>
          <a:p>
            <a:pPr algn="r">
              <a:spcBef>
                <a:spcPct val="0"/>
              </a:spcBef>
            </a:pPr>
            <a:r>
              <a:rPr lang="es-ES" sz="5500" b="1" noProof="0" dirty="0"/>
              <a:t>Operaciones del recinto</a:t>
            </a:r>
            <a:endParaRPr lang="es-ES" sz="5500" noProof="0" dirty="0"/>
          </a:p>
        </p:txBody>
      </p:sp>
      <p:sp>
        <p:nvSpPr>
          <p:cNvPr id="2" name="Freeform 2">
            <a:extLst>
              <a:ext uri="{FF2B5EF4-FFF2-40B4-BE49-F238E27FC236}">
                <a16:creationId xmlns:a16="http://schemas.microsoft.com/office/drawing/2014/main" id="{74C5E013-02B3-E068-6998-EBACE4813C6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9E9CFE8-FEB1-4AD5-A6B3-B2B061485AB0}"/>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pic>
        <p:nvPicPr>
          <p:cNvPr id="30" name="Γραφικό 29">
            <a:extLst>
              <a:ext uri="{FF2B5EF4-FFF2-40B4-BE49-F238E27FC236}">
                <a16:creationId xmlns:a16="http://schemas.microsoft.com/office/drawing/2014/main" id="{0C064E8F-D327-40AD-70D7-B54FA314B314}"/>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22644" y="3525573"/>
            <a:ext cx="1080000" cy="1080000"/>
          </a:xfrm>
          <a:prstGeom prst="rect">
            <a:avLst/>
          </a:prstGeom>
        </p:spPr>
      </p:pic>
      <p:pic>
        <p:nvPicPr>
          <p:cNvPr id="31" name="Γραφικό 30">
            <a:extLst>
              <a:ext uri="{FF2B5EF4-FFF2-40B4-BE49-F238E27FC236}">
                <a16:creationId xmlns:a16="http://schemas.microsoft.com/office/drawing/2014/main" id="{345E50D0-B68F-2FF5-57E7-05C70E18E66D}"/>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796654" y="3525573"/>
            <a:ext cx="1080000" cy="1080000"/>
          </a:xfrm>
          <a:prstGeom prst="rect">
            <a:avLst/>
          </a:prstGeom>
        </p:spPr>
      </p:pic>
      <p:pic>
        <p:nvPicPr>
          <p:cNvPr id="32" name="Γραφικό 31">
            <a:extLst>
              <a:ext uri="{FF2B5EF4-FFF2-40B4-BE49-F238E27FC236}">
                <a16:creationId xmlns:a16="http://schemas.microsoft.com/office/drawing/2014/main" id="{24664661-1E0A-12E0-A264-5220BC2A5BA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2657564" y="3525573"/>
            <a:ext cx="1080000" cy="1080000"/>
          </a:xfrm>
          <a:prstGeom prst="rect">
            <a:avLst/>
          </a:prstGeom>
        </p:spPr>
      </p:pic>
      <p:pic>
        <p:nvPicPr>
          <p:cNvPr id="34" name="Γραφικό 33">
            <a:extLst>
              <a:ext uri="{FF2B5EF4-FFF2-40B4-BE49-F238E27FC236}">
                <a16:creationId xmlns:a16="http://schemas.microsoft.com/office/drawing/2014/main" id="{5D75D94D-BA04-42FA-BCBF-B5C69066F7CE}"/>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22644" y="6030577"/>
            <a:ext cx="1080000" cy="1080000"/>
          </a:xfrm>
          <a:prstGeom prst="rect">
            <a:avLst/>
          </a:prstGeom>
        </p:spPr>
      </p:pic>
      <p:pic>
        <p:nvPicPr>
          <p:cNvPr id="35" name="Γραφικό 34">
            <a:extLst>
              <a:ext uri="{FF2B5EF4-FFF2-40B4-BE49-F238E27FC236}">
                <a16:creationId xmlns:a16="http://schemas.microsoft.com/office/drawing/2014/main" id="{2E93ED99-7E70-248E-4D0D-454BA4139E27}"/>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6791737" y="6025530"/>
            <a:ext cx="1080000" cy="1080000"/>
          </a:xfrm>
          <a:prstGeom prst="rect">
            <a:avLst/>
          </a:prstGeom>
        </p:spPr>
      </p:pic>
      <p:pic>
        <p:nvPicPr>
          <p:cNvPr id="36" name="Γραφικό 35">
            <a:extLst>
              <a:ext uri="{FF2B5EF4-FFF2-40B4-BE49-F238E27FC236}">
                <a16:creationId xmlns:a16="http://schemas.microsoft.com/office/drawing/2014/main" id="{862CD673-FEAB-ACF0-FBEB-7FD30473CD72}"/>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12657564" y="6020483"/>
            <a:ext cx="1080000" cy="1080000"/>
          </a:xfrm>
          <a:prstGeom prst="rect">
            <a:avLst/>
          </a:prstGeom>
        </p:spPr>
      </p:pic>
      <p:pic>
        <p:nvPicPr>
          <p:cNvPr id="37" name="Γραφικό 36">
            <a:extLst>
              <a:ext uri="{FF2B5EF4-FFF2-40B4-BE49-F238E27FC236}">
                <a16:creationId xmlns:a16="http://schemas.microsoft.com/office/drawing/2014/main" id="{5535CC86-0F31-5B6E-E6E3-EFDDB2BC34D4}"/>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6791737" y="7940450"/>
            <a:ext cx="1080000" cy="1080000"/>
          </a:xfrm>
          <a:prstGeom prst="rect">
            <a:avLst/>
          </a:prstGeom>
        </p:spPr>
      </p:pic>
    </p:spTree>
    <p:extLst>
      <p:ext uri="{BB962C8B-B14F-4D97-AF65-F5344CB8AC3E}">
        <p14:creationId xmlns:p14="http://schemas.microsoft.com/office/powerpoint/2010/main" val="3661612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DE5A-A8ED-30CE-9C64-228955F2C97A}"/>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F75CFDE4-C23B-73EE-2275-941168320B44}"/>
              </a:ext>
            </a:extLst>
          </p:cNvPr>
          <p:cNvGrpSpPr/>
          <p:nvPr/>
        </p:nvGrpSpPr>
        <p:grpSpPr>
          <a:xfrm>
            <a:off x="3247697" y="0"/>
            <a:ext cx="12090549" cy="7733588"/>
            <a:chOff x="1511085" y="1079500"/>
            <a:chExt cx="14126705" cy="10221303"/>
          </a:xfrm>
        </p:grpSpPr>
        <p:graphicFrame>
          <p:nvGraphicFramePr>
            <p:cNvPr id="4" name="Diagramm 3">
              <a:extLst>
                <a:ext uri="{FF2B5EF4-FFF2-40B4-BE49-F238E27FC236}">
                  <a16:creationId xmlns:a16="http://schemas.microsoft.com/office/drawing/2014/main" id="{EF26A9D4-6F9F-74E0-8508-D5CD533CF087}"/>
                </a:ext>
              </a:extLst>
            </p:cNvPr>
            <p:cNvGraphicFramePr/>
            <p:nvPr>
              <p:extLst>
                <p:ext uri="{D42A27DB-BD31-4B8C-83A1-F6EECF244321}">
                  <p14:modId xmlns:p14="http://schemas.microsoft.com/office/powerpoint/2010/main" val="294649988"/>
                </p:ext>
              </p:extLst>
            </p:nvPr>
          </p:nvGraphicFramePr>
          <p:xfrm>
            <a:off x="1511085" y="1079500"/>
            <a:ext cx="14126705" cy="904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F94C96F0-74D8-889E-1729-7D49D9E4F876}"/>
                </a:ext>
              </a:extLst>
            </p:cNvPr>
            <p:cNvSpPr txBox="1"/>
            <p:nvPr/>
          </p:nvSpPr>
          <p:spPr>
            <a:xfrm>
              <a:off x="5494149" y="8911526"/>
              <a:ext cx="6950990" cy="2389277"/>
            </a:xfrm>
            <a:prstGeom prst="rect">
              <a:avLst/>
            </a:prstGeom>
            <a:solidFill>
              <a:schemeClr val="accent1">
                <a:lumMod val="20000"/>
                <a:lumOff val="80000"/>
              </a:schemeClr>
            </a:solidFill>
            <a:effectLst>
              <a:outerShdw blurRad="76200" dist="12700" dir="2700000" sy="-23000" kx="-800400" algn="bl" rotWithShape="0">
                <a:prstClr val="black">
                  <a:alpha val="20000"/>
                </a:prstClr>
              </a:outerShdw>
              <a:softEdge rad="127000"/>
            </a:effectLst>
          </p:spPr>
          <p:txBody>
            <a:bodyPr wrap="square" lIns="91440" tIns="45720" rIns="91440" bIns="45720" rtlCol="0" anchor="t">
              <a:spAutoFit/>
            </a:bodyPr>
            <a:lstStyle/>
            <a:p>
              <a:pPr algn="ctr"/>
              <a:r>
                <a:rPr lang="es-ES" sz="5400" noProof="0" dirty="0">
                  <a:solidFill>
                    <a:srgbClr val="FF0000"/>
                  </a:solidFill>
                </a:rPr>
                <a:t>Bienestar</a:t>
              </a:r>
            </a:p>
            <a:p>
              <a:pPr algn="ctr"/>
              <a:r>
                <a:rPr lang="es-ES" sz="5400" noProof="0" dirty="0">
                  <a:solidFill>
                    <a:srgbClr val="FF0000"/>
                  </a:solidFill>
                </a:rPr>
                <a:t>Sostenible</a:t>
              </a:r>
              <a:endParaRPr lang="es-ES" sz="5400" noProof="0" dirty="0">
                <a:solidFill>
                  <a:srgbClr val="FF0000"/>
                </a:solidFill>
                <a:ea typeface="Calibri"/>
                <a:cs typeface="Calibri"/>
              </a:endParaRPr>
            </a:p>
          </p:txBody>
        </p:sp>
        <p:cxnSp>
          <p:nvCxnSpPr>
            <p:cNvPr id="7" name="Gerade Verbindung mit Pfeil 6">
              <a:extLst>
                <a:ext uri="{FF2B5EF4-FFF2-40B4-BE49-F238E27FC236}">
                  <a16:creationId xmlns:a16="http://schemas.microsoft.com/office/drawing/2014/main" id="{AB1C48EB-3898-B9EB-91F2-F044F9096E75}"/>
                </a:ext>
              </a:extLst>
            </p:cNvPr>
            <p:cNvCxnSpPr/>
            <p:nvPr/>
          </p:nvCxnSpPr>
          <p:spPr>
            <a:xfrm>
              <a:off x="8574437" y="5517397"/>
              <a:ext cx="89116" cy="3541362"/>
            </a:xfrm>
            <a:prstGeom prst="straightConnector1">
              <a:avLst/>
            </a:prstGeom>
            <a:ln w="101600">
              <a:solidFill>
                <a:schemeClr val="accent3">
                  <a:lumMod val="7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D6294713-964E-DF7C-ECEE-4FA0EAB15986}"/>
              </a:ext>
            </a:extLst>
          </p:cNvPr>
          <p:cNvSpPr txBox="1"/>
          <p:nvPr/>
        </p:nvSpPr>
        <p:spPr>
          <a:xfrm>
            <a:off x="1255364" y="8361918"/>
            <a:ext cx="16352188" cy="1631216"/>
          </a:xfrm>
          <a:prstGeom prst="rect">
            <a:avLst/>
          </a:prstGeom>
          <a:noFill/>
        </p:spPr>
        <p:txBody>
          <a:bodyPr wrap="square" rtlCol="0">
            <a:spAutoFit/>
          </a:bodyPr>
          <a:lstStyle/>
          <a:p>
            <a:pPr algn="just"/>
            <a:r>
              <a:rPr lang="es-ES" sz="2500" noProof="0" dirty="0"/>
              <a:t>La sostenibilidad no se trata de la perfección, sino de aprender a través de la acción. Y los datos nos proporcionan las herramientas para aprender, adaptarnos y mejorar. Al incorporar estas estrategias en tu enseñanza, estás ayudando a los estudiantes a convertirse no solo en profesionales cualificados, sino también en líderes creativos y seguros de sí mismos para una industria de las artes escénicas más sostenible.</a:t>
            </a:r>
          </a:p>
        </p:txBody>
      </p:sp>
    </p:spTree>
    <p:extLst>
      <p:ext uri="{BB962C8B-B14F-4D97-AF65-F5344CB8AC3E}">
        <p14:creationId xmlns:p14="http://schemas.microsoft.com/office/powerpoint/2010/main" val="358424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E1AC-1EDB-FCC1-4A33-D6A718B133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434C21-8EA4-D2DD-5496-02DF85EA990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667BDA87-2019-36EA-D110-BA5DA37830F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4AD7685-6ADB-942B-B122-591060B55FCA}"/>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3F6031"/>
                </a:solidFill>
                <a:effectLst/>
                <a:uLnTx/>
                <a:uFillTx/>
                <a:latin typeface="Calibri"/>
                <a:ea typeface="+mn-ea"/>
                <a:cs typeface="+mn-cs"/>
              </a:rPr>
              <a:t>Actividad C4.A4</a:t>
            </a:r>
            <a:endParaRPr kumimoji="0" lang="es-ES"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86D2DDDA-D155-F5F9-55A3-2852A3646639}"/>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s-E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Cierre de la sesión:</a:t>
            </a:r>
            <a:br>
              <a:rPr kumimoji="0" lang="es-E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br>
            <a:r>
              <a:rPr kumimoji="0" lang="es-E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Diseño de un reto de sostenibilidad basado en el campo  </a:t>
            </a:r>
            <a:endParaRPr kumimoji="0" lang="es-ES"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5">
            <a:extLst>
              <a:ext uri="{FF2B5EF4-FFF2-40B4-BE49-F238E27FC236}">
                <a16:creationId xmlns:a16="http://schemas.microsoft.com/office/drawing/2014/main" id="{D6D4CC3C-1B1A-76E8-BF94-CE471D86F211}"/>
              </a:ext>
            </a:extLst>
          </p:cNvPr>
          <p:cNvSpPr txBox="1"/>
          <p:nvPr/>
        </p:nvSpPr>
        <p:spPr>
          <a:xfrm>
            <a:off x="3570890" y="6324498"/>
            <a:ext cx="14423620" cy="3016210"/>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s-ES" sz="3200" noProof="0" dirty="0"/>
              <a:t>¿Cómo estas tareas acortan la distancia entre el aprendizaje en el aula y la acción en el lugar de trabajo?</a:t>
            </a:r>
          </a:p>
          <a:p>
            <a:pPr marL="457200" indent="-457200">
              <a:spcBef>
                <a:spcPts val="600"/>
              </a:spcBef>
              <a:spcAft>
                <a:spcPts val="600"/>
              </a:spcAft>
              <a:buFont typeface="Arial" panose="020B0604020202020204" pitchFamily="34" charset="0"/>
              <a:buChar char="•"/>
            </a:pPr>
            <a:r>
              <a:rPr lang="es-ES" sz="3200" noProof="0" dirty="0"/>
              <a:t>¿Qué apoyo necesitan los estudiantes para tener éxito en estos retos del mundo real?</a:t>
            </a:r>
          </a:p>
          <a:p>
            <a:pPr marL="457200" indent="-457200">
              <a:spcBef>
                <a:spcPts val="600"/>
              </a:spcBef>
              <a:spcAft>
                <a:spcPts val="600"/>
              </a:spcAft>
              <a:buFont typeface="Arial" panose="020B0604020202020204" pitchFamily="34" charset="0"/>
              <a:buChar char="•"/>
            </a:pPr>
            <a:r>
              <a:rPr lang="es-ES" sz="3200" noProof="0" dirty="0"/>
              <a:t>¿Cómo evaluamos el impacto, tanto ecológico como educativo?</a:t>
            </a:r>
          </a:p>
          <a:p>
            <a:pPr marL="457200" indent="-457200">
              <a:spcBef>
                <a:spcPts val="600"/>
              </a:spcBef>
              <a:spcAft>
                <a:spcPts val="600"/>
              </a:spcAft>
              <a:buFont typeface="Arial" panose="020B0604020202020204" pitchFamily="34" charset="0"/>
              <a:buChar char="•"/>
            </a:pPr>
            <a:r>
              <a:rPr lang="es-ES" sz="3200" noProof="0" dirty="0"/>
              <a:t>¿Cómo se puede adaptar esta tarea a diferentes niveles de recursos, instituciones o países?</a:t>
            </a:r>
          </a:p>
        </p:txBody>
      </p:sp>
    </p:spTree>
    <p:extLst>
      <p:ext uri="{BB962C8B-B14F-4D97-AF65-F5344CB8AC3E}">
        <p14:creationId xmlns:p14="http://schemas.microsoft.com/office/powerpoint/2010/main" val="7571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C0E9CD-4CE3-1F68-EABE-F170E8FD65FE}"/>
              </a:ext>
            </a:extLst>
          </p:cNvPr>
          <p:cNvSpPr>
            <a:spLocks noGrp="1"/>
          </p:cNvSpPr>
          <p:nvPr>
            <p:ph type="title"/>
          </p:nvPr>
        </p:nvSpPr>
        <p:spPr>
          <a:xfrm>
            <a:off x="1406071" y="952501"/>
            <a:ext cx="15011400" cy="1143000"/>
          </a:xfrm>
        </p:spPr>
        <p:txBody>
          <a:bodyPr>
            <a:normAutofit/>
          </a:bodyPr>
          <a:lstStyle/>
          <a:p>
            <a:pPr algn="r"/>
            <a:r>
              <a:rPr lang="es-ES" sz="5500" b="1" noProof="0" dirty="0">
                <a:latin typeface="+mn-lt"/>
                <a:ea typeface="+mn-ea"/>
                <a:cs typeface="+mn-cs"/>
              </a:rPr>
              <a:t>Introducción a INSPIRE</a:t>
            </a:r>
          </a:p>
        </p:txBody>
      </p:sp>
      <p:sp>
        <p:nvSpPr>
          <p:cNvPr id="5" name="Inhaltsplatzhalter 4">
            <a:extLst>
              <a:ext uri="{FF2B5EF4-FFF2-40B4-BE49-F238E27FC236}">
                <a16:creationId xmlns:a16="http://schemas.microsoft.com/office/drawing/2014/main" id="{EC00ED01-B092-1ACC-66C3-9BAFAA45B1AF}"/>
              </a:ext>
            </a:extLst>
          </p:cNvPr>
          <p:cNvSpPr>
            <a:spLocks noGrp="1"/>
          </p:cNvSpPr>
          <p:nvPr>
            <p:ph idx="1"/>
          </p:nvPr>
        </p:nvSpPr>
        <p:spPr>
          <a:xfrm>
            <a:off x="1638300" y="3459682"/>
            <a:ext cx="15011400" cy="5112818"/>
          </a:xfrm>
        </p:spPr>
        <p:txBody>
          <a:bodyPr>
            <a:normAutofit fontScale="92500" lnSpcReduction="10000"/>
          </a:bodyPr>
          <a:lstStyle/>
          <a:p>
            <a:pPr marL="0" indent="0">
              <a:buNone/>
            </a:pPr>
            <a:r>
              <a:rPr lang="es-ES" sz="4400" b="1" noProof="0" dirty="0"/>
              <a:t>INSPIRE: </a:t>
            </a:r>
            <a:r>
              <a:rPr lang="es-ES" sz="4400" noProof="0" dirty="0"/>
              <a:t>Alianza para un sector de las artes escénicas con impacto positivo neto</a:t>
            </a:r>
          </a:p>
          <a:p>
            <a:pPr marL="0" indent="0">
              <a:buNone/>
            </a:pPr>
            <a:endParaRPr lang="es-ES" sz="4400" noProof="0" dirty="0"/>
          </a:p>
          <a:p>
            <a:pPr marL="0" indent="0">
              <a:buNone/>
            </a:pPr>
            <a:r>
              <a:rPr lang="es-ES" sz="4400" noProof="0" dirty="0"/>
              <a:t>Iniciativa europea que apoya la transformación sostenible y digital en las artes escénicas.</a:t>
            </a:r>
          </a:p>
          <a:p>
            <a:pPr marL="0" indent="0">
              <a:buNone/>
            </a:pPr>
            <a:endParaRPr lang="es-ES" sz="4400" noProof="0" dirty="0"/>
          </a:p>
          <a:p>
            <a:pPr marL="0" indent="0">
              <a:buNone/>
            </a:pPr>
            <a:r>
              <a:rPr lang="es-ES" sz="4400" noProof="0" dirty="0"/>
              <a:t>Dirigida a profesionales y educadores de la educación superior y la formación profesional.</a:t>
            </a:r>
          </a:p>
          <a:p>
            <a:endParaRPr lang="es-ES" noProof="0" dirty="0"/>
          </a:p>
        </p:txBody>
      </p:sp>
      <p:sp>
        <p:nvSpPr>
          <p:cNvPr id="6" name="Freeform 2">
            <a:extLst>
              <a:ext uri="{FF2B5EF4-FFF2-40B4-BE49-F238E27FC236}">
                <a16:creationId xmlns:a16="http://schemas.microsoft.com/office/drawing/2014/main" id="{92EE5855-9FB2-61AF-430C-804329363E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7" name="Freeform 3">
            <a:extLst>
              <a:ext uri="{FF2B5EF4-FFF2-40B4-BE49-F238E27FC236}">
                <a16:creationId xmlns:a16="http://schemas.microsoft.com/office/drawing/2014/main" id="{7EBC54EB-E7CB-13BD-5AD5-E06C9250BC4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174D-95DC-5F89-F709-4C65FAACE7C1}"/>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D921C078-27FD-680F-33E9-1352A7A7D61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A3C3B33E-DCE4-A0B2-D87B-FF068EB6C7E1}"/>
              </a:ext>
            </a:extLst>
          </p:cNvPr>
          <p:cNvSpPr txBox="1"/>
          <p:nvPr/>
        </p:nvSpPr>
        <p:spPr>
          <a:xfrm>
            <a:off x="699052" y="5143500"/>
            <a:ext cx="14706600" cy="3785652"/>
          </a:xfrm>
          <a:prstGeom prst="rect">
            <a:avLst/>
          </a:prstGeom>
          <a:noFill/>
        </p:spPr>
        <p:txBody>
          <a:bodyPr wrap="square">
            <a:spAutoFit/>
          </a:bodyPr>
          <a:lstStyle/>
          <a:p>
            <a:r>
              <a:rPr lang="es-ES" sz="6000" b="1" i="1" noProof="0" dirty="0">
                <a:solidFill>
                  <a:srgbClr val="FF0000"/>
                </a:solidFill>
              </a:rPr>
              <a:t>¿Qué ideas están surgiendo para ampliar las prácticas de sostenibilidad en su plan de estudios o institución, y cómo las pondrá en práctica?</a:t>
            </a:r>
            <a:br>
              <a:rPr lang="es-ES" sz="6000" b="1" i="1" noProof="0" dirty="0">
                <a:solidFill>
                  <a:srgbClr val="FF0000"/>
                </a:solidFill>
              </a:rPr>
            </a:br>
            <a:endParaRPr lang="es-ES" sz="6000" b="1" noProof="0" dirty="0">
              <a:solidFill>
                <a:srgbClr val="FF0000"/>
              </a:solidFill>
            </a:endParaRPr>
          </a:p>
        </p:txBody>
      </p:sp>
    </p:spTree>
    <p:extLst>
      <p:ext uri="{BB962C8B-B14F-4D97-AF65-F5344CB8AC3E}">
        <p14:creationId xmlns:p14="http://schemas.microsoft.com/office/powerpoint/2010/main" val="1334220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0FC2-977D-63AD-F3E4-17329077BD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ABFE24-D77F-9B54-E783-7C295D5C688C}"/>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81CB3A77-1994-FD92-B6BF-EA062E23A8A5}"/>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66F608D0-8BC3-5C47-CAA4-3077A5F8AFF6}"/>
              </a:ext>
            </a:extLst>
          </p:cNvPr>
          <p:cNvSpPr txBox="1"/>
          <p:nvPr/>
        </p:nvSpPr>
        <p:spPr>
          <a:xfrm>
            <a:off x="5477774" y="1232859"/>
            <a:ext cx="5029200" cy="1323439"/>
          </a:xfrm>
          <a:prstGeom prst="rect">
            <a:avLst/>
          </a:prstGeom>
          <a:noFill/>
        </p:spPr>
        <p:txBody>
          <a:bodyPr wrap="square">
            <a:spAutoFit/>
          </a:bodyPr>
          <a:lstStyle/>
          <a:p>
            <a:pPr lvl="0"/>
            <a:r>
              <a:rPr lang="es-ES" sz="8000" b="1" noProof="0" dirty="0">
                <a:solidFill>
                  <a:schemeClr val="tx1"/>
                </a:solidFill>
                <a:effectLst/>
                <a:latin typeface="+mn-lt"/>
              </a:rPr>
              <a:t>Lección 3</a:t>
            </a:r>
            <a:endParaRPr lang="es-ES" sz="8000" noProof="0" dirty="0"/>
          </a:p>
        </p:txBody>
      </p:sp>
      <p:sp>
        <p:nvSpPr>
          <p:cNvPr id="4" name="TextBox 3">
            <a:extLst>
              <a:ext uri="{FF2B5EF4-FFF2-40B4-BE49-F238E27FC236}">
                <a16:creationId xmlns:a16="http://schemas.microsoft.com/office/drawing/2014/main" id="{757408D7-25E3-D05E-9676-3C782F2CB52C}"/>
              </a:ext>
            </a:extLst>
          </p:cNvPr>
          <p:cNvSpPr txBox="1"/>
          <p:nvPr/>
        </p:nvSpPr>
        <p:spPr>
          <a:xfrm>
            <a:off x="5638800" y="6726685"/>
            <a:ext cx="9216188" cy="1938992"/>
          </a:xfrm>
          <a:prstGeom prst="rect">
            <a:avLst/>
          </a:prstGeom>
          <a:noFill/>
        </p:spPr>
        <p:txBody>
          <a:bodyPr wrap="square">
            <a:spAutoFit/>
          </a:bodyPr>
          <a:lstStyle/>
          <a:p>
            <a:r>
              <a:rPr lang="es-ES" sz="6000" b="1" noProof="0" dirty="0">
                <a:effectLst/>
                <a:latin typeface="Calibri" panose="020F0502020204030204" pitchFamily="34" charset="0"/>
                <a:ea typeface="Arial" panose="020B0604020202020204" pitchFamily="34" charset="0"/>
              </a:rPr>
              <a:t>Aprovechamiento de las herramientas digitales en las artes escénicas </a:t>
            </a:r>
            <a:endParaRPr lang="es-ES" sz="6000" noProof="0" dirty="0"/>
          </a:p>
        </p:txBody>
      </p:sp>
      <p:pic>
        <p:nvPicPr>
          <p:cNvPr id="7" name="Γραφικό 3">
            <a:extLst>
              <a:ext uri="{FF2B5EF4-FFF2-40B4-BE49-F238E27FC236}">
                <a16:creationId xmlns:a16="http://schemas.microsoft.com/office/drawing/2014/main" id="{43061A49-11FC-02EE-4D8C-008328421DA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07938" y="6286481"/>
            <a:ext cx="2678462" cy="2819400"/>
          </a:xfrm>
          <a:prstGeom prst="rect">
            <a:avLst/>
          </a:prstGeom>
        </p:spPr>
      </p:pic>
    </p:spTree>
    <p:extLst>
      <p:ext uri="{BB962C8B-B14F-4D97-AF65-F5344CB8AC3E}">
        <p14:creationId xmlns:p14="http://schemas.microsoft.com/office/powerpoint/2010/main" val="147998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4" name="TextBox 3">
            <a:extLst>
              <a:ext uri="{FF2B5EF4-FFF2-40B4-BE49-F238E27FC236}">
                <a16:creationId xmlns:a16="http://schemas.microsoft.com/office/drawing/2014/main" id="{59E408F9-D7E9-77F8-825C-58B64C17D65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effectLst/>
                <a:latin typeface="+mj-lt"/>
                <a:ea typeface="Arial" panose="020B0604020202020204" pitchFamily="34" charset="0"/>
              </a:rPr>
              <a:t>Creación de una cultura digital segura e inclusiva</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effectLst/>
                <a:latin typeface="+mj-lt"/>
                <a:ea typeface="Arial" panose="020B0604020202020204" pitchFamily="34" charset="0"/>
              </a:rPr>
              <a:t>Planificación para la sostenibilidad digital y la práctica a largo plazo</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effectLst/>
                <a:latin typeface="+mj-lt"/>
                <a:ea typeface="Arial" panose="020B0604020202020204" pitchFamily="34" charset="0"/>
              </a:rPr>
              <a:t>Liderar la transformación digital en la práctica</a:t>
            </a:r>
          </a:p>
        </p:txBody>
      </p:sp>
      <p:sp>
        <p:nvSpPr>
          <p:cNvPr id="5" name="TextBox 4">
            <a:extLst>
              <a:ext uri="{FF2B5EF4-FFF2-40B4-BE49-F238E27FC236}">
                <a16:creationId xmlns:a16="http://schemas.microsoft.com/office/drawing/2014/main" id="{13369D47-F118-BBD2-940B-DBC80CA88DC3}"/>
              </a:ext>
            </a:extLst>
          </p:cNvPr>
          <p:cNvSpPr txBox="1"/>
          <p:nvPr/>
        </p:nvSpPr>
        <p:spPr>
          <a:xfrm>
            <a:off x="2133600" y="4000500"/>
            <a:ext cx="14401800" cy="861774"/>
          </a:xfrm>
          <a:prstGeom prst="rect">
            <a:avLst/>
          </a:prstGeom>
          <a:noFill/>
        </p:spPr>
        <p:txBody>
          <a:bodyPr wrap="square">
            <a:spAutoFit/>
          </a:bodyPr>
          <a:lstStyle/>
          <a:p>
            <a:pPr lvl="0"/>
            <a:r>
              <a:rPr lang="es-ES" sz="5000" b="1" noProof="0" dirty="0"/>
              <a:t>Temas de la lección 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C53E-49B0-1103-A547-8AC4C4BF7E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F48380-79ED-C8DB-EC12-603C0FF34A1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7C422757-74D4-185B-F10C-711B03A2EF4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FB6A38F1-C040-C283-7731-890584F3B65D}"/>
              </a:ext>
            </a:extLst>
          </p:cNvPr>
          <p:cNvSpPr txBox="1"/>
          <p:nvPr/>
        </p:nvSpPr>
        <p:spPr>
          <a:xfrm>
            <a:off x="914400" y="1148176"/>
            <a:ext cx="15697200" cy="861774"/>
          </a:xfrm>
          <a:prstGeom prst="rect">
            <a:avLst/>
          </a:prstGeom>
          <a:noFill/>
        </p:spPr>
        <p:txBody>
          <a:bodyPr wrap="square">
            <a:spAutoFit/>
          </a:bodyPr>
          <a:lstStyle/>
          <a:p>
            <a:pPr lvl="0" algn="r"/>
            <a:r>
              <a:rPr lang="es-ES" sz="5000" b="1" noProof="0" dirty="0"/>
              <a:t>Por qué es importante la transformación digital en las artes escénicas</a:t>
            </a:r>
          </a:p>
        </p:txBody>
      </p:sp>
      <p:sp>
        <p:nvSpPr>
          <p:cNvPr id="18" name="TextBox 17">
            <a:extLst>
              <a:ext uri="{FF2B5EF4-FFF2-40B4-BE49-F238E27FC236}">
                <a16:creationId xmlns:a16="http://schemas.microsoft.com/office/drawing/2014/main" id="{00EBA60D-A1A9-0874-2FCD-360F8B4D7461}"/>
              </a:ext>
            </a:extLst>
          </p:cNvPr>
          <p:cNvSpPr txBox="1"/>
          <p:nvPr/>
        </p:nvSpPr>
        <p:spPr>
          <a:xfrm>
            <a:off x="4664766" y="5526719"/>
            <a:ext cx="11237842" cy="658835"/>
          </a:xfrm>
          <a:prstGeom prst="rect">
            <a:avLst/>
          </a:prstGeom>
          <a:noFill/>
        </p:spPr>
        <p:txBody>
          <a:bodyPr wrap="square">
            <a:spAutoFit/>
          </a:bodyPr>
          <a:lstStyle/>
          <a:p>
            <a:pPr>
              <a:lnSpc>
                <a:spcPct val="107000"/>
              </a:lnSpc>
              <a:spcAft>
                <a:spcPts val="800"/>
              </a:spcAft>
              <a:buNone/>
            </a:pPr>
            <a:r>
              <a:rPr lang="es-ES" sz="3600" noProof="0" dirty="0"/>
              <a:t>Las artes escénicas dependen cada vez más de los flujos de trabajo digitales</a:t>
            </a:r>
            <a:endParaRPr lang="es-ES"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BF54D4C-3F99-A49A-DEF4-6953C2C9E2BC}"/>
              </a:ext>
            </a:extLst>
          </p:cNvPr>
          <p:cNvSpPr txBox="1"/>
          <p:nvPr/>
        </p:nvSpPr>
        <p:spPr>
          <a:xfrm>
            <a:off x="4664766" y="2842520"/>
            <a:ext cx="11237842" cy="1251625"/>
          </a:xfrm>
          <a:prstGeom prst="rect">
            <a:avLst/>
          </a:prstGeom>
          <a:noFill/>
        </p:spPr>
        <p:txBody>
          <a:bodyPr wrap="square">
            <a:spAutoFit/>
          </a:bodyPr>
          <a:lstStyle/>
          <a:p>
            <a:pPr>
              <a:lnSpc>
                <a:spcPct val="107000"/>
              </a:lnSpc>
              <a:spcAft>
                <a:spcPts val="800"/>
              </a:spcAft>
              <a:buNone/>
            </a:pPr>
            <a:r>
              <a:rPr lang="es-ES" sz="3600" noProof="0" dirty="0"/>
              <a:t>No se trata solo de herramientas. Se trata de cultura, seguridad, acceso y bienestar</a:t>
            </a:r>
            <a:endParaRPr lang="es-ES"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D108414-9A7A-A229-21E9-5A243D66C273}"/>
              </a:ext>
            </a:extLst>
          </p:cNvPr>
          <p:cNvSpPr txBox="1"/>
          <p:nvPr/>
        </p:nvSpPr>
        <p:spPr>
          <a:xfrm>
            <a:off x="4664766" y="7752006"/>
            <a:ext cx="11237842" cy="1251625"/>
          </a:xfrm>
          <a:prstGeom prst="rect">
            <a:avLst/>
          </a:prstGeom>
          <a:noFill/>
        </p:spPr>
        <p:txBody>
          <a:bodyPr wrap="square">
            <a:spAutoFit/>
          </a:bodyPr>
          <a:lstStyle/>
          <a:p>
            <a:pPr>
              <a:lnSpc>
                <a:spcPct val="107000"/>
              </a:lnSpc>
              <a:spcAft>
                <a:spcPts val="800"/>
              </a:spcAft>
            </a:pPr>
            <a:r>
              <a:rPr lang="es-ES" sz="3600" noProof="0" dirty="0"/>
              <a:t>Los formadores desempeñan un papel clave a la hora de guiar a los profesionales a través de este cambio</a:t>
            </a:r>
            <a:endParaRPr lang="es-ES" sz="3500" kern="100" noProof="0" dirty="0">
              <a:effectLst/>
              <a:latin typeface="+mj-lt"/>
              <a:ea typeface="Aptos" panose="020B0004020202020204" pitchFamily="34" charset="0"/>
              <a:cs typeface="Times New Roman" panose="02020603050405020304" pitchFamily="18" charset="0"/>
            </a:endParaRPr>
          </a:p>
        </p:txBody>
      </p:sp>
      <p:pic>
        <p:nvPicPr>
          <p:cNvPr id="23" name="Γραφικό 22">
            <a:extLst>
              <a:ext uri="{FF2B5EF4-FFF2-40B4-BE49-F238E27FC236}">
                <a16:creationId xmlns:a16="http://schemas.microsoft.com/office/drawing/2014/main" id="{B0F71BED-F2C0-3B81-56E4-E257023E2E0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520341" y="2568332"/>
            <a:ext cx="1800000" cy="1800000"/>
          </a:xfrm>
          <a:prstGeom prst="rect">
            <a:avLst/>
          </a:prstGeom>
        </p:spPr>
      </p:pic>
      <p:pic>
        <p:nvPicPr>
          <p:cNvPr id="24" name="Γραφικό 23">
            <a:extLst>
              <a:ext uri="{FF2B5EF4-FFF2-40B4-BE49-F238E27FC236}">
                <a16:creationId xmlns:a16="http://schemas.microsoft.com/office/drawing/2014/main" id="{DEE2BBCE-4FF9-ED6C-2DAA-9CB029D2266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520341" y="4948249"/>
            <a:ext cx="1800000" cy="1800000"/>
          </a:xfrm>
          <a:prstGeom prst="rect">
            <a:avLst/>
          </a:prstGeom>
        </p:spPr>
      </p:pic>
      <p:pic>
        <p:nvPicPr>
          <p:cNvPr id="25" name="Γραφικό 24">
            <a:extLst>
              <a:ext uri="{FF2B5EF4-FFF2-40B4-BE49-F238E27FC236}">
                <a16:creationId xmlns:a16="http://schemas.microsoft.com/office/drawing/2014/main" id="{D3C46D6D-93E0-CB5B-AED6-21486F75003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520341" y="7461692"/>
            <a:ext cx="1800000" cy="1800000"/>
          </a:xfrm>
          <a:prstGeom prst="rect">
            <a:avLst/>
          </a:prstGeom>
        </p:spPr>
      </p:pic>
    </p:spTree>
    <p:extLst>
      <p:ext uri="{BB962C8B-B14F-4D97-AF65-F5344CB8AC3E}">
        <p14:creationId xmlns:p14="http://schemas.microsoft.com/office/powerpoint/2010/main" val="1801997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4C8E-5EE7-DED3-A701-C064CA374D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8B5E4B-D643-13E0-C32D-BC04112A4472}"/>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F9EA6DF0-AEDE-5D16-3544-7EAA440682DB}"/>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61975B7B-0F5C-ADC7-4A18-DAC91D1E4807}"/>
              </a:ext>
            </a:extLst>
          </p:cNvPr>
          <p:cNvSpPr txBox="1"/>
          <p:nvPr/>
        </p:nvSpPr>
        <p:spPr>
          <a:xfrm>
            <a:off x="1828800" y="3009900"/>
            <a:ext cx="8534400" cy="1015663"/>
          </a:xfrm>
          <a:prstGeom prst="rect">
            <a:avLst/>
          </a:prstGeom>
          <a:noFill/>
        </p:spPr>
        <p:txBody>
          <a:bodyPr wrap="square">
            <a:spAutoFit/>
          </a:bodyPr>
          <a:lstStyle/>
          <a:p>
            <a:pPr lvl="0"/>
            <a:r>
              <a:rPr lang="es-ES" sz="6000" b="1" noProof="0" dirty="0">
                <a:solidFill>
                  <a:srgbClr val="3F6031"/>
                </a:solidFill>
                <a:effectLst/>
                <a:latin typeface="+mn-lt"/>
              </a:rPr>
              <a:t>Actividad C4.A5</a:t>
            </a:r>
            <a:endParaRPr lang="es-ES" sz="6000" noProof="0" dirty="0">
              <a:solidFill>
                <a:srgbClr val="3F6031"/>
              </a:solidFill>
            </a:endParaRPr>
          </a:p>
        </p:txBody>
      </p:sp>
      <p:sp>
        <p:nvSpPr>
          <p:cNvPr id="7" name="TextBox 6">
            <a:extLst>
              <a:ext uri="{FF2B5EF4-FFF2-40B4-BE49-F238E27FC236}">
                <a16:creationId xmlns:a16="http://schemas.microsoft.com/office/drawing/2014/main" id="{DD106841-5F60-0EA1-C06E-912DA9C07C2E}"/>
              </a:ext>
            </a:extLst>
          </p:cNvPr>
          <p:cNvSpPr txBox="1"/>
          <p:nvPr/>
        </p:nvSpPr>
        <p:spPr>
          <a:xfrm>
            <a:off x="1828800" y="3948619"/>
            <a:ext cx="15866165" cy="1633845"/>
          </a:xfrm>
          <a:prstGeom prst="rect">
            <a:avLst/>
          </a:prstGeom>
          <a:noFill/>
        </p:spPr>
        <p:txBody>
          <a:bodyPr wrap="square">
            <a:spAutoFit/>
          </a:bodyPr>
          <a:lstStyle/>
          <a:p>
            <a:pPr marL="80010">
              <a:lnSpc>
                <a:spcPct val="115000"/>
              </a:lnSpc>
              <a:spcBef>
                <a:spcPts val="600"/>
              </a:spcBef>
              <a:spcAft>
                <a:spcPts val="600"/>
              </a:spcAft>
            </a:pPr>
            <a:r>
              <a:rPr lang="es-ES" sz="4500" b="1" noProof="0" dirty="0">
                <a:solidFill>
                  <a:srgbClr val="569938"/>
                </a:solidFill>
                <a:effectLst/>
                <a:latin typeface="Calibri" panose="020F0502020204030204" pitchFamily="34" charset="0"/>
                <a:ea typeface="Times New Roman" panose="02020603050405020304" pitchFamily="18" charset="0"/>
              </a:rPr>
              <a:t>Detectar el riesgo: identificar y responder a los retos de seguridad digital en las artes escénicas </a:t>
            </a:r>
            <a:endParaRPr lang="es-ES" sz="4500" noProof="0" dirty="0">
              <a:solidFill>
                <a:srgbClr val="569938"/>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7643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81D7-ECC1-F4A1-B4AA-7B490A0F97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0A7473-58DB-F0FC-7B71-70920A0AA52A}"/>
              </a:ext>
            </a:extLst>
          </p:cNvPr>
          <p:cNvSpPr txBox="1"/>
          <p:nvPr/>
        </p:nvSpPr>
        <p:spPr>
          <a:xfrm>
            <a:off x="7467600" y="647700"/>
            <a:ext cx="10210800" cy="861774"/>
          </a:xfrm>
          <a:prstGeom prst="rect">
            <a:avLst/>
          </a:prstGeom>
          <a:noFill/>
        </p:spPr>
        <p:txBody>
          <a:bodyPr wrap="square">
            <a:spAutoFit/>
          </a:bodyPr>
          <a:lstStyle/>
          <a:p>
            <a:pPr lvl="0"/>
            <a:r>
              <a:rPr lang="es-ES" sz="5000" b="1" noProof="0" dirty="0"/>
              <a:t>¿Qué es la seguridad digital?</a:t>
            </a:r>
          </a:p>
        </p:txBody>
      </p:sp>
      <p:pic>
        <p:nvPicPr>
          <p:cNvPr id="6" name="Εικόνα 5" descr="Εικόνα που περιέχει άτομο, νερό, νύχι, χέρι&#10;&#10;Το περιεχόμενο που δημιουργείται από AI ενδέχεται να είναι εσφαλμένο.">
            <a:extLst>
              <a:ext uri="{FF2B5EF4-FFF2-40B4-BE49-F238E27FC236}">
                <a16:creationId xmlns:a16="http://schemas.microsoft.com/office/drawing/2014/main" id="{34C17D26-9F7A-5591-9C38-359476C59D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78" y="0"/>
            <a:ext cx="7200490" cy="10287000"/>
          </a:xfrm>
          <a:prstGeom prst="rect">
            <a:avLst/>
          </a:prstGeom>
        </p:spPr>
      </p:pic>
      <p:sp>
        <p:nvSpPr>
          <p:cNvPr id="8" name="TextBox 7">
            <a:extLst>
              <a:ext uri="{FF2B5EF4-FFF2-40B4-BE49-F238E27FC236}">
                <a16:creationId xmlns:a16="http://schemas.microsoft.com/office/drawing/2014/main" id="{62BC6E83-0444-29FD-EBDE-30A72327740E}"/>
              </a:ext>
            </a:extLst>
          </p:cNvPr>
          <p:cNvSpPr txBox="1"/>
          <p:nvPr/>
        </p:nvSpPr>
        <p:spPr>
          <a:xfrm>
            <a:off x="7484165" y="2019300"/>
            <a:ext cx="10668000" cy="8056052"/>
          </a:xfrm>
          <a:prstGeom prst="rect">
            <a:avLst/>
          </a:prstGeom>
          <a:noFill/>
        </p:spPr>
        <p:txBody>
          <a:bodyPr wrap="square">
            <a:spAutoFit/>
          </a:bodyPr>
          <a:lstStyle/>
          <a:p>
            <a:r>
              <a:rPr lang="es-ES" sz="3500" kern="0" noProof="0" dirty="0">
                <a:effectLst/>
                <a:latin typeface="+mj-lt"/>
                <a:ea typeface="Arial" panose="020B0604020202020204" pitchFamily="34" charset="0"/>
                <a:cs typeface="Aptos Display" panose="020B0004020202020204" pitchFamily="34" charset="0"/>
              </a:rPr>
              <a:t>La seguridad digital consiste en proteger </a:t>
            </a:r>
            <a:r>
              <a:rPr lang="es-ES" sz="3500" b="1" kern="0" noProof="0" dirty="0">
                <a:solidFill>
                  <a:srgbClr val="3F6031"/>
                </a:solidFill>
                <a:effectLst/>
                <a:latin typeface="+mj-lt"/>
                <a:ea typeface="Arial" panose="020B0604020202020204" pitchFamily="34" charset="0"/>
                <a:cs typeface="Aptos Display" panose="020B0004020202020204" pitchFamily="34" charset="0"/>
              </a:rPr>
              <a:t>los datos personales </a:t>
            </a:r>
            <a:r>
              <a:rPr lang="es-ES" sz="3500" kern="0" noProof="0" dirty="0">
                <a:effectLst/>
                <a:latin typeface="+mj-lt"/>
                <a:ea typeface="Arial" panose="020B0604020202020204" pitchFamily="34" charset="0"/>
                <a:cs typeface="Aptos Display" panose="020B0004020202020204" pitchFamily="34" charset="0"/>
              </a:rPr>
              <a:t>y </a:t>
            </a:r>
            <a:r>
              <a:rPr lang="es-ES" sz="3500" b="1" kern="0" noProof="0" dirty="0">
                <a:solidFill>
                  <a:srgbClr val="3F6031"/>
                </a:solidFill>
                <a:effectLst/>
                <a:latin typeface="+mj-lt"/>
                <a:ea typeface="Arial" panose="020B0604020202020204" pitchFamily="34" charset="0"/>
                <a:cs typeface="Aptos Display" panose="020B0004020202020204" pitchFamily="34" charset="0"/>
              </a:rPr>
              <a:t>organizativos</a:t>
            </a:r>
            <a:r>
              <a:rPr lang="es-ES" sz="3500" kern="0" noProof="0" dirty="0">
                <a:effectLst/>
                <a:latin typeface="+mj-lt"/>
                <a:ea typeface="Arial" panose="020B0604020202020204" pitchFamily="34" charset="0"/>
                <a:cs typeface="Aptos Display" panose="020B0004020202020204" pitchFamily="34" charset="0"/>
              </a:rPr>
              <a:t>, </a:t>
            </a:r>
            <a:r>
              <a:rPr lang="es-ES" sz="3500" b="1" kern="0" noProof="0" dirty="0">
                <a:solidFill>
                  <a:srgbClr val="3F6031"/>
                </a:solidFill>
                <a:effectLst/>
                <a:latin typeface="+mj-lt"/>
                <a:ea typeface="Arial" panose="020B0604020202020204" pitchFamily="34" charset="0"/>
                <a:cs typeface="Aptos Display" panose="020B0004020202020204" pitchFamily="34" charset="0"/>
              </a:rPr>
              <a:t>los sistemas de comunicación </a:t>
            </a:r>
            <a:r>
              <a:rPr lang="es-ES" sz="3500" kern="0" noProof="0" dirty="0">
                <a:effectLst/>
                <a:latin typeface="+mj-lt"/>
                <a:ea typeface="Arial" panose="020B0604020202020204" pitchFamily="34" charset="0"/>
                <a:cs typeface="Aptos Display" panose="020B0004020202020204" pitchFamily="34" charset="0"/>
              </a:rPr>
              <a:t>y </a:t>
            </a:r>
            <a:r>
              <a:rPr lang="es-ES" sz="3500" b="1" kern="0" noProof="0" dirty="0">
                <a:solidFill>
                  <a:srgbClr val="3F6031"/>
                </a:solidFill>
                <a:effectLst/>
                <a:latin typeface="+mj-lt"/>
                <a:ea typeface="Arial" panose="020B0604020202020204" pitchFamily="34" charset="0"/>
                <a:cs typeface="Aptos Display" panose="020B0004020202020204" pitchFamily="34" charset="0"/>
              </a:rPr>
              <a:t>el bienestar mental </a:t>
            </a:r>
            <a:r>
              <a:rPr lang="es-ES" sz="3500" kern="0" noProof="0" dirty="0">
                <a:effectLst/>
                <a:latin typeface="+mj-lt"/>
                <a:ea typeface="Arial" panose="020B0604020202020204" pitchFamily="34" charset="0"/>
                <a:cs typeface="Aptos Display" panose="020B0004020202020204" pitchFamily="34" charset="0"/>
              </a:rPr>
              <a:t>en los espacios digitales. </a:t>
            </a:r>
          </a:p>
          <a:p>
            <a:endParaRPr lang="es-ES" sz="3500" kern="0" noProof="0" dirty="0">
              <a:latin typeface="+mj-lt"/>
              <a:ea typeface="Arial" panose="020B0604020202020204" pitchFamily="34" charset="0"/>
              <a:cs typeface="Aptos Display" panose="020B0004020202020204" pitchFamily="34" charset="0"/>
            </a:endParaRPr>
          </a:p>
          <a:p>
            <a:r>
              <a:rPr lang="es-ES" sz="3500" kern="0" noProof="0" dirty="0">
                <a:effectLst/>
                <a:latin typeface="+mj-lt"/>
                <a:ea typeface="Arial" panose="020B0604020202020204" pitchFamily="34" charset="0"/>
                <a:cs typeface="Aptos Display" panose="020B0004020202020204" pitchFamily="34" charset="0"/>
              </a:rPr>
              <a:t>Incluye prácticas como:</a:t>
            </a:r>
          </a:p>
          <a:p>
            <a:pPr marL="457200" indent="-457200">
              <a:spcBef>
                <a:spcPts val="300"/>
              </a:spcBef>
              <a:spcAft>
                <a:spcPts val="300"/>
              </a:spcAft>
              <a:buClr>
                <a:srgbClr val="3F6031"/>
              </a:buClr>
              <a:buFont typeface="Arial" panose="020B0604020202020204" pitchFamily="34" charset="0"/>
              <a:buChar char="•"/>
            </a:pPr>
            <a:r>
              <a:rPr lang="es-ES" sz="3500" kern="0" noProof="0" dirty="0">
                <a:effectLst/>
                <a:latin typeface="+mj-lt"/>
                <a:ea typeface="Arial" panose="020B0604020202020204" pitchFamily="34" charset="0"/>
                <a:cs typeface="Aptos Display" panose="020B0004020202020204" pitchFamily="34" charset="0"/>
              </a:rPr>
              <a:t>gestión de contraseñas seguras</a:t>
            </a:r>
          </a:p>
          <a:p>
            <a:pPr marL="457200" indent="-457200">
              <a:spcBef>
                <a:spcPts val="300"/>
              </a:spcBef>
              <a:spcAft>
                <a:spcPts val="300"/>
              </a:spcAft>
              <a:buClr>
                <a:srgbClr val="3F6031"/>
              </a:buClr>
              <a:buFont typeface="Arial" panose="020B0604020202020204" pitchFamily="34" charset="0"/>
              <a:buChar char="•"/>
            </a:pPr>
            <a:r>
              <a:rPr lang="es-ES" sz="3500" kern="0" noProof="0" dirty="0">
                <a:effectLst/>
                <a:latin typeface="+mj-lt"/>
                <a:ea typeface="Arial" panose="020B0604020202020204" pitchFamily="34" charset="0"/>
                <a:cs typeface="Aptos Display" panose="020B0004020202020204" pitchFamily="34" charset="0"/>
              </a:rPr>
              <a:t>compartir archivos de forma segura</a:t>
            </a:r>
          </a:p>
          <a:p>
            <a:pPr marL="457200" indent="-457200">
              <a:spcBef>
                <a:spcPts val="300"/>
              </a:spcBef>
              <a:spcAft>
                <a:spcPts val="300"/>
              </a:spcAft>
              <a:buClr>
                <a:srgbClr val="3F6031"/>
              </a:buClr>
              <a:buFont typeface="Arial" panose="020B0604020202020204" pitchFamily="34" charset="0"/>
              <a:buChar char="•"/>
            </a:pPr>
            <a:r>
              <a:rPr lang="es-ES" sz="3500" kern="0" noProof="0" dirty="0">
                <a:effectLst/>
                <a:latin typeface="+mj-lt"/>
                <a:ea typeface="Arial" panose="020B0604020202020204" pitchFamily="34" charset="0"/>
                <a:cs typeface="Aptos Display" panose="020B0004020202020204" pitchFamily="34" charset="0"/>
              </a:rPr>
              <a:t>gestión de la fatiga digital</a:t>
            </a:r>
          </a:p>
          <a:p>
            <a:pPr marL="457200" indent="-457200">
              <a:spcBef>
                <a:spcPts val="300"/>
              </a:spcBef>
              <a:spcAft>
                <a:spcPts val="300"/>
              </a:spcAft>
              <a:buClr>
                <a:srgbClr val="3F6031"/>
              </a:buClr>
              <a:buFont typeface="Arial" panose="020B0604020202020204" pitchFamily="34" charset="0"/>
              <a:buChar char="•"/>
            </a:pPr>
            <a:r>
              <a:rPr lang="es-ES" sz="3500" kern="0" noProof="0" dirty="0">
                <a:effectLst/>
                <a:latin typeface="+mj-lt"/>
                <a:ea typeface="Arial" panose="020B0604020202020204" pitchFamily="34" charset="0"/>
                <a:cs typeface="Aptos Display" panose="020B0004020202020204" pitchFamily="34" charset="0"/>
              </a:rPr>
              <a:t>reconocimiento de amenazas en línea como el phishing, el malware o la ingeniería social </a:t>
            </a:r>
          </a:p>
          <a:p>
            <a:pPr marL="457200" indent="-457200">
              <a:spcBef>
                <a:spcPts val="300"/>
              </a:spcBef>
              <a:spcAft>
                <a:spcPts val="300"/>
              </a:spcAft>
              <a:buClr>
                <a:srgbClr val="3F6031"/>
              </a:buClr>
              <a:buFont typeface="Arial" panose="020B0604020202020204" pitchFamily="34" charset="0"/>
              <a:buChar char="•"/>
            </a:pPr>
            <a:endParaRPr lang="es-ES" sz="3500" kern="0" noProof="0" dirty="0">
              <a:latin typeface="+mj-lt"/>
            </a:endParaRPr>
          </a:p>
          <a:p>
            <a:r>
              <a:rPr lang="es-ES" sz="3500" noProof="0" dirty="0"/>
              <a:t>Se aplica </a:t>
            </a:r>
            <a:r>
              <a:rPr lang="es-ES" sz="3500" b="1" noProof="0" dirty="0">
                <a:solidFill>
                  <a:srgbClr val="3F6031"/>
                </a:solidFill>
              </a:rPr>
              <a:t>a todos los puestos</a:t>
            </a:r>
            <a:r>
              <a:rPr lang="es-ES" sz="3500" noProof="0" dirty="0"/>
              <a:t>, como técnicos, directores y diseñadores, y permite </a:t>
            </a:r>
            <a:r>
              <a:rPr lang="es-ES" sz="3500" b="1" noProof="0" dirty="0">
                <a:solidFill>
                  <a:srgbClr val="3F6031"/>
                </a:solidFill>
              </a:rPr>
              <a:t>la libertad creativa </a:t>
            </a:r>
            <a:r>
              <a:rPr lang="es-ES" sz="3500" noProof="0" dirty="0"/>
              <a:t>y </a:t>
            </a:r>
            <a:r>
              <a:rPr lang="es-ES" sz="3500" b="1" noProof="0" dirty="0">
                <a:solidFill>
                  <a:srgbClr val="3F6031"/>
                </a:solidFill>
              </a:rPr>
              <a:t>la confianza</a:t>
            </a:r>
            <a:r>
              <a:rPr lang="es-ES" sz="3500" noProof="0" dirty="0"/>
              <a:t>.</a:t>
            </a:r>
          </a:p>
          <a:p>
            <a:pPr>
              <a:spcBef>
                <a:spcPts val="300"/>
              </a:spcBef>
              <a:spcAft>
                <a:spcPts val="300"/>
              </a:spcAft>
              <a:buClr>
                <a:srgbClr val="3F6031"/>
              </a:buClr>
            </a:pPr>
            <a:endParaRPr lang="es-ES" sz="3500" kern="0" noProof="0" dirty="0">
              <a:latin typeface="+mj-lt"/>
            </a:endParaRPr>
          </a:p>
        </p:txBody>
      </p:sp>
    </p:spTree>
    <p:extLst>
      <p:ext uri="{BB962C8B-B14F-4D97-AF65-F5344CB8AC3E}">
        <p14:creationId xmlns:p14="http://schemas.microsoft.com/office/powerpoint/2010/main" val="61829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FF80-ADF2-30E3-9802-512BD8BDB9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DDC1AE-3269-E8D1-D2CE-8552F07C21DE}"/>
              </a:ext>
            </a:extLst>
          </p:cNvPr>
          <p:cNvSpPr/>
          <p:nvPr/>
        </p:nvSpPr>
        <p:spPr>
          <a:xfrm flipV="1">
            <a:off x="-4190632" y="-684439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2CEA7121-4724-870C-F695-DCD33855C988}"/>
              </a:ext>
            </a:extLst>
          </p:cNvPr>
          <p:cNvSpPr/>
          <p:nvPr/>
        </p:nvSpPr>
        <p:spPr>
          <a:xfrm rot="-10800000">
            <a:off x="16830833" y="3730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2AB81EA4-2A79-4617-23F7-B2981A22896B}"/>
              </a:ext>
            </a:extLst>
          </p:cNvPr>
          <p:cNvSpPr txBox="1"/>
          <p:nvPr/>
        </p:nvSpPr>
        <p:spPr>
          <a:xfrm>
            <a:off x="569081" y="561412"/>
            <a:ext cx="16149636" cy="861774"/>
          </a:xfrm>
          <a:prstGeom prst="rect">
            <a:avLst/>
          </a:prstGeom>
          <a:noFill/>
        </p:spPr>
        <p:txBody>
          <a:bodyPr wrap="square">
            <a:spAutoFit/>
          </a:bodyPr>
          <a:lstStyle/>
          <a:p>
            <a:pPr lvl="0" algn="r"/>
            <a:r>
              <a:rPr lang="es-ES" sz="5000" b="1" noProof="0" dirty="0"/>
              <a:t>Temas fundamentales para desarrollar la seguridad digital</a:t>
            </a:r>
          </a:p>
        </p:txBody>
      </p:sp>
      <p:sp>
        <p:nvSpPr>
          <p:cNvPr id="10" name="Freeform 219">
            <a:extLst>
              <a:ext uri="{FF2B5EF4-FFF2-40B4-BE49-F238E27FC236}">
                <a16:creationId xmlns:a16="http://schemas.microsoft.com/office/drawing/2014/main" id="{EFA247FC-25BD-5E80-6921-42E2B983B02E}"/>
              </a:ext>
            </a:extLst>
          </p:cNvPr>
          <p:cNvSpPr/>
          <p:nvPr/>
        </p:nvSpPr>
        <p:spPr>
          <a:xfrm rot="5400000">
            <a:off x="12975890" y="3954748"/>
            <a:ext cx="6420565" cy="3153448"/>
          </a:xfrm>
          <a:custGeom>
            <a:avLst/>
            <a:gdLst>
              <a:gd name="connsiteX0" fmla="*/ 0 w 3471899"/>
              <a:gd name="connsiteY0" fmla="*/ 852607 h 1705214"/>
              <a:gd name="connsiteX1" fmla="*/ 852607 w 3471899"/>
              <a:gd name="connsiteY1" fmla="*/ 0 h 1705214"/>
              <a:gd name="connsiteX2" fmla="*/ 3471899 w 3471899"/>
              <a:gd name="connsiteY2" fmla="*/ 0 h 1705214"/>
              <a:gd name="connsiteX3" fmla="*/ 2619292 w 3471899"/>
              <a:gd name="connsiteY3" fmla="*/ 852607 h 1705214"/>
              <a:gd name="connsiteX4" fmla="*/ 2619292 w 3471899"/>
              <a:gd name="connsiteY4" fmla="*/ 1705214 h 1705214"/>
              <a:gd name="connsiteX5" fmla="*/ 852607 w 3471899"/>
              <a:gd name="connsiteY5" fmla="*/ 1705214 h 1705214"/>
              <a:gd name="connsiteX6" fmla="*/ 0 w 3471899"/>
              <a:gd name="connsiteY6" fmla="*/ 852607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899" h="1705214">
                <a:moveTo>
                  <a:pt x="0" y="852607"/>
                </a:moveTo>
                <a:cubicBezTo>
                  <a:pt x="0" y="381725"/>
                  <a:pt x="381725" y="0"/>
                  <a:pt x="852607" y="0"/>
                </a:cubicBezTo>
                <a:lnTo>
                  <a:pt x="3471899" y="0"/>
                </a:lnTo>
                <a:cubicBezTo>
                  <a:pt x="3001017" y="0"/>
                  <a:pt x="2619292" y="381725"/>
                  <a:pt x="2619292" y="852607"/>
                </a:cubicBezTo>
                <a:lnTo>
                  <a:pt x="2619292" y="1705214"/>
                </a:lnTo>
                <a:lnTo>
                  <a:pt x="852607" y="1705214"/>
                </a:lnTo>
                <a:cubicBezTo>
                  <a:pt x="381725" y="1705214"/>
                  <a:pt x="0" y="1323489"/>
                  <a:pt x="0" y="852607"/>
                </a:cubicBezTo>
                <a:close/>
              </a:path>
            </a:pathLst>
          </a:cu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800" noProof="0" dirty="0">
              <a:ln w="0"/>
              <a:solidFill>
                <a:schemeClr val="accent1"/>
              </a:solidFill>
              <a:effectLst>
                <a:outerShdw blurRad="38100" dist="25400" dir="5400000" algn="ctr" rotWithShape="0">
                  <a:srgbClr val="6E747A">
                    <a:alpha val="43000"/>
                  </a:srgbClr>
                </a:outerShdw>
              </a:effectLst>
            </a:endParaRPr>
          </a:p>
        </p:txBody>
      </p:sp>
      <p:sp>
        <p:nvSpPr>
          <p:cNvPr id="11" name="Freeform 220">
            <a:extLst>
              <a:ext uri="{FF2B5EF4-FFF2-40B4-BE49-F238E27FC236}">
                <a16:creationId xmlns:a16="http://schemas.microsoft.com/office/drawing/2014/main" id="{4BDEE533-5C71-3AD6-E123-9A1542B5B672}"/>
              </a:ext>
            </a:extLst>
          </p:cNvPr>
          <p:cNvSpPr/>
          <p:nvPr/>
        </p:nvSpPr>
        <p:spPr>
          <a:xfrm>
            <a:off x="9757300" y="7165032"/>
            <a:ext cx="7997299" cy="3153442"/>
          </a:xfrm>
          <a:custGeom>
            <a:avLst/>
            <a:gdLst>
              <a:gd name="connsiteX0" fmla="*/ 1 w 4324506"/>
              <a:gd name="connsiteY0" fmla="*/ 852602 h 1705214"/>
              <a:gd name="connsiteX1" fmla="*/ 1 w 4324506"/>
              <a:gd name="connsiteY1" fmla="*/ 852608 h 1705214"/>
              <a:gd name="connsiteX2" fmla="*/ 145613 w 4324506"/>
              <a:gd name="connsiteY2" fmla="*/ 1329309 h 1705214"/>
              <a:gd name="connsiteX3" fmla="*/ 249723 w 4324506"/>
              <a:gd name="connsiteY3" fmla="*/ 1455492 h 1705214"/>
              <a:gd name="connsiteX4" fmla="*/ 249723 w 4324506"/>
              <a:gd name="connsiteY4" fmla="*/ 1455492 h 1705214"/>
              <a:gd name="connsiteX5" fmla="*/ 0 w 4324506"/>
              <a:gd name="connsiteY5" fmla="*/ 852607 h 1705214"/>
              <a:gd name="connsiteX6" fmla="*/ 1705215 w 4324506"/>
              <a:gd name="connsiteY6" fmla="*/ 0 h 1705214"/>
              <a:gd name="connsiteX7" fmla="*/ 3471899 w 4324506"/>
              <a:gd name="connsiteY7" fmla="*/ 0 h 1705214"/>
              <a:gd name="connsiteX8" fmla="*/ 4324506 w 4324506"/>
              <a:gd name="connsiteY8" fmla="*/ 852607 h 1705214"/>
              <a:gd name="connsiteX9" fmla="*/ 3471899 w 4324506"/>
              <a:gd name="connsiteY9" fmla="*/ 1705214 h 1705214"/>
              <a:gd name="connsiteX10" fmla="*/ 852618 w 4324506"/>
              <a:gd name="connsiteY10" fmla="*/ 1705214 h 1705214"/>
              <a:gd name="connsiteX11" fmla="*/ 939782 w 4324506"/>
              <a:gd name="connsiteY11" fmla="*/ 1700813 h 1705214"/>
              <a:gd name="connsiteX12" fmla="*/ 1705215 w 4324506"/>
              <a:gd name="connsiteY12" fmla="*/ 852608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506" h="1705214">
                <a:moveTo>
                  <a:pt x="1" y="852602"/>
                </a:moveTo>
                <a:lnTo>
                  <a:pt x="1" y="852608"/>
                </a:lnTo>
                <a:cubicBezTo>
                  <a:pt x="1" y="1029188"/>
                  <a:pt x="53681" y="1193232"/>
                  <a:pt x="145613" y="1329309"/>
                </a:cubicBezTo>
                <a:lnTo>
                  <a:pt x="249723" y="1455492"/>
                </a:lnTo>
                <a:lnTo>
                  <a:pt x="249723" y="1455492"/>
                </a:lnTo>
                <a:cubicBezTo>
                  <a:pt x="95431" y="1301200"/>
                  <a:pt x="0" y="1088048"/>
                  <a:pt x="0" y="852607"/>
                </a:cubicBezTo>
                <a:close/>
                <a:moveTo>
                  <a:pt x="1705215" y="0"/>
                </a:moveTo>
                <a:lnTo>
                  <a:pt x="3471899" y="0"/>
                </a:lnTo>
                <a:cubicBezTo>
                  <a:pt x="3942781" y="0"/>
                  <a:pt x="4324506" y="381725"/>
                  <a:pt x="4324506" y="852607"/>
                </a:cubicBezTo>
                <a:cubicBezTo>
                  <a:pt x="4324506" y="1323489"/>
                  <a:pt x="3942781" y="1705214"/>
                  <a:pt x="3471899" y="1705214"/>
                </a:cubicBezTo>
                <a:lnTo>
                  <a:pt x="852618" y="1705214"/>
                </a:lnTo>
                <a:lnTo>
                  <a:pt x="939782" y="1700813"/>
                </a:lnTo>
                <a:cubicBezTo>
                  <a:pt x="1369714" y="1657151"/>
                  <a:pt x="1705215" y="1294060"/>
                  <a:pt x="1705215" y="852608"/>
                </a:cubicBezTo>
                <a:close/>
              </a:path>
            </a:pathLst>
          </a:cu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800" noProof="0" dirty="0">
              <a:ln w="0"/>
              <a:solidFill>
                <a:schemeClr val="accent1"/>
              </a:solidFill>
              <a:effectLst>
                <a:outerShdw blurRad="38100" dist="25400" dir="5400000" algn="ctr" rotWithShape="0">
                  <a:srgbClr val="6E747A">
                    <a:alpha val="43000"/>
                  </a:srgbClr>
                </a:outerShdw>
              </a:effectLst>
            </a:endParaRPr>
          </a:p>
        </p:txBody>
      </p:sp>
      <p:sp>
        <p:nvSpPr>
          <p:cNvPr id="12" name="Freeform 221">
            <a:extLst>
              <a:ext uri="{FF2B5EF4-FFF2-40B4-BE49-F238E27FC236}">
                <a16:creationId xmlns:a16="http://schemas.microsoft.com/office/drawing/2014/main" id="{F0EDD50D-4D89-BCB5-F42D-E8151FB4A98C}"/>
              </a:ext>
            </a:extLst>
          </p:cNvPr>
          <p:cNvSpPr/>
          <p:nvPr/>
        </p:nvSpPr>
        <p:spPr>
          <a:xfrm>
            <a:off x="14863099"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s-ES" sz="7800" noProof="0" dirty="0">
              <a:ln w="0"/>
              <a:solidFill>
                <a:schemeClr val="accent1"/>
              </a:solidFill>
              <a:effectLst>
                <a:outerShdw blurRad="38100" dist="25400" dir="5400000" algn="ctr" rotWithShape="0">
                  <a:srgbClr val="6E747A">
                    <a:alpha val="43000"/>
                  </a:srgbClr>
                </a:outerShdw>
              </a:effectLst>
            </a:endParaRPr>
          </a:p>
        </p:txBody>
      </p:sp>
      <p:sp>
        <p:nvSpPr>
          <p:cNvPr id="13" name="Freeform 222">
            <a:extLst>
              <a:ext uri="{FF2B5EF4-FFF2-40B4-BE49-F238E27FC236}">
                <a16:creationId xmlns:a16="http://schemas.microsoft.com/office/drawing/2014/main" id="{B46891AE-B04B-DBB4-4654-57656C8E6FCE}"/>
              </a:ext>
            </a:extLst>
          </p:cNvPr>
          <p:cNvSpPr/>
          <p:nvPr/>
        </p:nvSpPr>
        <p:spPr>
          <a:xfrm>
            <a:off x="1485564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s-ES" sz="7800" noProof="0" dirty="0">
              <a:ln w="0"/>
              <a:solidFill>
                <a:schemeClr val="accent1"/>
              </a:solidFill>
              <a:effectLst>
                <a:outerShdw blurRad="38100" dist="25400" dir="5400000" algn="ctr" rotWithShape="0">
                  <a:srgbClr val="6E747A">
                    <a:alpha val="43000"/>
                  </a:srgbClr>
                </a:outerShdw>
              </a:effectLst>
            </a:endParaRPr>
          </a:p>
        </p:txBody>
      </p:sp>
      <p:sp>
        <p:nvSpPr>
          <p:cNvPr id="14" name="Freeform 223">
            <a:extLst>
              <a:ext uri="{FF2B5EF4-FFF2-40B4-BE49-F238E27FC236}">
                <a16:creationId xmlns:a16="http://schemas.microsoft.com/office/drawing/2014/main" id="{D18BDE1E-1D7A-9150-957E-950EC992E820}"/>
              </a:ext>
            </a:extLst>
          </p:cNvPr>
          <p:cNvSpPr/>
          <p:nvPr/>
        </p:nvSpPr>
        <p:spPr>
          <a:xfrm>
            <a:off x="9765597" y="2321188"/>
            <a:ext cx="7535488" cy="3153442"/>
          </a:xfrm>
          <a:custGeom>
            <a:avLst/>
            <a:gdLst>
              <a:gd name="connsiteX0" fmla="*/ 852607 w 4074784"/>
              <a:gd name="connsiteY0" fmla="*/ 0 h 1705214"/>
              <a:gd name="connsiteX1" fmla="*/ 3471899 w 4074784"/>
              <a:gd name="connsiteY1" fmla="*/ 0 h 1705214"/>
              <a:gd name="connsiteX2" fmla="*/ 4074784 w 4074784"/>
              <a:gd name="connsiteY2" fmla="*/ 249723 h 1705214"/>
              <a:gd name="connsiteX3" fmla="*/ 4074784 w 4074784"/>
              <a:gd name="connsiteY3" fmla="*/ 249723 h 1705214"/>
              <a:gd name="connsiteX4" fmla="*/ 3948601 w 4074784"/>
              <a:gd name="connsiteY4" fmla="*/ 145613 h 1705214"/>
              <a:gd name="connsiteX5" fmla="*/ 3471900 w 4074784"/>
              <a:gd name="connsiteY5" fmla="*/ 1 h 1705214"/>
              <a:gd name="connsiteX6" fmla="*/ 2619293 w 4074784"/>
              <a:gd name="connsiteY6" fmla="*/ 852608 h 1705214"/>
              <a:gd name="connsiteX7" fmla="*/ 2619293 w 4074784"/>
              <a:gd name="connsiteY7" fmla="*/ 1705214 h 1705214"/>
              <a:gd name="connsiteX8" fmla="*/ 852607 w 4074784"/>
              <a:gd name="connsiteY8" fmla="*/ 1705214 h 1705214"/>
              <a:gd name="connsiteX9" fmla="*/ 0 w 4074784"/>
              <a:gd name="connsiteY9" fmla="*/ 852607 h 1705214"/>
              <a:gd name="connsiteX10" fmla="*/ 852607 w 4074784"/>
              <a:gd name="connsiteY10" fmla="*/ 0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4784" h="1705214">
                <a:moveTo>
                  <a:pt x="852607" y="0"/>
                </a:moveTo>
                <a:lnTo>
                  <a:pt x="3471899" y="0"/>
                </a:lnTo>
                <a:cubicBezTo>
                  <a:pt x="3707340" y="0"/>
                  <a:pt x="3920492" y="95431"/>
                  <a:pt x="4074784" y="249723"/>
                </a:cubicBezTo>
                <a:lnTo>
                  <a:pt x="4074784" y="249723"/>
                </a:lnTo>
                <a:lnTo>
                  <a:pt x="3948601" y="145613"/>
                </a:lnTo>
                <a:cubicBezTo>
                  <a:pt x="3812524" y="53681"/>
                  <a:pt x="3648481" y="1"/>
                  <a:pt x="3471900" y="1"/>
                </a:cubicBezTo>
                <a:cubicBezTo>
                  <a:pt x="3001018" y="1"/>
                  <a:pt x="2619293" y="381726"/>
                  <a:pt x="2619293" y="852608"/>
                </a:cubicBezTo>
                <a:lnTo>
                  <a:pt x="2619293" y="1705214"/>
                </a:lnTo>
                <a:lnTo>
                  <a:pt x="852607" y="1705214"/>
                </a:lnTo>
                <a:cubicBezTo>
                  <a:pt x="381725" y="1705214"/>
                  <a:pt x="0" y="1323489"/>
                  <a:pt x="0" y="852607"/>
                </a:cubicBezTo>
                <a:cubicBezTo>
                  <a:pt x="0" y="381725"/>
                  <a:pt x="381725" y="0"/>
                  <a:pt x="852607" y="0"/>
                </a:cubicBezTo>
                <a:close/>
              </a:path>
            </a:pathLst>
          </a:custGeom>
          <a:solidFill>
            <a:srgbClr val="3F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800" noProof="0" dirty="0">
              <a:ln w="0"/>
              <a:solidFill>
                <a:schemeClr val="accent1"/>
              </a:solidFill>
              <a:effectLst>
                <a:outerShdw blurRad="38100" dist="25400" dir="5400000" algn="ctr" rotWithShape="0">
                  <a:srgbClr val="6E747A">
                    <a:alpha val="43000"/>
                  </a:srgbClr>
                </a:outerShdw>
              </a:effectLst>
            </a:endParaRPr>
          </a:p>
        </p:txBody>
      </p:sp>
      <p:sp>
        <p:nvSpPr>
          <p:cNvPr id="15" name="Freeform 224">
            <a:extLst>
              <a:ext uri="{FF2B5EF4-FFF2-40B4-BE49-F238E27FC236}">
                <a16:creationId xmlns:a16="http://schemas.microsoft.com/office/drawing/2014/main" id="{17A99735-9551-68C4-F5E8-4E546B62DFDB}"/>
              </a:ext>
            </a:extLst>
          </p:cNvPr>
          <p:cNvSpPr/>
          <p:nvPr/>
        </p:nvSpPr>
        <p:spPr>
          <a:xfrm>
            <a:off x="1002670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s-ES" sz="7800" noProof="0" dirty="0">
              <a:ln w="0"/>
              <a:solidFill>
                <a:schemeClr val="accent1"/>
              </a:solidFill>
              <a:effectLst>
                <a:outerShdw blurRad="38100" dist="25400" dir="5400000" algn="ctr" rotWithShape="0">
                  <a:srgbClr val="6E747A">
                    <a:alpha val="43000"/>
                  </a:srgbClr>
                </a:outerShdw>
              </a:effectLst>
            </a:endParaRPr>
          </a:p>
        </p:txBody>
      </p:sp>
      <p:sp>
        <p:nvSpPr>
          <p:cNvPr id="16" name="Freeform 225">
            <a:extLst>
              <a:ext uri="{FF2B5EF4-FFF2-40B4-BE49-F238E27FC236}">
                <a16:creationId xmlns:a16="http://schemas.microsoft.com/office/drawing/2014/main" id="{AB3E1211-B150-C93B-A20E-1F20D163325C}"/>
              </a:ext>
            </a:extLst>
          </p:cNvPr>
          <p:cNvSpPr/>
          <p:nvPr/>
        </p:nvSpPr>
        <p:spPr>
          <a:xfrm rot="5400000">
            <a:off x="8132040" y="5531469"/>
            <a:ext cx="6420565" cy="3153448"/>
          </a:xfrm>
          <a:custGeom>
            <a:avLst/>
            <a:gdLst>
              <a:gd name="connsiteX0" fmla="*/ 0 w 3471899"/>
              <a:gd name="connsiteY0" fmla="*/ 1705214 h 1705214"/>
              <a:gd name="connsiteX1" fmla="*/ 852607 w 3471899"/>
              <a:gd name="connsiteY1" fmla="*/ 852607 h 1705214"/>
              <a:gd name="connsiteX2" fmla="*/ 852607 w 3471899"/>
              <a:gd name="connsiteY2" fmla="*/ 0 h 1705214"/>
              <a:gd name="connsiteX3" fmla="*/ 2619292 w 3471899"/>
              <a:gd name="connsiteY3" fmla="*/ 0 h 1705214"/>
              <a:gd name="connsiteX4" fmla="*/ 3471899 w 3471899"/>
              <a:gd name="connsiteY4" fmla="*/ 852607 h 1705214"/>
              <a:gd name="connsiteX5" fmla="*/ 2619292 w 3471899"/>
              <a:gd name="connsiteY5" fmla="*/ 1705214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899" h="1705214">
                <a:moveTo>
                  <a:pt x="0" y="1705214"/>
                </a:moveTo>
                <a:cubicBezTo>
                  <a:pt x="470882" y="1705214"/>
                  <a:pt x="852607" y="1323489"/>
                  <a:pt x="852607" y="852607"/>
                </a:cubicBezTo>
                <a:lnTo>
                  <a:pt x="852607" y="0"/>
                </a:lnTo>
                <a:lnTo>
                  <a:pt x="2619292" y="0"/>
                </a:lnTo>
                <a:cubicBezTo>
                  <a:pt x="3090174" y="0"/>
                  <a:pt x="3471899" y="381725"/>
                  <a:pt x="3471899" y="852607"/>
                </a:cubicBezTo>
                <a:cubicBezTo>
                  <a:pt x="3471899" y="1323489"/>
                  <a:pt x="3090174" y="1705214"/>
                  <a:pt x="2619292" y="170521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800" noProof="0" dirty="0">
              <a:ln w="0"/>
              <a:solidFill>
                <a:schemeClr val="accent1"/>
              </a:solidFill>
              <a:effectLst>
                <a:outerShdw blurRad="38100" dist="25400" dir="5400000" algn="ctr" rotWithShape="0">
                  <a:srgbClr val="6E747A">
                    <a:alpha val="43000"/>
                  </a:srgbClr>
                </a:outerShdw>
              </a:effectLst>
            </a:endParaRPr>
          </a:p>
        </p:txBody>
      </p:sp>
      <p:sp>
        <p:nvSpPr>
          <p:cNvPr id="17" name="Freeform 226">
            <a:extLst>
              <a:ext uri="{FF2B5EF4-FFF2-40B4-BE49-F238E27FC236}">
                <a16:creationId xmlns:a16="http://schemas.microsoft.com/office/drawing/2014/main" id="{DE945A40-0B56-3660-F61B-4C5CEF6E450B}"/>
              </a:ext>
            </a:extLst>
          </p:cNvPr>
          <p:cNvSpPr/>
          <p:nvPr/>
        </p:nvSpPr>
        <p:spPr>
          <a:xfrm>
            <a:off x="10019246"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s-ES" sz="7800" noProof="0" dirty="0">
              <a:ln w="0"/>
              <a:solidFill>
                <a:schemeClr val="accent1"/>
              </a:solidFill>
              <a:effectLst>
                <a:outerShdw blurRad="38100" dist="25400" dir="5400000" algn="ctr" rotWithShape="0">
                  <a:srgbClr val="6E747A">
                    <a:alpha val="43000"/>
                  </a:srgbClr>
                </a:outerShdw>
              </a:effectLst>
            </a:endParaRPr>
          </a:p>
        </p:txBody>
      </p:sp>
      <p:sp>
        <p:nvSpPr>
          <p:cNvPr id="18" name="Rectangle 38">
            <a:extLst>
              <a:ext uri="{FF2B5EF4-FFF2-40B4-BE49-F238E27FC236}">
                <a16:creationId xmlns:a16="http://schemas.microsoft.com/office/drawing/2014/main" id="{40C912DF-7EAF-9FFF-A885-9AFF89656F59}"/>
              </a:ext>
            </a:extLst>
          </p:cNvPr>
          <p:cNvSpPr/>
          <p:nvPr/>
        </p:nvSpPr>
        <p:spPr>
          <a:xfrm>
            <a:off x="3160286" y="1593829"/>
            <a:ext cx="6436598" cy="3077766"/>
          </a:xfrm>
          <a:prstGeom prst="rect">
            <a:avLst/>
          </a:prstGeom>
        </p:spPr>
        <p:txBody>
          <a:bodyPr wrap="square" lIns="0" tIns="0" rIns="0" bIns="0" anchor="t">
            <a:spAutoFit/>
          </a:bodyPr>
          <a:lstStyle/>
          <a:p>
            <a:r>
              <a:rPr lang="es-ES" sz="3800" b="1" noProof="0" dirty="0">
                <a:latin typeface="+mj-lt"/>
              </a:rPr>
              <a:t>Conceptos básicos sobre ciberseguridad</a:t>
            </a:r>
          </a:p>
          <a:p>
            <a:r>
              <a:rPr lang="es-ES" sz="3000" noProof="0" dirty="0">
                <a:latin typeface="+mj-lt"/>
              </a:rPr>
              <a:t>Reflexionar sobre el uso de contraseñas y mostrar una demostración o lista de verificación de la autenticación de dos factores (2FA).</a:t>
            </a:r>
          </a:p>
        </p:txBody>
      </p:sp>
      <p:sp>
        <p:nvSpPr>
          <p:cNvPr id="19" name="Rectangle 39">
            <a:extLst>
              <a:ext uri="{FF2B5EF4-FFF2-40B4-BE49-F238E27FC236}">
                <a16:creationId xmlns:a16="http://schemas.microsoft.com/office/drawing/2014/main" id="{480B8969-2CC2-F6AB-B722-3D0CE3472001}"/>
              </a:ext>
            </a:extLst>
          </p:cNvPr>
          <p:cNvSpPr/>
          <p:nvPr/>
        </p:nvSpPr>
        <p:spPr>
          <a:xfrm>
            <a:off x="967021" y="2448857"/>
            <a:ext cx="1807683" cy="1846659"/>
          </a:xfrm>
          <a:prstGeom prst="rect">
            <a:avLst/>
          </a:prstGeom>
        </p:spPr>
        <p:txBody>
          <a:bodyPr wrap="square" lIns="0" tIns="0" rIns="0" bIns="0" anchor="ctr">
            <a:spAutoFit/>
          </a:bodyPr>
          <a:lstStyle/>
          <a:p>
            <a:r>
              <a:rPr lang="es-ES" sz="12000" b="1" noProof="0" dirty="0">
                <a:solidFill>
                  <a:srgbClr val="3F6031"/>
                </a:solidFill>
                <a:latin typeface="+mj-lt"/>
              </a:rPr>
              <a:t>01</a:t>
            </a:r>
            <a:endParaRPr lang="es-ES" sz="8100" noProof="0" dirty="0">
              <a:solidFill>
                <a:srgbClr val="3F6031"/>
              </a:solidFill>
              <a:latin typeface="+mj-lt"/>
            </a:endParaRPr>
          </a:p>
        </p:txBody>
      </p:sp>
      <p:sp>
        <p:nvSpPr>
          <p:cNvPr id="20" name="Rectangle 42">
            <a:extLst>
              <a:ext uri="{FF2B5EF4-FFF2-40B4-BE49-F238E27FC236}">
                <a16:creationId xmlns:a16="http://schemas.microsoft.com/office/drawing/2014/main" id="{02DBE0CA-3879-7CA8-6154-27E8394B8207}"/>
              </a:ext>
            </a:extLst>
          </p:cNvPr>
          <p:cNvSpPr/>
          <p:nvPr/>
        </p:nvSpPr>
        <p:spPr>
          <a:xfrm>
            <a:off x="3160287" y="4579691"/>
            <a:ext cx="5509260" cy="1969770"/>
          </a:xfrm>
          <a:prstGeom prst="rect">
            <a:avLst/>
          </a:prstGeom>
        </p:spPr>
        <p:txBody>
          <a:bodyPr wrap="square" lIns="0" tIns="0" rIns="0" bIns="0" anchor="t">
            <a:spAutoFit/>
          </a:bodyPr>
          <a:lstStyle/>
          <a:p>
            <a:r>
              <a:rPr lang="es-ES" sz="3800" b="1" noProof="0" dirty="0">
                <a:latin typeface="+mj-lt"/>
              </a:rPr>
              <a:t>Sobrecarga digital</a:t>
            </a:r>
          </a:p>
          <a:p>
            <a:r>
              <a:rPr lang="es-ES" sz="3000" noProof="0" dirty="0">
                <a:latin typeface="+mj-lt"/>
              </a:rPr>
              <a:t>Invitar a los alumnos a evaluar su tiempo frente a la pantalla o sus hábitos de mensajería.</a:t>
            </a:r>
          </a:p>
        </p:txBody>
      </p:sp>
      <p:sp>
        <p:nvSpPr>
          <p:cNvPr id="21" name="Rectangle 43">
            <a:extLst>
              <a:ext uri="{FF2B5EF4-FFF2-40B4-BE49-F238E27FC236}">
                <a16:creationId xmlns:a16="http://schemas.microsoft.com/office/drawing/2014/main" id="{0127DF3A-4536-5F1C-F634-8BEC26EF3096}"/>
              </a:ext>
            </a:extLst>
          </p:cNvPr>
          <p:cNvSpPr/>
          <p:nvPr/>
        </p:nvSpPr>
        <p:spPr>
          <a:xfrm>
            <a:off x="967021" y="4636803"/>
            <a:ext cx="1807683" cy="1846659"/>
          </a:xfrm>
          <a:prstGeom prst="rect">
            <a:avLst/>
          </a:prstGeom>
        </p:spPr>
        <p:txBody>
          <a:bodyPr wrap="square" lIns="0" tIns="0" rIns="0" bIns="0" anchor="ctr">
            <a:spAutoFit/>
          </a:bodyPr>
          <a:lstStyle/>
          <a:p>
            <a:r>
              <a:rPr lang="es-ES" sz="12000" b="1" noProof="0" dirty="0">
                <a:solidFill>
                  <a:srgbClr val="04A6C2"/>
                </a:solidFill>
                <a:latin typeface="+mj-lt"/>
              </a:rPr>
              <a:t>02</a:t>
            </a:r>
            <a:endParaRPr lang="es-ES" sz="8100" noProof="0" dirty="0">
              <a:solidFill>
                <a:srgbClr val="04A6C2"/>
              </a:solidFill>
              <a:latin typeface="+mj-lt"/>
            </a:endParaRPr>
          </a:p>
        </p:txBody>
      </p:sp>
      <p:sp>
        <p:nvSpPr>
          <p:cNvPr id="22" name="Rectangle 45">
            <a:extLst>
              <a:ext uri="{FF2B5EF4-FFF2-40B4-BE49-F238E27FC236}">
                <a16:creationId xmlns:a16="http://schemas.microsoft.com/office/drawing/2014/main" id="{82CC1E35-289B-0191-36DE-906FAAAAC6AB}"/>
              </a:ext>
            </a:extLst>
          </p:cNvPr>
          <p:cNvSpPr/>
          <p:nvPr/>
        </p:nvSpPr>
        <p:spPr>
          <a:xfrm>
            <a:off x="3160287" y="6616675"/>
            <a:ext cx="5509260" cy="1538883"/>
          </a:xfrm>
          <a:prstGeom prst="rect">
            <a:avLst/>
          </a:prstGeom>
        </p:spPr>
        <p:txBody>
          <a:bodyPr wrap="square" lIns="0" tIns="0" rIns="0" bIns="0" anchor="t">
            <a:spAutoFit/>
          </a:bodyPr>
          <a:lstStyle/>
          <a:p>
            <a:r>
              <a:rPr lang="es-ES" sz="4000" b="1" noProof="0" dirty="0">
                <a:latin typeface="+mj-lt"/>
              </a:rPr>
              <a:t>Derechos digitales</a:t>
            </a:r>
          </a:p>
          <a:p>
            <a:r>
              <a:rPr lang="es-ES" sz="3000" noProof="0" dirty="0">
                <a:latin typeface="+mj-lt"/>
              </a:rPr>
              <a:t>Debatir sobre los límites en la vida real y cómo modelarlos como formador.</a:t>
            </a:r>
          </a:p>
        </p:txBody>
      </p:sp>
      <p:sp>
        <p:nvSpPr>
          <p:cNvPr id="23" name="Rectangle 46">
            <a:extLst>
              <a:ext uri="{FF2B5EF4-FFF2-40B4-BE49-F238E27FC236}">
                <a16:creationId xmlns:a16="http://schemas.microsoft.com/office/drawing/2014/main" id="{53BB142A-AE4B-DA24-2E23-553FC21C609D}"/>
              </a:ext>
            </a:extLst>
          </p:cNvPr>
          <p:cNvSpPr/>
          <p:nvPr/>
        </p:nvSpPr>
        <p:spPr>
          <a:xfrm>
            <a:off x="967021" y="6458127"/>
            <a:ext cx="1807683" cy="1846659"/>
          </a:xfrm>
          <a:prstGeom prst="rect">
            <a:avLst/>
          </a:prstGeom>
        </p:spPr>
        <p:txBody>
          <a:bodyPr wrap="square" lIns="0" tIns="0" rIns="0" bIns="0" anchor="ctr">
            <a:spAutoFit/>
          </a:bodyPr>
          <a:lstStyle/>
          <a:p>
            <a:r>
              <a:rPr lang="es-ES" sz="12000" b="1" noProof="0" dirty="0">
                <a:solidFill>
                  <a:srgbClr val="569938"/>
                </a:solidFill>
                <a:latin typeface="+mj-lt"/>
              </a:rPr>
              <a:t>03</a:t>
            </a:r>
            <a:endParaRPr lang="es-ES" sz="8100" noProof="0" dirty="0">
              <a:solidFill>
                <a:srgbClr val="569938"/>
              </a:solidFill>
              <a:latin typeface="+mj-lt"/>
            </a:endParaRPr>
          </a:p>
        </p:txBody>
      </p:sp>
      <p:sp>
        <p:nvSpPr>
          <p:cNvPr id="24" name="Rectangle 48">
            <a:extLst>
              <a:ext uri="{FF2B5EF4-FFF2-40B4-BE49-F238E27FC236}">
                <a16:creationId xmlns:a16="http://schemas.microsoft.com/office/drawing/2014/main" id="{F9A37677-D109-AC07-B876-A79E16824736}"/>
              </a:ext>
            </a:extLst>
          </p:cNvPr>
          <p:cNvSpPr/>
          <p:nvPr/>
        </p:nvSpPr>
        <p:spPr>
          <a:xfrm>
            <a:off x="3160287" y="8502697"/>
            <a:ext cx="6091100" cy="1538883"/>
          </a:xfrm>
          <a:prstGeom prst="rect">
            <a:avLst/>
          </a:prstGeom>
        </p:spPr>
        <p:txBody>
          <a:bodyPr wrap="square" lIns="0" tIns="0" rIns="0" bIns="0" anchor="t">
            <a:spAutoFit/>
          </a:bodyPr>
          <a:lstStyle/>
          <a:p>
            <a:r>
              <a:rPr lang="es-ES" sz="4000" b="1" noProof="0" dirty="0">
                <a:latin typeface="+mj-lt"/>
              </a:rPr>
              <a:t>Acoso y uso indebido</a:t>
            </a:r>
          </a:p>
          <a:p>
            <a:r>
              <a:rPr lang="es-ES" sz="3000" noProof="0" dirty="0">
                <a:latin typeface="+mj-lt"/>
              </a:rPr>
              <a:t>Crear conjuntamente un acuerdo de comunicación respetuosa.</a:t>
            </a:r>
          </a:p>
        </p:txBody>
      </p:sp>
      <p:sp>
        <p:nvSpPr>
          <p:cNvPr id="25" name="Rectangle 49">
            <a:extLst>
              <a:ext uri="{FF2B5EF4-FFF2-40B4-BE49-F238E27FC236}">
                <a16:creationId xmlns:a16="http://schemas.microsoft.com/office/drawing/2014/main" id="{AD0A9A11-FEFA-3569-B6FA-6E6886BFBC4A}"/>
              </a:ext>
            </a:extLst>
          </p:cNvPr>
          <p:cNvSpPr/>
          <p:nvPr/>
        </p:nvSpPr>
        <p:spPr>
          <a:xfrm>
            <a:off x="967021" y="8279451"/>
            <a:ext cx="1807683" cy="1846659"/>
          </a:xfrm>
          <a:prstGeom prst="rect">
            <a:avLst/>
          </a:prstGeom>
        </p:spPr>
        <p:txBody>
          <a:bodyPr wrap="square" lIns="0" tIns="0" rIns="0" bIns="0" anchor="ctr">
            <a:spAutoFit/>
          </a:bodyPr>
          <a:lstStyle/>
          <a:p>
            <a:r>
              <a:rPr lang="es-ES" sz="12000" b="1" noProof="0" dirty="0">
                <a:solidFill>
                  <a:srgbClr val="FF0000"/>
                </a:solidFill>
                <a:latin typeface="+mj-lt"/>
              </a:rPr>
              <a:t>04</a:t>
            </a:r>
            <a:endParaRPr lang="es-ES" sz="8100" noProof="0" dirty="0">
              <a:solidFill>
                <a:srgbClr val="FF0000"/>
              </a:solidFill>
              <a:latin typeface="+mj-lt"/>
            </a:endParaRPr>
          </a:p>
        </p:txBody>
      </p:sp>
      <p:pic>
        <p:nvPicPr>
          <p:cNvPr id="26" name="Γραφικό 25">
            <a:extLst>
              <a:ext uri="{FF2B5EF4-FFF2-40B4-BE49-F238E27FC236}">
                <a16:creationId xmlns:a16="http://schemas.microsoft.com/office/drawing/2014/main" id="{1308E9BC-9209-3E89-80EA-C34BBEF2834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809777" y="3365361"/>
            <a:ext cx="1080000" cy="1080000"/>
          </a:xfrm>
          <a:prstGeom prst="rect">
            <a:avLst/>
          </a:prstGeom>
        </p:spPr>
      </p:pic>
      <p:pic>
        <p:nvPicPr>
          <p:cNvPr id="27" name="Γραφικό 26">
            <a:extLst>
              <a:ext uri="{FF2B5EF4-FFF2-40B4-BE49-F238E27FC236}">
                <a16:creationId xmlns:a16="http://schemas.microsoft.com/office/drawing/2014/main" id="{75BC6C81-1F29-2679-534A-D9CE9541130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638717" y="3365361"/>
            <a:ext cx="1080000" cy="1080000"/>
          </a:xfrm>
          <a:prstGeom prst="rect">
            <a:avLst/>
          </a:prstGeom>
        </p:spPr>
      </p:pic>
      <p:pic>
        <p:nvPicPr>
          <p:cNvPr id="28" name="Γραφικό 27">
            <a:extLst>
              <a:ext uri="{FF2B5EF4-FFF2-40B4-BE49-F238E27FC236}">
                <a16:creationId xmlns:a16="http://schemas.microsoft.com/office/drawing/2014/main" id="{1215A1BE-EFE6-CD4F-8D02-24696721A99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5646175" y="8186843"/>
            <a:ext cx="1080000" cy="1080000"/>
          </a:xfrm>
          <a:prstGeom prst="rect">
            <a:avLst/>
          </a:prstGeom>
        </p:spPr>
      </p:pic>
      <p:pic>
        <p:nvPicPr>
          <p:cNvPr id="29" name="Γραφικό 28">
            <a:extLst>
              <a:ext uri="{FF2B5EF4-FFF2-40B4-BE49-F238E27FC236}">
                <a16:creationId xmlns:a16="http://schemas.microsoft.com/office/drawing/2014/main" id="{3A88AEF0-00D1-4B21-6ACC-6026B311908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0802322" y="8186843"/>
            <a:ext cx="1080000" cy="1080000"/>
          </a:xfrm>
          <a:prstGeom prst="rect">
            <a:avLst/>
          </a:prstGeom>
        </p:spPr>
      </p:pic>
    </p:spTree>
    <p:extLst>
      <p:ext uri="{BB962C8B-B14F-4D97-AF65-F5344CB8AC3E}">
        <p14:creationId xmlns:p14="http://schemas.microsoft.com/office/powerpoint/2010/main" val="3730650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D873-B9F3-731E-8063-003D553A3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53A04D-A1A1-25F1-91A3-B6DE1FF6B9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286B6CC-8567-919A-0E5E-C5D3F35EBA7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CB76B36D-5817-98A3-7897-F30008B96ED1}"/>
              </a:ext>
            </a:extLst>
          </p:cNvPr>
          <p:cNvSpPr txBox="1"/>
          <p:nvPr/>
        </p:nvSpPr>
        <p:spPr>
          <a:xfrm>
            <a:off x="914400" y="1148176"/>
            <a:ext cx="15697200" cy="923330"/>
          </a:xfrm>
          <a:prstGeom prst="rect">
            <a:avLst/>
          </a:prstGeom>
          <a:noFill/>
        </p:spPr>
        <p:txBody>
          <a:bodyPr wrap="square">
            <a:spAutoFit/>
          </a:bodyPr>
          <a:lstStyle/>
          <a:p>
            <a:pPr lvl="0" algn="r"/>
            <a:r>
              <a:rPr lang="es-ES" sz="5400" b="1" noProof="0" dirty="0"/>
              <a:t>Riesgos digitales en el trabajo en las artes escénicas</a:t>
            </a:r>
            <a:endParaRPr lang="es-ES" sz="5000" b="1" noProof="0" dirty="0"/>
          </a:p>
        </p:txBody>
      </p:sp>
      <p:graphicFrame>
        <p:nvGraphicFramePr>
          <p:cNvPr id="4" name="Πίνακας 3">
            <a:extLst>
              <a:ext uri="{FF2B5EF4-FFF2-40B4-BE49-F238E27FC236}">
                <a16:creationId xmlns:a16="http://schemas.microsoft.com/office/drawing/2014/main" id="{9FA9808E-5AF3-AA2A-0AA6-C1B970C9B07A}"/>
              </a:ext>
            </a:extLst>
          </p:cNvPr>
          <p:cNvGraphicFramePr>
            <a:graphicFrameLocks noGrp="1"/>
          </p:cNvGraphicFramePr>
          <p:nvPr>
            <p:extLst>
              <p:ext uri="{D42A27DB-BD31-4B8C-83A1-F6EECF244321}">
                <p14:modId xmlns:p14="http://schemas.microsoft.com/office/powerpoint/2010/main" val="197537980"/>
              </p:ext>
            </p:extLst>
          </p:nvPr>
        </p:nvGraphicFramePr>
        <p:xfrm>
          <a:off x="1553425" y="3009900"/>
          <a:ext cx="15181149" cy="5044599"/>
        </p:xfrm>
        <a:graphic>
          <a:graphicData uri="http://schemas.openxmlformats.org/drawingml/2006/table">
            <a:tbl>
              <a:tblPr>
                <a:tableStyleId>{5940675A-B579-460E-94D1-54222C63F5DA}</a:tableStyleId>
              </a:tblPr>
              <a:tblGrid>
                <a:gridCol w="5060383">
                  <a:extLst>
                    <a:ext uri="{9D8B030D-6E8A-4147-A177-3AD203B41FA5}">
                      <a16:colId xmlns:a16="http://schemas.microsoft.com/office/drawing/2014/main" val="1131579122"/>
                    </a:ext>
                  </a:extLst>
                </a:gridCol>
                <a:gridCol w="5060383">
                  <a:extLst>
                    <a:ext uri="{9D8B030D-6E8A-4147-A177-3AD203B41FA5}">
                      <a16:colId xmlns:a16="http://schemas.microsoft.com/office/drawing/2014/main" val="1905957654"/>
                    </a:ext>
                  </a:extLst>
                </a:gridCol>
                <a:gridCol w="5060383">
                  <a:extLst>
                    <a:ext uri="{9D8B030D-6E8A-4147-A177-3AD203B41FA5}">
                      <a16:colId xmlns:a16="http://schemas.microsoft.com/office/drawing/2014/main" val="358586642"/>
                    </a:ext>
                  </a:extLst>
                </a:gridCol>
              </a:tblGrid>
              <a:tr h="1062021">
                <a:tc>
                  <a:txBody>
                    <a:bodyPr/>
                    <a:lstStyle/>
                    <a:p>
                      <a:r>
                        <a:rPr lang="es-ES" sz="5000" b="1" noProof="0" dirty="0">
                          <a:solidFill>
                            <a:schemeClr val="bg1"/>
                          </a:solidFill>
                        </a:rPr>
                        <a:t>Digital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s-ES" sz="5000" b="1" noProof="0" dirty="0">
                          <a:solidFill>
                            <a:schemeClr val="bg1"/>
                          </a:solidFill>
                        </a:rPr>
                        <a:t>Físicos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5000" b="1" noProof="0" dirty="0">
                          <a:solidFill>
                            <a:schemeClr val="bg1"/>
                          </a:solidFill>
                        </a:rPr>
                        <a:t>Mental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52557939"/>
                  </a:ext>
                </a:extLst>
              </a:tr>
              <a:tr h="1062021">
                <a:tc>
                  <a:txBody>
                    <a:bodyPr/>
                    <a:lstStyle/>
                    <a:p>
                      <a:r>
                        <a:rPr lang="es-ES" sz="3500" b="0" noProof="0" dirty="0">
                          <a:solidFill>
                            <a:schemeClr val="bg1"/>
                          </a:solidFill>
                        </a:rPr>
                        <a:t>Violaciones de datos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s-ES" sz="3500" b="0" noProof="0" dirty="0">
                          <a:solidFill>
                            <a:schemeClr val="bg1"/>
                          </a:solidFill>
                        </a:rPr>
                        <a:t>Fatiga ocular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3500" b="0" noProof="0" dirty="0">
                          <a:solidFill>
                            <a:schemeClr val="bg1"/>
                          </a:solidFill>
                        </a:rPr>
                        <a:t>Agotamiento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50788608"/>
                  </a:ext>
                </a:extLst>
              </a:tr>
              <a:tr h="1062021">
                <a:tc>
                  <a:txBody>
                    <a:bodyPr/>
                    <a:lstStyle/>
                    <a:p>
                      <a:r>
                        <a:rPr lang="es-ES" sz="3500" b="0" noProof="0" dirty="0">
                          <a:solidFill>
                            <a:schemeClr val="bg1"/>
                          </a:solidFill>
                        </a:rPr>
                        <a:t>Robo de dispositivos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s-ES" sz="3500" b="0" noProof="0" dirty="0">
                          <a:solidFill>
                            <a:schemeClr val="bg1"/>
                          </a:solidFill>
                        </a:rPr>
                        <a:t>Mala postura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3500" b="0" noProof="0" dirty="0">
                          <a:solidFill>
                            <a:schemeClr val="bg1"/>
                          </a:solidFill>
                        </a:rPr>
                        <a:t>Sobrecarga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34895142"/>
                  </a:ext>
                </a:extLst>
              </a:tr>
              <a:tr h="1858536">
                <a:tc>
                  <a:txBody>
                    <a:bodyPr/>
                    <a:lstStyle/>
                    <a:p>
                      <a:r>
                        <a:rPr lang="es-ES" sz="3500" b="0" noProof="0" dirty="0">
                          <a:solidFill>
                            <a:schemeClr val="bg1"/>
                          </a:solidFill>
                        </a:rPr>
                        <a:t>Redes no seguras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s-ES" sz="3500" b="0" noProof="0" dirty="0">
                          <a:solidFill>
                            <a:schemeClr val="bg1"/>
                          </a:solidFill>
                        </a:rPr>
                        <a:t>Fatiga visual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3500" b="0" noProof="0" dirty="0">
                          <a:solidFill>
                            <a:schemeClr val="bg1"/>
                          </a:solidFill>
                        </a:rPr>
                        <a:t>Presión por estar siempre conectado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34509410"/>
                  </a:ext>
                </a:extLst>
              </a:tr>
            </a:tbl>
          </a:graphicData>
        </a:graphic>
      </p:graphicFrame>
    </p:spTree>
    <p:extLst>
      <p:ext uri="{BB962C8B-B14F-4D97-AF65-F5344CB8AC3E}">
        <p14:creationId xmlns:p14="http://schemas.microsoft.com/office/powerpoint/2010/main" val="247285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C9E1-4875-FA12-5706-E3920ED44F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C3D78F-3C88-7B40-1DC8-99ACE616865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07F5EA7-7940-7CA9-A68B-49722E5FD4F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A546F07E-7584-99E9-7BB6-DC91AE217204}"/>
              </a:ext>
            </a:extLst>
          </p:cNvPr>
          <p:cNvSpPr txBox="1"/>
          <p:nvPr/>
        </p:nvSpPr>
        <p:spPr>
          <a:xfrm>
            <a:off x="500063" y="1160348"/>
            <a:ext cx="16263937" cy="861774"/>
          </a:xfrm>
          <a:prstGeom prst="rect">
            <a:avLst/>
          </a:prstGeom>
          <a:noFill/>
        </p:spPr>
        <p:txBody>
          <a:bodyPr wrap="square">
            <a:spAutoFit/>
          </a:bodyPr>
          <a:lstStyle/>
          <a:p>
            <a:pPr lvl="0" algn="r"/>
            <a:r>
              <a:rPr lang="es-ES" sz="5000" b="1" noProof="0" dirty="0"/>
              <a:t>De la seguridad a los derechos: una perspectiva más amplia</a:t>
            </a:r>
          </a:p>
        </p:txBody>
      </p:sp>
      <p:sp>
        <p:nvSpPr>
          <p:cNvPr id="9" name="TextBox 8">
            <a:extLst>
              <a:ext uri="{FF2B5EF4-FFF2-40B4-BE49-F238E27FC236}">
                <a16:creationId xmlns:a16="http://schemas.microsoft.com/office/drawing/2014/main" id="{F0F801D1-813D-81DB-0AFE-B0CA7601E3FB}"/>
              </a:ext>
            </a:extLst>
          </p:cNvPr>
          <p:cNvSpPr txBox="1"/>
          <p:nvPr/>
        </p:nvSpPr>
        <p:spPr>
          <a:xfrm>
            <a:off x="533400" y="2552700"/>
            <a:ext cx="16230600" cy="1708160"/>
          </a:xfrm>
          <a:prstGeom prst="rect">
            <a:avLst/>
          </a:prstGeom>
          <a:noFill/>
        </p:spPr>
        <p:txBody>
          <a:bodyPr wrap="square">
            <a:spAutoFit/>
          </a:bodyPr>
          <a:lstStyle/>
          <a:p>
            <a:r>
              <a:rPr lang="es-ES" sz="3500" b="1" noProof="0" dirty="0">
                <a:solidFill>
                  <a:srgbClr val="3F6031"/>
                </a:solidFill>
              </a:rPr>
              <a:t>La Declaración Europea sobre Derechos y Principios Digitales describe valores como el diseño centrado en las personas, la libertad de elección, la inclusión, la seguridad y la sostenibilidad. Estos valores enmarcan la transformación digital como una cuestión de ética y equidad.</a:t>
            </a:r>
          </a:p>
        </p:txBody>
      </p:sp>
      <p:sp>
        <p:nvSpPr>
          <p:cNvPr id="12" name="TextBox 11">
            <a:extLst>
              <a:ext uri="{FF2B5EF4-FFF2-40B4-BE49-F238E27FC236}">
                <a16:creationId xmlns:a16="http://schemas.microsoft.com/office/drawing/2014/main" id="{E61F8E3D-8BFF-964A-54D2-F4940E6B734C}"/>
              </a:ext>
            </a:extLst>
          </p:cNvPr>
          <p:cNvSpPr txBox="1"/>
          <p:nvPr/>
        </p:nvSpPr>
        <p:spPr>
          <a:xfrm>
            <a:off x="533400" y="5131904"/>
            <a:ext cx="11237842" cy="3563861"/>
          </a:xfrm>
          <a:prstGeom prst="rect">
            <a:avLst/>
          </a:prstGeom>
          <a:noFill/>
        </p:spPr>
        <p:txBody>
          <a:bodyPr wrap="square">
            <a:spAutoFit/>
          </a:bodyPr>
          <a:lstStyle/>
          <a:p>
            <a:pPr marL="457200" indent="-457200">
              <a:lnSpc>
                <a:spcPct val="107000"/>
              </a:lnSpc>
              <a:spcBef>
                <a:spcPts val="600"/>
              </a:spcBef>
              <a:spcAft>
                <a:spcPts val="600"/>
              </a:spcAft>
              <a:buClr>
                <a:srgbClr val="3F6031"/>
              </a:buClr>
              <a:buFont typeface="Wingdings" panose="05000000000000000000" pitchFamily="2" charset="2"/>
              <a:buChar char="Ø"/>
            </a:pPr>
            <a:r>
              <a:rPr lang="es-ES" sz="3500" kern="100" noProof="0" dirty="0">
                <a:effectLst/>
                <a:latin typeface="+mj-lt"/>
                <a:ea typeface="Aptos" panose="020B0004020202020204" pitchFamily="34" charset="0"/>
                <a:cs typeface="Times New Roman" panose="02020603050405020304" pitchFamily="18" charset="0"/>
              </a:rPr>
              <a:t>Trabaja con herramientas seguras e inclusivas</a:t>
            </a:r>
          </a:p>
          <a:p>
            <a:pPr marL="457200" indent="-457200">
              <a:lnSpc>
                <a:spcPct val="107000"/>
              </a:lnSpc>
              <a:spcBef>
                <a:spcPts val="600"/>
              </a:spcBef>
              <a:spcAft>
                <a:spcPts val="600"/>
              </a:spcAft>
              <a:buClr>
                <a:srgbClr val="3F6031"/>
              </a:buClr>
              <a:buFont typeface="Wingdings" panose="05000000000000000000" pitchFamily="2" charset="2"/>
              <a:buChar char="Ø"/>
            </a:pPr>
            <a:r>
              <a:rPr lang="es-ES" sz="3500" kern="100" noProof="0" dirty="0">
                <a:effectLst/>
                <a:latin typeface="+mj-lt"/>
                <a:ea typeface="Aptos" panose="020B0004020202020204" pitchFamily="34" charset="0"/>
                <a:cs typeface="Times New Roman" panose="02020603050405020304" pitchFamily="18" charset="0"/>
              </a:rPr>
              <a:t>Desconecta para evitar el agotamiento</a:t>
            </a:r>
          </a:p>
          <a:p>
            <a:pPr marL="457200" indent="-457200">
              <a:lnSpc>
                <a:spcPct val="107000"/>
              </a:lnSpc>
              <a:spcBef>
                <a:spcPts val="600"/>
              </a:spcBef>
              <a:spcAft>
                <a:spcPts val="600"/>
              </a:spcAft>
              <a:buClr>
                <a:srgbClr val="3F6031"/>
              </a:buClr>
              <a:buFont typeface="Wingdings" panose="05000000000000000000" pitchFamily="2" charset="2"/>
              <a:buChar char="Ø"/>
            </a:pPr>
            <a:r>
              <a:rPr lang="es-ES" sz="3500" kern="100" noProof="0" dirty="0">
                <a:effectLst/>
                <a:latin typeface="+mj-lt"/>
                <a:ea typeface="Aptos" panose="020B0004020202020204" pitchFamily="34" charset="0"/>
                <a:cs typeface="Times New Roman" panose="02020603050405020304" pitchFamily="18" charset="0"/>
              </a:rPr>
              <a:t>Acceda a plataformas de comunicación adaptadas</a:t>
            </a:r>
          </a:p>
          <a:p>
            <a:pPr marL="457200" indent="-457200">
              <a:lnSpc>
                <a:spcPct val="107000"/>
              </a:lnSpc>
              <a:spcBef>
                <a:spcPts val="600"/>
              </a:spcBef>
              <a:spcAft>
                <a:spcPts val="600"/>
              </a:spcAft>
              <a:buClr>
                <a:srgbClr val="3F6031"/>
              </a:buClr>
              <a:buFont typeface="Wingdings" panose="05000000000000000000" pitchFamily="2" charset="2"/>
              <a:buChar char="Ø"/>
            </a:pPr>
            <a:r>
              <a:rPr lang="es-ES" sz="3500" kern="100" noProof="0" dirty="0">
                <a:effectLst/>
                <a:latin typeface="+mj-lt"/>
                <a:ea typeface="Aptos" panose="020B0004020202020204" pitchFamily="34" charset="0"/>
                <a:cs typeface="Times New Roman" panose="02020603050405020304" pitchFamily="18" charset="0"/>
              </a:rPr>
              <a:t>Libérate del acoso o la coacción digitales</a:t>
            </a:r>
          </a:p>
          <a:p>
            <a:pPr marL="457200" indent="-457200">
              <a:lnSpc>
                <a:spcPct val="107000"/>
              </a:lnSpc>
              <a:spcBef>
                <a:spcPts val="600"/>
              </a:spcBef>
              <a:spcAft>
                <a:spcPts val="600"/>
              </a:spcAft>
              <a:buClr>
                <a:srgbClr val="3F6031"/>
              </a:buClr>
              <a:buFont typeface="Wingdings" panose="05000000000000000000" pitchFamily="2" charset="2"/>
              <a:buChar char="Ø"/>
            </a:pPr>
            <a:r>
              <a:rPr lang="es-ES" sz="3500" kern="100" noProof="0" dirty="0">
                <a:effectLst/>
                <a:latin typeface="+mj-lt"/>
                <a:ea typeface="Aptos" panose="020B0004020202020204" pitchFamily="34" charset="0"/>
                <a:cs typeface="Times New Roman" panose="02020603050405020304" pitchFamily="18" charset="0"/>
              </a:rPr>
              <a:t>Revisar y ayudar a configurar las políticas digitales internas</a:t>
            </a:r>
          </a:p>
        </p:txBody>
      </p:sp>
      <p:pic>
        <p:nvPicPr>
          <p:cNvPr id="13" name="Γραφικό 12">
            <a:extLst>
              <a:ext uri="{FF2B5EF4-FFF2-40B4-BE49-F238E27FC236}">
                <a16:creationId xmlns:a16="http://schemas.microsoft.com/office/drawing/2014/main" id="{2336B5D7-CB35-EEB0-760F-21752DD7883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483009" y="4105734"/>
            <a:ext cx="5867400" cy="5607039"/>
          </a:xfrm>
          <a:prstGeom prst="rect">
            <a:avLst/>
          </a:prstGeom>
        </p:spPr>
      </p:pic>
    </p:spTree>
    <p:extLst>
      <p:ext uri="{BB962C8B-B14F-4D97-AF65-F5344CB8AC3E}">
        <p14:creationId xmlns:p14="http://schemas.microsoft.com/office/powerpoint/2010/main" val="1550331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5A0F-7EFB-6531-B4A7-FAF3D9CDAA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BEFF9C-A5CF-230D-8857-07CAD3B205F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84CC6B41-3434-0B3B-B6B4-BE9E6C53080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A7281E0B-C6D4-3538-7509-B20973FA7CA7}"/>
              </a:ext>
            </a:extLst>
          </p:cNvPr>
          <p:cNvSpPr txBox="1"/>
          <p:nvPr/>
        </p:nvSpPr>
        <p:spPr>
          <a:xfrm>
            <a:off x="-76200" y="1148176"/>
            <a:ext cx="16687800" cy="923330"/>
          </a:xfrm>
          <a:prstGeom prst="rect">
            <a:avLst/>
          </a:prstGeom>
          <a:noFill/>
        </p:spPr>
        <p:txBody>
          <a:bodyPr wrap="square">
            <a:spAutoFit/>
          </a:bodyPr>
          <a:lstStyle/>
          <a:p>
            <a:pPr lvl="0" algn="r"/>
            <a:r>
              <a:rPr lang="es-ES" sz="5400" b="1" noProof="0" dirty="0"/>
              <a:t>Fomentar una comunicación digital inclusiva y respetuosa</a:t>
            </a:r>
            <a:endParaRPr lang="es-ES" sz="5000" b="1" noProof="0" dirty="0"/>
          </a:p>
        </p:txBody>
      </p:sp>
      <p:sp>
        <p:nvSpPr>
          <p:cNvPr id="6" name="TextBox 5">
            <a:extLst>
              <a:ext uri="{FF2B5EF4-FFF2-40B4-BE49-F238E27FC236}">
                <a16:creationId xmlns:a16="http://schemas.microsoft.com/office/drawing/2014/main" id="{0A81AFD8-00DA-0F8E-0BCD-9A7CED82597D}"/>
              </a:ext>
            </a:extLst>
          </p:cNvPr>
          <p:cNvSpPr txBox="1"/>
          <p:nvPr/>
        </p:nvSpPr>
        <p:spPr>
          <a:xfrm>
            <a:off x="838200" y="4495563"/>
            <a:ext cx="6172200" cy="2942793"/>
          </a:xfrm>
          <a:prstGeom prst="rect">
            <a:avLst/>
          </a:prstGeom>
          <a:noFill/>
        </p:spPr>
        <p:txBody>
          <a:bodyPr wrap="square">
            <a:spAutoFit/>
          </a:bodyPr>
          <a:lstStyle/>
          <a:p>
            <a:pPr>
              <a:lnSpc>
                <a:spcPct val="107000"/>
              </a:lnSpc>
              <a:spcAft>
                <a:spcPts val="800"/>
              </a:spcAft>
              <a:buNone/>
            </a:pPr>
            <a:r>
              <a:rPr lang="es-ES" sz="3500" i="1" noProof="0" dirty="0">
                <a:solidFill>
                  <a:srgbClr val="3F6031"/>
                </a:solidFill>
              </a:rPr>
              <a:t>La comunicación digital influye tanto en </a:t>
            </a:r>
            <a:r>
              <a:rPr lang="es-ES" sz="3500" b="1" i="1" noProof="0" dirty="0">
                <a:solidFill>
                  <a:srgbClr val="3F6031"/>
                </a:solidFill>
              </a:rPr>
              <a:t>la productividad </a:t>
            </a:r>
            <a:r>
              <a:rPr lang="es-ES" sz="3500" i="1" noProof="0" dirty="0">
                <a:solidFill>
                  <a:srgbClr val="3F6031"/>
                </a:solidFill>
              </a:rPr>
              <a:t>como en </a:t>
            </a:r>
            <a:r>
              <a:rPr lang="es-ES" sz="3500" b="1" i="1" noProof="0" dirty="0">
                <a:solidFill>
                  <a:srgbClr val="3F6031"/>
                </a:solidFill>
              </a:rPr>
              <a:t>la inclusión</a:t>
            </a:r>
            <a:r>
              <a:rPr lang="es-ES" sz="3500" i="1" noProof="0" dirty="0">
                <a:solidFill>
                  <a:srgbClr val="3F6031"/>
                </a:solidFill>
              </a:rPr>
              <a:t>. Algunos hábitos sencillos pueden generar confianza y facilitar el acceso a todos los miembros del equipo.</a:t>
            </a:r>
            <a:endParaRPr lang="es-ES" sz="3500"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grpSp>
        <p:nvGrpSpPr>
          <p:cNvPr id="10" name="Group 1">
            <a:extLst>
              <a:ext uri="{FF2B5EF4-FFF2-40B4-BE49-F238E27FC236}">
                <a16:creationId xmlns:a16="http://schemas.microsoft.com/office/drawing/2014/main" id="{673DCF59-2752-CF2C-735A-32B616798841}"/>
              </a:ext>
            </a:extLst>
          </p:cNvPr>
          <p:cNvGrpSpPr/>
          <p:nvPr/>
        </p:nvGrpSpPr>
        <p:grpSpPr>
          <a:xfrm>
            <a:off x="8734246" y="2062435"/>
            <a:ext cx="8214811" cy="8039100"/>
            <a:chOff x="1316784" y="1092050"/>
            <a:chExt cx="4673916" cy="4673908"/>
          </a:xfrm>
        </p:grpSpPr>
        <p:grpSp>
          <p:nvGrpSpPr>
            <p:cNvPr id="11" name="Group 2">
              <a:extLst>
                <a:ext uri="{FF2B5EF4-FFF2-40B4-BE49-F238E27FC236}">
                  <a16:creationId xmlns:a16="http://schemas.microsoft.com/office/drawing/2014/main" id="{A7D2A326-105B-DD8F-A2A3-DEEBE488BFC2}"/>
                </a:ext>
              </a:extLst>
            </p:cNvPr>
            <p:cNvGrpSpPr/>
            <p:nvPr/>
          </p:nvGrpSpPr>
          <p:grpSpPr>
            <a:xfrm>
              <a:off x="1316784" y="1092050"/>
              <a:ext cx="4673916" cy="4673908"/>
              <a:chOff x="5043805" y="859156"/>
              <a:chExt cx="1869440" cy="1869440"/>
            </a:xfrm>
          </p:grpSpPr>
          <p:sp>
            <p:nvSpPr>
              <p:cNvPr id="19" name="Freeform 13">
                <a:extLst>
                  <a:ext uri="{FF2B5EF4-FFF2-40B4-BE49-F238E27FC236}">
                    <a16:creationId xmlns:a16="http://schemas.microsoft.com/office/drawing/2014/main" id="{0C7ADBC1-163D-BADA-0342-C40A60346C23}"/>
                  </a:ext>
                </a:extLst>
              </p:cNvPr>
              <p:cNvSpPr>
                <a:spLocks/>
              </p:cNvSpPr>
              <p:nvPr/>
            </p:nvSpPr>
            <p:spPr bwMode="auto">
              <a:xfrm>
                <a:off x="5231049" y="2355606"/>
                <a:ext cx="1494953" cy="372990"/>
              </a:xfrm>
              <a:custGeom>
                <a:avLst/>
                <a:gdLst>
                  <a:gd name="T0" fmla="*/ 1475 w 2949"/>
                  <a:gd name="T1" fmla="*/ 737 h 737"/>
                  <a:gd name="T2" fmla="*/ 2949 w 2949"/>
                  <a:gd name="T3" fmla="*/ 0 h 737"/>
                  <a:gd name="T4" fmla="*/ 0 w 2949"/>
                  <a:gd name="T5" fmla="*/ 0 h 737"/>
                  <a:gd name="T6" fmla="*/ 1475 w 2949"/>
                  <a:gd name="T7" fmla="*/ 737 h 737"/>
                </a:gdLst>
                <a:ahLst/>
                <a:cxnLst>
                  <a:cxn ang="0">
                    <a:pos x="T0" y="T1"/>
                  </a:cxn>
                  <a:cxn ang="0">
                    <a:pos x="T2" y="T3"/>
                  </a:cxn>
                  <a:cxn ang="0">
                    <a:pos x="T4" y="T5"/>
                  </a:cxn>
                  <a:cxn ang="0">
                    <a:pos x="T6" y="T7"/>
                  </a:cxn>
                </a:cxnLst>
                <a:rect l="0" t="0" r="r" b="b"/>
                <a:pathLst>
                  <a:path w="2949" h="737">
                    <a:moveTo>
                      <a:pt x="1475" y="737"/>
                    </a:moveTo>
                    <a:cubicBezTo>
                      <a:pt x="2078" y="737"/>
                      <a:pt x="2613" y="448"/>
                      <a:pt x="2949" y="0"/>
                    </a:cubicBezTo>
                    <a:cubicBezTo>
                      <a:pt x="0" y="0"/>
                      <a:pt x="0" y="0"/>
                      <a:pt x="0" y="0"/>
                    </a:cubicBezTo>
                    <a:cubicBezTo>
                      <a:pt x="337" y="448"/>
                      <a:pt x="872" y="737"/>
                      <a:pt x="1475" y="737"/>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s-ES" sz="2700" noProof="0" dirty="0"/>
              </a:p>
            </p:txBody>
          </p:sp>
          <p:sp>
            <p:nvSpPr>
              <p:cNvPr id="20" name="Freeform 12">
                <a:extLst>
                  <a:ext uri="{FF2B5EF4-FFF2-40B4-BE49-F238E27FC236}">
                    <a16:creationId xmlns:a16="http://schemas.microsoft.com/office/drawing/2014/main" id="{46481A2E-37FF-39FA-E6BE-6750FD08F108}"/>
                  </a:ext>
                </a:extLst>
              </p:cNvPr>
              <p:cNvSpPr>
                <a:spLocks/>
              </p:cNvSpPr>
              <p:nvPr/>
            </p:nvSpPr>
            <p:spPr bwMode="auto">
              <a:xfrm>
                <a:off x="5063279" y="1981119"/>
                <a:ext cx="1831992" cy="374487"/>
              </a:xfrm>
              <a:custGeom>
                <a:avLst/>
                <a:gdLst>
                  <a:gd name="T0" fmla="*/ 332 w 3613"/>
                  <a:gd name="T1" fmla="*/ 738 h 738"/>
                  <a:gd name="T2" fmla="*/ 3281 w 3613"/>
                  <a:gd name="T3" fmla="*/ 738 h 738"/>
                  <a:gd name="T4" fmla="*/ 3613 w 3613"/>
                  <a:gd name="T5" fmla="*/ 0 h 738"/>
                  <a:gd name="T6" fmla="*/ 0 w 3613"/>
                  <a:gd name="T7" fmla="*/ 0 h 738"/>
                  <a:gd name="T8" fmla="*/ 332 w 3613"/>
                  <a:gd name="T9" fmla="*/ 738 h 738"/>
                </a:gdLst>
                <a:ahLst/>
                <a:cxnLst>
                  <a:cxn ang="0">
                    <a:pos x="T0" y="T1"/>
                  </a:cxn>
                  <a:cxn ang="0">
                    <a:pos x="T2" y="T3"/>
                  </a:cxn>
                  <a:cxn ang="0">
                    <a:pos x="T4" y="T5"/>
                  </a:cxn>
                  <a:cxn ang="0">
                    <a:pos x="T6" y="T7"/>
                  </a:cxn>
                  <a:cxn ang="0">
                    <a:pos x="T8" y="T9"/>
                  </a:cxn>
                </a:cxnLst>
                <a:rect l="0" t="0" r="r" b="b"/>
                <a:pathLst>
                  <a:path w="3613" h="738">
                    <a:moveTo>
                      <a:pt x="332" y="738"/>
                    </a:moveTo>
                    <a:cubicBezTo>
                      <a:pt x="3281" y="738"/>
                      <a:pt x="3281" y="738"/>
                      <a:pt x="3281" y="738"/>
                    </a:cubicBezTo>
                    <a:cubicBezTo>
                      <a:pt x="3443" y="524"/>
                      <a:pt x="3558" y="273"/>
                      <a:pt x="3613" y="0"/>
                    </a:cubicBezTo>
                    <a:cubicBezTo>
                      <a:pt x="0" y="0"/>
                      <a:pt x="0" y="0"/>
                      <a:pt x="0" y="0"/>
                    </a:cubicBezTo>
                    <a:cubicBezTo>
                      <a:pt x="56" y="273"/>
                      <a:pt x="171" y="524"/>
                      <a:pt x="332" y="738"/>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s-ES" sz="2700" noProof="0" dirty="0"/>
              </a:p>
            </p:txBody>
          </p:sp>
          <p:sp>
            <p:nvSpPr>
              <p:cNvPr id="21" name="Freeform 11">
                <a:extLst>
                  <a:ext uri="{FF2B5EF4-FFF2-40B4-BE49-F238E27FC236}">
                    <a16:creationId xmlns:a16="http://schemas.microsoft.com/office/drawing/2014/main" id="{71E2FD60-B178-2540-2CBB-95CD59973396}"/>
                  </a:ext>
                </a:extLst>
              </p:cNvPr>
              <p:cNvSpPr>
                <a:spLocks/>
              </p:cNvSpPr>
              <p:nvPr/>
            </p:nvSpPr>
            <p:spPr bwMode="auto">
              <a:xfrm>
                <a:off x="5043805" y="1606633"/>
                <a:ext cx="1869440" cy="374487"/>
              </a:xfrm>
              <a:custGeom>
                <a:avLst/>
                <a:gdLst>
                  <a:gd name="T0" fmla="*/ 0 w 3687"/>
                  <a:gd name="T1" fmla="*/ 369 h 737"/>
                  <a:gd name="T2" fmla="*/ 37 w 3687"/>
                  <a:gd name="T3" fmla="*/ 737 h 737"/>
                  <a:gd name="T4" fmla="*/ 3650 w 3687"/>
                  <a:gd name="T5" fmla="*/ 737 h 737"/>
                  <a:gd name="T6" fmla="*/ 3687 w 3687"/>
                  <a:gd name="T7" fmla="*/ 369 h 737"/>
                  <a:gd name="T8" fmla="*/ 3650 w 3687"/>
                  <a:gd name="T9" fmla="*/ 0 h 737"/>
                  <a:gd name="T10" fmla="*/ 37 w 3687"/>
                  <a:gd name="T11" fmla="*/ 0 h 737"/>
                  <a:gd name="T12" fmla="*/ 0 w 3687"/>
                  <a:gd name="T13" fmla="*/ 369 h 737"/>
                </a:gdLst>
                <a:ahLst/>
                <a:cxnLst>
                  <a:cxn ang="0">
                    <a:pos x="T0" y="T1"/>
                  </a:cxn>
                  <a:cxn ang="0">
                    <a:pos x="T2" y="T3"/>
                  </a:cxn>
                  <a:cxn ang="0">
                    <a:pos x="T4" y="T5"/>
                  </a:cxn>
                  <a:cxn ang="0">
                    <a:pos x="T6" y="T7"/>
                  </a:cxn>
                  <a:cxn ang="0">
                    <a:pos x="T8" y="T9"/>
                  </a:cxn>
                  <a:cxn ang="0">
                    <a:pos x="T10" y="T11"/>
                  </a:cxn>
                  <a:cxn ang="0">
                    <a:pos x="T12" y="T13"/>
                  </a:cxn>
                </a:cxnLst>
                <a:rect l="0" t="0" r="r" b="b"/>
                <a:pathLst>
                  <a:path w="3687" h="737">
                    <a:moveTo>
                      <a:pt x="0" y="369"/>
                    </a:moveTo>
                    <a:cubicBezTo>
                      <a:pt x="0" y="495"/>
                      <a:pt x="13" y="618"/>
                      <a:pt x="37" y="737"/>
                    </a:cubicBezTo>
                    <a:cubicBezTo>
                      <a:pt x="3650" y="737"/>
                      <a:pt x="3650" y="737"/>
                      <a:pt x="3650" y="737"/>
                    </a:cubicBezTo>
                    <a:cubicBezTo>
                      <a:pt x="3675" y="618"/>
                      <a:pt x="3687" y="495"/>
                      <a:pt x="3687" y="369"/>
                    </a:cubicBezTo>
                    <a:cubicBezTo>
                      <a:pt x="3687" y="243"/>
                      <a:pt x="3675" y="119"/>
                      <a:pt x="3650" y="0"/>
                    </a:cubicBezTo>
                    <a:cubicBezTo>
                      <a:pt x="37" y="0"/>
                      <a:pt x="37" y="0"/>
                      <a:pt x="37" y="0"/>
                    </a:cubicBezTo>
                    <a:cubicBezTo>
                      <a:pt x="13" y="119"/>
                      <a:pt x="0" y="243"/>
                      <a:pt x="0" y="36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s-ES" sz="2700" noProof="0" dirty="0"/>
              </a:p>
            </p:txBody>
          </p:sp>
          <p:sp>
            <p:nvSpPr>
              <p:cNvPr id="22" name="Freeform 10">
                <a:extLst>
                  <a:ext uri="{FF2B5EF4-FFF2-40B4-BE49-F238E27FC236}">
                    <a16:creationId xmlns:a16="http://schemas.microsoft.com/office/drawing/2014/main" id="{58A7643C-A2A5-C876-4459-0DC1BB15D1FD}"/>
                  </a:ext>
                </a:extLst>
              </p:cNvPr>
              <p:cNvSpPr>
                <a:spLocks/>
              </p:cNvSpPr>
              <p:nvPr/>
            </p:nvSpPr>
            <p:spPr bwMode="auto">
              <a:xfrm>
                <a:off x="5063279" y="1233643"/>
                <a:ext cx="1831992" cy="372990"/>
              </a:xfrm>
              <a:custGeom>
                <a:avLst/>
                <a:gdLst>
                  <a:gd name="T0" fmla="*/ 0 w 3613"/>
                  <a:gd name="T1" fmla="*/ 736 h 736"/>
                  <a:gd name="T2" fmla="*/ 3613 w 3613"/>
                  <a:gd name="T3" fmla="*/ 736 h 736"/>
                  <a:gd name="T4" fmla="*/ 3282 w 3613"/>
                  <a:gd name="T5" fmla="*/ 0 h 736"/>
                  <a:gd name="T6" fmla="*/ 331 w 3613"/>
                  <a:gd name="T7" fmla="*/ 0 h 736"/>
                  <a:gd name="T8" fmla="*/ 0 w 3613"/>
                  <a:gd name="T9" fmla="*/ 736 h 736"/>
                </a:gdLst>
                <a:ahLst/>
                <a:cxnLst>
                  <a:cxn ang="0">
                    <a:pos x="T0" y="T1"/>
                  </a:cxn>
                  <a:cxn ang="0">
                    <a:pos x="T2" y="T3"/>
                  </a:cxn>
                  <a:cxn ang="0">
                    <a:pos x="T4" y="T5"/>
                  </a:cxn>
                  <a:cxn ang="0">
                    <a:pos x="T6" y="T7"/>
                  </a:cxn>
                  <a:cxn ang="0">
                    <a:pos x="T8" y="T9"/>
                  </a:cxn>
                </a:cxnLst>
                <a:rect l="0" t="0" r="r" b="b"/>
                <a:pathLst>
                  <a:path w="3613" h="736">
                    <a:moveTo>
                      <a:pt x="0" y="736"/>
                    </a:moveTo>
                    <a:cubicBezTo>
                      <a:pt x="3613" y="736"/>
                      <a:pt x="3613" y="736"/>
                      <a:pt x="3613" y="736"/>
                    </a:cubicBezTo>
                    <a:cubicBezTo>
                      <a:pt x="3558" y="464"/>
                      <a:pt x="3443" y="214"/>
                      <a:pt x="3282" y="0"/>
                    </a:cubicBezTo>
                    <a:cubicBezTo>
                      <a:pt x="331" y="0"/>
                      <a:pt x="331" y="0"/>
                      <a:pt x="331" y="0"/>
                    </a:cubicBezTo>
                    <a:cubicBezTo>
                      <a:pt x="171" y="214"/>
                      <a:pt x="55" y="464"/>
                      <a:pt x="0" y="736"/>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s-ES" sz="2700" noProof="0" dirty="0"/>
              </a:p>
            </p:txBody>
          </p:sp>
          <p:sp>
            <p:nvSpPr>
              <p:cNvPr id="23" name="Freeform 9">
                <a:extLst>
                  <a:ext uri="{FF2B5EF4-FFF2-40B4-BE49-F238E27FC236}">
                    <a16:creationId xmlns:a16="http://schemas.microsoft.com/office/drawing/2014/main" id="{6A9C3E5A-B796-1B71-A057-9BA05BB73B42}"/>
                  </a:ext>
                </a:extLst>
              </p:cNvPr>
              <p:cNvSpPr>
                <a:spLocks/>
              </p:cNvSpPr>
              <p:nvPr/>
            </p:nvSpPr>
            <p:spPr bwMode="auto">
              <a:xfrm>
                <a:off x="5231049" y="859156"/>
                <a:ext cx="1496451" cy="374487"/>
              </a:xfrm>
              <a:custGeom>
                <a:avLst/>
                <a:gdLst>
                  <a:gd name="T0" fmla="*/ 0 w 2951"/>
                  <a:gd name="T1" fmla="*/ 739 h 739"/>
                  <a:gd name="T2" fmla="*/ 2951 w 2951"/>
                  <a:gd name="T3" fmla="*/ 739 h 739"/>
                  <a:gd name="T4" fmla="*/ 1476 w 2951"/>
                  <a:gd name="T5" fmla="*/ 0 h 739"/>
                  <a:gd name="T6" fmla="*/ 0 w 2951"/>
                  <a:gd name="T7" fmla="*/ 739 h 739"/>
                </a:gdLst>
                <a:ahLst/>
                <a:cxnLst>
                  <a:cxn ang="0">
                    <a:pos x="T0" y="T1"/>
                  </a:cxn>
                  <a:cxn ang="0">
                    <a:pos x="T2" y="T3"/>
                  </a:cxn>
                  <a:cxn ang="0">
                    <a:pos x="T4" y="T5"/>
                  </a:cxn>
                  <a:cxn ang="0">
                    <a:pos x="T6" y="T7"/>
                  </a:cxn>
                </a:cxnLst>
                <a:rect l="0" t="0" r="r" b="b"/>
                <a:pathLst>
                  <a:path w="2951" h="739">
                    <a:moveTo>
                      <a:pt x="0" y="739"/>
                    </a:moveTo>
                    <a:cubicBezTo>
                      <a:pt x="2951" y="739"/>
                      <a:pt x="2951" y="739"/>
                      <a:pt x="2951" y="739"/>
                    </a:cubicBezTo>
                    <a:cubicBezTo>
                      <a:pt x="2615" y="290"/>
                      <a:pt x="2079" y="0"/>
                      <a:pt x="1476" y="0"/>
                    </a:cubicBezTo>
                    <a:cubicBezTo>
                      <a:pt x="872" y="0"/>
                      <a:pt x="337" y="290"/>
                      <a:pt x="0" y="73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s-ES" sz="2700" noProof="0" dirty="0"/>
              </a:p>
            </p:txBody>
          </p:sp>
        </p:grpSp>
        <p:sp>
          <p:nvSpPr>
            <p:cNvPr id="14" name="Rectangle 3">
              <a:extLst>
                <a:ext uri="{FF2B5EF4-FFF2-40B4-BE49-F238E27FC236}">
                  <a16:creationId xmlns:a16="http://schemas.microsoft.com/office/drawing/2014/main" id="{DDD64E18-D432-FEDD-4174-2AD3890B62A7}"/>
                </a:ext>
              </a:extLst>
            </p:cNvPr>
            <p:cNvSpPr/>
            <p:nvPr/>
          </p:nvSpPr>
          <p:spPr>
            <a:xfrm flipH="1">
              <a:off x="2265415" y="1497981"/>
              <a:ext cx="2957790" cy="430575"/>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s-ES" sz="2300" b="1" kern="100" noProof="0" dirty="0">
                  <a:ea typeface="Aptos" panose="020B0004020202020204" pitchFamily="34" charset="0"/>
                  <a:cs typeface="Times New Roman" panose="02020603050405020304" pitchFamily="18" charset="0"/>
                </a:rPr>
                <a:t>Utilice CC y CCO de forma responsable. Evite la sobrecarga y proteja la privacidad.</a:t>
              </a:r>
            </a:p>
          </p:txBody>
        </p:sp>
        <p:sp>
          <p:nvSpPr>
            <p:cNvPr id="15" name="Rectangle 4">
              <a:extLst>
                <a:ext uri="{FF2B5EF4-FFF2-40B4-BE49-F238E27FC236}">
                  <a16:creationId xmlns:a16="http://schemas.microsoft.com/office/drawing/2014/main" id="{4456D1FD-17D6-1E45-74ED-4A34529498B6}"/>
                </a:ext>
              </a:extLst>
            </p:cNvPr>
            <p:cNvSpPr/>
            <p:nvPr/>
          </p:nvSpPr>
          <p:spPr>
            <a:xfrm flipH="1">
              <a:off x="2176193" y="231620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s-ES" sz="2300" b="1" kern="100" noProof="0" dirty="0">
                  <a:ea typeface="Aptos" panose="020B0004020202020204" pitchFamily="34" charset="0"/>
                  <a:cs typeface="Times New Roman" panose="02020603050405020304" pitchFamily="18" charset="0"/>
                </a:rPr>
                <a:t>Escriba mensajes claros y sin jerga. Apoye todos los niveles de alfabetización digital</a:t>
              </a:r>
            </a:p>
          </p:txBody>
        </p:sp>
        <p:sp>
          <p:nvSpPr>
            <p:cNvPr id="16" name="Rectangle 5">
              <a:extLst>
                <a:ext uri="{FF2B5EF4-FFF2-40B4-BE49-F238E27FC236}">
                  <a16:creationId xmlns:a16="http://schemas.microsoft.com/office/drawing/2014/main" id="{03D37A0F-972F-ED81-A6E7-6B25F04D2C3B}"/>
                </a:ext>
              </a:extLst>
            </p:cNvPr>
            <p:cNvSpPr/>
            <p:nvPr/>
          </p:nvSpPr>
          <p:spPr>
            <a:xfrm flipH="1">
              <a:off x="2176193" y="3254300"/>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s-ES" sz="2300" b="1" kern="100" noProof="0" dirty="0">
                  <a:ea typeface="Aptos" panose="020B0004020202020204" pitchFamily="34" charset="0"/>
                  <a:cs typeface="Times New Roman" panose="02020603050405020304" pitchFamily="18" charset="0"/>
                </a:rPr>
                <a:t>Respete las zonas horarias y los límites. Apoye el derecho a desconectarse</a:t>
              </a:r>
            </a:p>
          </p:txBody>
        </p:sp>
        <p:sp>
          <p:nvSpPr>
            <p:cNvPr id="17" name="Rectangle 6">
              <a:extLst>
                <a:ext uri="{FF2B5EF4-FFF2-40B4-BE49-F238E27FC236}">
                  <a16:creationId xmlns:a16="http://schemas.microsoft.com/office/drawing/2014/main" id="{8851E962-F7B8-5715-4DD2-0B0DF0880C38}"/>
                </a:ext>
              </a:extLst>
            </p:cNvPr>
            <p:cNvSpPr/>
            <p:nvPr/>
          </p:nvSpPr>
          <p:spPr>
            <a:xfrm flipH="1">
              <a:off x="2176193" y="416164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s-ES" sz="2300" b="1" kern="100" noProof="0" dirty="0">
                  <a:ea typeface="Aptos" panose="020B0004020202020204" pitchFamily="34" charset="0"/>
                  <a:cs typeface="Times New Roman" panose="02020603050405020304" pitchFamily="18" charset="0"/>
                </a:rPr>
                <a:t>Pida consentimiento antes de compartir fotos, grabaciones o datos personales.</a:t>
              </a:r>
            </a:p>
          </p:txBody>
        </p:sp>
        <p:sp>
          <p:nvSpPr>
            <p:cNvPr id="18" name="Rectangle 7">
              <a:extLst>
                <a:ext uri="{FF2B5EF4-FFF2-40B4-BE49-F238E27FC236}">
                  <a16:creationId xmlns:a16="http://schemas.microsoft.com/office/drawing/2014/main" id="{A1FDD411-3AC5-E0F7-8BED-8764C0694FC2}"/>
                </a:ext>
              </a:extLst>
            </p:cNvPr>
            <p:cNvSpPr/>
            <p:nvPr/>
          </p:nvSpPr>
          <p:spPr>
            <a:xfrm flipH="1">
              <a:off x="2225712" y="4833422"/>
              <a:ext cx="2997493" cy="811047"/>
            </a:xfrm>
            <a:prstGeom prst="rect">
              <a:avLst/>
            </a:prstGeom>
          </p:spPr>
          <p:txBody>
            <a:bodyPr wrap="square" lIns="0" tIns="0" rIns="0" bIns="0" anchor="ctr">
              <a:spAutoFit/>
            </a:bodyPr>
            <a:lstStyle/>
            <a:p>
              <a:pPr lvl="0" algn="ctr">
                <a:lnSpc>
                  <a:spcPct val="115000"/>
                </a:lnSpc>
                <a:spcBef>
                  <a:spcPts val="600"/>
                </a:spcBef>
                <a:spcAft>
                  <a:spcPts val="600"/>
                </a:spcAft>
                <a:buClr>
                  <a:srgbClr val="3F6031"/>
                </a:buClr>
                <a:buSzPts val="1000"/>
                <a:tabLst>
                  <a:tab pos="457200" algn="l"/>
                </a:tabLst>
              </a:pPr>
              <a:r>
                <a:rPr lang="es-ES" sz="2000" b="1" kern="100" noProof="0" dirty="0">
                  <a:cs typeface="Times New Roman" panose="02020603050405020304" pitchFamily="18" charset="0"/>
                </a:rPr>
                <a:t>Siga las normas de etiqueta en las reuniones virtuales (por ejemplo, uso de la cámara, activar/desactivar el micrófono, lenguaje inclusivo).</a:t>
              </a:r>
            </a:p>
          </p:txBody>
        </p:sp>
      </p:grpSp>
    </p:spTree>
    <p:extLst>
      <p:ext uri="{BB962C8B-B14F-4D97-AF65-F5344CB8AC3E}">
        <p14:creationId xmlns:p14="http://schemas.microsoft.com/office/powerpoint/2010/main" val="343927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2737-2CAD-A21B-3F00-26D01371064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A516E94-E69A-C330-B233-EC7D31947E72}"/>
              </a:ext>
            </a:extLst>
          </p:cNvPr>
          <p:cNvSpPr>
            <a:spLocks noGrp="1"/>
          </p:cNvSpPr>
          <p:nvPr>
            <p:ph type="title"/>
          </p:nvPr>
        </p:nvSpPr>
        <p:spPr>
          <a:xfrm>
            <a:off x="1493157" y="914400"/>
            <a:ext cx="15011400" cy="1143000"/>
          </a:xfrm>
        </p:spPr>
        <p:txBody>
          <a:bodyPr>
            <a:normAutofit/>
          </a:bodyPr>
          <a:lstStyle/>
          <a:p>
            <a:pPr algn="r"/>
            <a:r>
              <a:rPr lang="es-ES" sz="5500" b="1" noProof="0" dirty="0">
                <a:latin typeface="+mn-lt"/>
                <a:ea typeface="+mn-ea"/>
                <a:cs typeface="+mn-cs"/>
              </a:rPr>
              <a:t>Objetivos de INSPIRE</a:t>
            </a:r>
          </a:p>
        </p:txBody>
      </p:sp>
      <p:sp>
        <p:nvSpPr>
          <p:cNvPr id="5" name="Inhaltsplatzhalter 4">
            <a:extLst>
              <a:ext uri="{FF2B5EF4-FFF2-40B4-BE49-F238E27FC236}">
                <a16:creationId xmlns:a16="http://schemas.microsoft.com/office/drawing/2014/main" id="{243468B5-D820-6133-5C94-FAA8748B9F02}"/>
              </a:ext>
            </a:extLst>
          </p:cNvPr>
          <p:cNvSpPr>
            <a:spLocks noGrp="1"/>
          </p:cNvSpPr>
          <p:nvPr>
            <p:ph idx="1"/>
          </p:nvPr>
        </p:nvSpPr>
        <p:spPr>
          <a:xfrm>
            <a:off x="1888972" y="3974032"/>
            <a:ext cx="15011400" cy="3733800"/>
          </a:xfrm>
        </p:spPr>
        <p:txBody>
          <a:bodyPr>
            <a:normAutofit fontScale="92500"/>
          </a:bodyPr>
          <a:lstStyle/>
          <a:p>
            <a:pPr marL="804863" indent="-804863">
              <a:buFont typeface="Wingdings" panose="05000000000000000000" pitchFamily="2" charset="2"/>
              <a:buChar char="Ø"/>
            </a:pPr>
            <a:r>
              <a:rPr lang="es-ES" sz="4400" b="1" noProof="0" dirty="0"/>
              <a:t>Formar profesionales </a:t>
            </a:r>
            <a:r>
              <a:rPr lang="es-ES" sz="4400" noProof="0" dirty="0"/>
              <a:t>con mentalidad sostenible, competencias digitales, espíritu emprendedor y resiliencia.</a:t>
            </a:r>
          </a:p>
          <a:p>
            <a:pPr marL="804863" indent="-804863">
              <a:buFont typeface="Wingdings" panose="05000000000000000000" pitchFamily="2" charset="2"/>
              <a:buChar char="Ø"/>
            </a:pPr>
            <a:r>
              <a:rPr lang="es-ES" sz="4400" b="1" noProof="0" dirty="0"/>
              <a:t>Formación flexible y modular </a:t>
            </a:r>
            <a:r>
              <a:rPr lang="es-ES" sz="4400" noProof="0" dirty="0"/>
              <a:t>basada en las necesidades del mundo real.</a:t>
            </a:r>
          </a:p>
          <a:p>
            <a:pPr marL="804863" indent="-804863">
              <a:buFont typeface="Wingdings" panose="05000000000000000000" pitchFamily="2" charset="2"/>
              <a:buChar char="Ø"/>
            </a:pPr>
            <a:r>
              <a:rPr lang="es-ES" sz="4400" b="1" noProof="0" dirty="0"/>
              <a:t>Capacitar a los participantes </a:t>
            </a:r>
            <a:r>
              <a:rPr lang="es-ES" sz="4400" noProof="0" dirty="0"/>
              <a:t>para liderar un cambio significativo.</a:t>
            </a:r>
          </a:p>
        </p:txBody>
      </p:sp>
      <p:sp>
        <p:nvSpPr>
          <p:cNvPr id="6" name="Freeform 2">
            <a:extLst>
              <a:ext uri="{FF2B5EF4-FFF2-40B4-BE49-F238E27FC236}">
                <a16:creationId xmlns:a16="http://schemas.microsoft.com/office/drawing/2014/main" id="{FA880CFC-72E9-BB4D-D09E-BAA09B8E43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7" name="Freeform 3">
            <a:extLst>
              <a:ext uri="{FF2B5EF4-FFF2-40B4-BE49-F238E27FC236}">
                <a16:creationId xmlns:a16="http://schemas.microsoft.com/office/drawing/2014/main" id="{3C52F620-54FD-D68A-8AC8-3277AAD0EC0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Tree>
    <p:extLst>
      <p:ext uri="{BB962C8B-B14F-4D97-AF65-F5344CB8AC3E}">
        <p14:creationId xmlns:p14="http://schemas.microsoft.com/office/powerpoint/2010/main" val="374719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A33E-AB18-2238-0164-40B365AE2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756088-1C3F-98E0-B203-B151F4810A1E}"/>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D7AD0122-36CE-F35D-A752-7262017253B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18A955A4-BE79-B3C7-CA1C-0F7507FA6D16}"/>
              </a:ext>
            </a:extLst>
          </p:cNvPr>
          <p:cNvSpPr txBox="1"/>
          <p:nvPr/>
        </p:nvSpPr>
        <p:spPr>
          <a:xfrm>
            <a:off x="1828800" y="3009900"/>
            <a:ext cx="8534400" cy="1015663"/>
          </a:xfrm>
          <a:prstGeom prst="rect">
            <a:avLst/>
          </a:prstGeom>
          <a:noFill/>
        </p:spPr>
        <p:txBody>
          <a:bodyPr wrap="square">
            <a:spAutoFit/>
          </a:bodyPr>
          <a:lstStyle/>
          <a:p>
            <a:pPr lvl="0"/>
            <a:r>
              <a:rPr lang="es-ES" sz="6000" b="1" noProof="0" dirty="0">
                <a:solidFill>
                  <a:srgbClr val="3F6031"/>
                </a:solidFill>
                <a:effectLst/>
                <a:latin typeface="+mn-lt"/>
              </a:rPr>
              <a:t>Actividad C4.A6</a:t>
            </a:r>
            <a:endParaRPr lang="es-ES" sz="6000" noProof="0" dirty="0">
              <a:solidFill>
                <a:srgbClr val="3F6031"/>
              </a:solidFill>
            </a:endParaRPr>
          </a:p>
        </p:txBody>
      </p:sp>
      <p:sp>
        <p:nvSpPr>
          <p:cNvPr id="7" name="TextBox 6">
            <a:extLst>
              <a:ext uri="{FF2B5EF4-FFF2-40B4-BE49-F238E27FC236}">
                <a16:creationId xmlns:a16="http://schemas.microsoft.com/office/drawing/2014/main" id="{9751BF3C-1FAD-501C-39B2-385C845E8C7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s-ES" sz="4500" b="1" noProof="0" dirty="0">
                <a:solidFill>
                  <a:srgbClr val="569938"/>
                </a:solidFill>
                <a:latin typeface="Calibri" panose="020F0502020204030204" pitchFamily="34" charset="0"/>
              </a:rPr>
              <a:t>Qué hacer y qué no hacer en el ámbito digital: juego de roles y reflexión</a:t>
            </a:r>
          </a:p>
        </p:txBody>
      </p:sp>
    </p:spTree>
    <p:extLst>
      <p:ext uri="{BB962C8B-B14F-4D97-AF65-F5344CB8AC3E}">
        <p14:creationId xmlns:p14="http://schemas.microsoft.com/office/powerpoint/2010/main" val="3322729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5CD5-A9C0-1731-6803-B8357A96A11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175052-5DCF-B29B-176F-703226CEA1C8}"/>
              </a:ext>
            </a:extLst>
          </p:cNvPr>
          <p:cNvSpPr txBox="1"/>
          <p:nvPr/>
        </p:nvSpPr>
        <p:spPr>
          <a:xfrm>
            <a:off x="7467600" y="647700"/>
            <a:ext cx="10210800" cy="861774"/>
          </a:xfrm>
          <a:prstGeom prst="rect">
            <a:avLst/>
          </a:prstGeom>
          <a:noFill/>
        </p:spPr>
        <p:txBody>
          <a:bodyPr wrap="square">
            <a:spAutoFit/>
          </a:bodyPr>
          <a:lstStyle/>
          <a:p>
            <a:pPr lvl="0"/>
            <a:r>
              <a:rPr lang="es-ES" sz="5000" b="1" noProof="0" dirty="0"/>
              <a:t>¿Qué es la sostenibilidad digital?</a:t>
            </a:r>
          </a:p>
        </p:txBody>
      </p:sp>
      <p:sp>
        <p:nvSpPr>
          <p:cNvPr id="8" name="TextBox 7">
            <a:extLst>
              <a:ext uri="{FF2B5EF4-FFF2-40B4-BE49-F238E27FC236}">
                <a16:creationId xmlns:a16="http://schemas.microsoft.com/office/drawing/2014/main" id="{0365AA58-4329-6C2F-F9D3-545EDEB3AF89}"/>
              </a:ext>
            </a:extLst>
          </p:cNvPr>
          <p:cNvSpPr txBox="1"/>
          <p:nvPr/>
        </p:nvSpPr>
        <p:spPr>
          <a:xfrm>
            <a:off x="7470718" y="1736912"/>
            <a:ext cx="10668000" cy="7502054"/>
          </a:xfrm>
          <a:prstGeom prst="rect">
            <a:avLst/>
          </a:prstGeom>
          <a:noFill/>
        </p:spPr>
        <p:txBody>
          <a:bodyPr wrap="square">
            <a:spAutoFit/>
          </a:bodyPr>
          <a:lstStyle/>
          <a:p>
            <a:r>
              <a:rPr lang="es-ES" sz="3600" noProof="0" dirty="0"/>
              <a:t>La sostenibilidad digital es el uso </a:t>
            </a:r>
            <a:r>
              <a:rPr lang="es-ES" sz="3600" b="1" noProof="0" dirty="0">
                <a:solidFill>
                  <a:srgbClr val="3F6031"/>
                </a:solidFill>
              </a:rPr>
              <a:t>intencionado, ético </a:t>
            </a:r>
            <a:r>
              <a:rPr lang="es-ES" sz="3600" noProof="0" dirty="0"/>
              <a:t>y </a:t>
            </a:r>
            <a:r>
              <a:rPr lang="es-ES" sz="3600" b="1" noProof="0" dirty="0">
                <a:solidFill>
                  <a:srgbClr val="3F6031"/>
                </a:solidFill>
              </a:rPr>
              <a:t>eficiente </a:t>
            </a:r>
            <a:r>
              <a:rPr lang="es-ES" sz="3600" noProof="0" dirty="0"/>
              <a:t>de herramientas y sistemas digitales que pueden apoyar a las personas, los procesos y el trabajo creativo a lo largo del tiempo, sin causar sobrecarga, exclusión o desperdicio.</a:t>
            </a:r>
          </a:p>
          <a:p>
            <a:endParaRPr lang="es-ES" sz="3500" kern="0" noProof="0" dirty="0">
              <a:latin typeface="+mj-lt"/>
              <a:ea typeface="Arial" panose="020B0604020202020204" pitchFamily="34" charset="0"/>
              <a:cs typeface="Aptos Display" panose="020B0004020202020204" pitchFamily="34" charset="0"/>
            </a:endParaRPr>
          </a:p>
          <a:p>
            <a:pPr marL="457200" indent="-457200">
              <a:spcBef>
                <a:spcPts val="300"/>
              </a:spcBef>
              <a:spcAft>
                <a:spcPts val="300"/>
              </a:spcAft>
              <a:buClr>
                <a:srgbClr val="3F6031"/>
              </a:buClr>
              <a:buFont typeface="Arial" panose="020B0604020202020204" pitchFamily="34" charset="0"/>
              <a:buChar char="•"/>
            </a:pPr>
            <a:r>
              <a:rPr lang="es-ES" sz="3500" kern="0" noProof="0" dirty="0">
                <a:latin typeface="+mj-lt"/>
              </a:rPr>
              <a:t>Favorece la claridad y la continuidad en todos los proyectos y equipos.</a:t>
            </a:r>
          </a:p>
          <a:p>
            <a:pPr marL="457200" indent="-457200">
              <a:spcBef>
                <a:spcPts val="300"/>
              </a:spcBef>
              <a:spcAft>
                <a:spcPts val="300"/>
              </a:spcAft>
              <a:buClr>
                <a:srgbClr val="3F6031"/>
              </a:buClr>
              <a:buFont typeface="Arial" panose="020B0604020202020204" pitchFamily="34" charset="0"/>
              <a:buChar char="•"/>
            </a:pPr>
            <a:r>
              <a:rPr lang="es-ES" sz="3500" kern="0" noProof="0" dirty="0">
                <a:latin typeface="+mj-lt"/>
              </a:rPr>
              <a:t>Reduce el estrés, la sobrecarga y la fatiga digital.</a:t>
            </a:r>
          </a:p>
          <a:p>
            <a:pPr marL="457200" indent="-457200">
              <a:spcBef>
                <a:spcPts val="300"/>
              </a:spcBef>
              <a:spcAft>
                <a:spcPts val="300"/>
              </a:spcAft>
              <a:buClr>
                <a:srgbClr val="3F6031"/>
              </a:buClr>
              <a:buFont typeface="Arial" panose="020B0604020202020204" pitchFamily="34" charset="0"/>
              <a:buChar char="•"/>
            </a:pPr>
            <a:r>
              <a:rPr lang="es-ES" sz="3500" kern="0" noProof="0" dirty="0">
                <a:latin typeface="+mj-lt"/>
              </a:rPr>
              <a:t>Crea hábitos que protegen la creatividad y la concentración.</a:t>
            </a:r>
          </a:p>
          <a:p>
            <a:pPr marL="457200" indent="-457200">
              <a:spcBef>
                <a:spcPts val="300"/>
              </a:spcBef>
              <a:spcAft>
                <a:spcPts val="300"/>
              </a:spcAft>
              <a:buClr>
                <a:srgbClr val="3F6031"/>
              </a:buClr>
              <a:buFont typeface="Arial" panose="020B0604020202020204" pitchFamily="34" charset="0"/>
              <a:buChar char="•"/>
            </a:pPr>
            <a:r>
              <a:rPr lang="es-ES" sz="3500" kern="0" noProof="0" dirty="0">
                <a:latin typeface="+mj-lt"/>
              </a:rPr>
              <a:t>Facilita la búsqueda, el uso y la conservación de información importante.</a:t>
            </a:r>
          </a:p>
          <a:p>
            <a:pPr marL="457200" indent="-457200">
              <a:spcBef>
                <a:spcPts val="300"/>
              </a:spcBef>
              <a:spcAft>
                <a:spcPts val="300"/>
              </a:spcAft>
              <a:buClr>
                <a:srgbClr val="3F6031"/>
              </a:buClr>
              <a:buFont typeface="Arial" panose="020B0604020202020204" pitchFamily="34" charset="0"/>
              <a:buChar char="•"/>
            </a:pPr>
            <a:r>
              <a:rPr lang="es-ES" sz="3500" kern="0" noProof="0" dirty="0">
                <a:latin typeface="+mj-lt"/>
              </a:rPr>
              <a:t>Fomenta el uso intencionado de las herramientas en lugar de perseguir las tendencias.</a:t>
            </a:r>
          </a:p>
        </p:txBody>
      </p:sp>
      <p:pic>
        <p:nvPicPr>
          <p:cNvPr id="3" name="Εικόνα 2" descr="Εικόνα που περιέχει τακούνια, δέντρο, παπούτσια&#10;&#10;Το περιεχόμενο που δημιουργείται από AI ενδέχεται να είναι εσφαλμένο.">
            <a:extLst>
              <a:ext uri="{FF2B5EF4-FFF2-40B4-BE49-F238E27FC236}">
                <a16:creationId xmlns:a16="http://schemas.microsoft.com/office/drawing/2014/main" id="{DEDED8B5-8A22-2709-DB71-09B152D6E59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037"/>
            <a:ext cx="7220368" cy="10287000"/>
          </a:xfrm>
          <a:prstGeom prst="rect">
            <a:avLst/>
          </a:prstGeom>
        </p:spPr>
      </p:pic>
    </p:spTree>
    <p:extLst>
      <p:ext uri="{BB962C8B-B14F-4D97-AF65-F5344CB8AC3E}">
        <p14:creationId xmlns:p14="http://schemas.microsoft.com/office/powerpoint/2010/main" val="2515013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956-6ECD-D90E-CA54-779D7F309F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41767B-4DC6-2919-8634-2C46C679929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84F86070-CA15-BA97-E140-E2EE58D3753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9221736A-6F16-864A-EEE9-B0F137354AE5}"/>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Mapeo de flujos de información</a:t>
            </a:r>
            <a:endParaRPr lang="es-ES" sz="5000" b="1" noProof="0" dirty="0"/>
          </a:p>
        </p:txBody>
      </p:sp>
      <p:sp>
        <p:nvSpPr>
          <p:cNvPr id="6" name="TextBox 5">
            <a:extLst>
              <a:ext uri="{FF2B5EF4-FFF2-40B4-BE49-F238E27FC236}">
                <a16:creationId xmlns:a16="http://schemas.microsoft.com/office/drawing/2014/main" id="{CBB8D420-DEEA-EA19-E017-F678AADEEE3B}"/>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s-ES" sz="4500" b="1" noProof="0" dirty="0">
                <a:solidFill>
                  <a:srgbClr val="3F6031"/>
                </a:solidFill>
              </a:rPr>
              <a:t>Mapeo </a:t>
            </a:r>
            <a:r>
              <a:rPr lang="es-ES" sz="6000" b="1" noProof="0" dirty="0">
                <a:solidFill>
                  <a:srgbClr val="FF0000"/>
                </a:solidFill>
              </a:rPr>
              <a:t> = </a:t>
            </a:r>
            <a:r>
              <a:rPr lang="es-ES" sz="4500" b="1" noProof="0" dirty="0">
                <a:solidFill>
                  <a:srgbClr val="3F6031"/>
                </a:solidFill>
              </a:rPr>
              <a:t> Quién </a:t>
            </a:r>
            <a:r>
              <a:rPr lang="es-ES" sz="4500" noProof="0" dirty="0"/>
              <a:t>necesita </a:t>
            </a:r>
            <a:r>
              <a:rPr lang="es-ES" sz="4500" b="1" noProof="0" dirty="0">
                <a:solidFill>
                  <a:srgbClr val="3F6031"/>
                </a:solidFill>
              </a:rPr>
              <a:t>qué</a:t>
            </a:r>
            <a:r>
              <a:rPr lang="es-ES" sz="4500" noProof="0" dirty="0"/>
              <a:t>, </a:t>
            </a:r>
            <a:r>
              <a:rPr lang="es-ES" sz="4500" b="1" noProof="0" dirty="0">
                <a:solidFill>
                  <a:srgbClr val="3F6031"/>
                </a:solidFill>
              </a:rPr>
              <a:t>cuándo </a:t>
            </a:r>
            <a:r>
              <a:rPr lang="es-ES" sz="4500" noProof="0" dirty="0"/>
              <a:t>y </a:t>
            </a:r>
            <a:r>
              <a:rPr lang="es-ES" sz="4500" b="1" noProof="0" dirty="0">
                <a:solidFill>
                  <a:srgbClr val="3F6031"/>
                </a:solidFill>
              </a:rPr>
              <a:t>cómo</a:t>
            </a:r>
            <a:endParaRPr lang="es-ES"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6A6EEFA2-DD86-6F50-CA98-388E17897A61}"/>
              </a:ext>
            </a:extLst>
          </p:cNvPr>
          <p:cNvSpPr/>
          <p:nvPr/>
        </p:nvSpPr>
        <p:spPr>
          <a:xfrm>
            <a:off x="3140917" y="4294182"/>
            <a:ext cx="6862818" cy="1944516"/>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s-ES" sz="3500" noProof="0" dirty="0">
              <a:solidFill>
                <a:schemeClr val="bg1"/>
              </a:solidFill>
              <a:latin typeface="+mj-lt"/>
            </a:endParaRPr>
          </a:p>
        </p:txBody>
      </p:sp>
      <p:sp>
        <p:nvSpPr>
          <p:cNvPr id="8" name="Freeform: Shape 6">
            <a:extLst>
              <a:ext uri="{FF2B5EF4-FFF2-40B4-BE49-F238E27FC236}">
                <a16:creationId xmlns:a16="http://schemas.microsoft.com/office/drawing/2014/main" id="{1D9F003D-DD91-A9A6-6685-FFA95217C1D8}"/>
              </a:ext>
            </a:extLst>
          </p:cNvPr>
          <p:cNvSpPr/>
          <p:nvPr/>
        </p:nvSpPr>
        <p:spPr>
          <a:xfrm>
            <a:off x="9144000" y="5789784"/>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s-ES" sz="3500" noProof="0" dirty="0">
              <a:solidFill>
                <a:schemeClr val="bg1"/>
              </a:solidFill>
              <a:latin typeface="+mj-lt"/>
            </a:endParaRPr>
          </a:p>
        </p:txBody>
      </p:sp>
      <p:sp>
        <p:nvSpPr>
          <p:cNvPr id="9" name="Freeform: Shape 7">
            <a:extLst>
              <a:ext uri="{FF2B5EF4-FFF2-40B4-BE49-F238E27FC236}">
                <a16:creationId xmlns:a16="http://schemas.microsoft.com/office/drawing/2014/main" id="{219E52C5-3904-6C27-1CF8-9B9AE45A431B}"/>
              </a:ext>
            </a:extLst>
          </p:cNvPr>
          <p:cNvSpPr/>
          <p:nvPr/>
        </p:nvSpPr>
        <p:spPr>
          <a:xfrm>
            <a:off x="4047034" y="767513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s-ES" sz="3500" noProof="0" dirty="0">
              <a:solidFill>
                <a:schemeClr val="bg1"/>
              </a:solidFill>
              <a:latin typeface="+mj-lt"/>
            </a:endParaRPr>
          </a:p>
        </p:txBody>
      </p:sp>
      <p:sp>
        <p:nvSpPr>
          <p:cNvPr id="12" name="TextBox 11">
            <a:extLst>
              <a:ext uri="{FF2B5EF4-FFF2-40B4-BE49-F238E27FC236}">
                <a16:creationId xmlns:a16="http://schemas.microsoft.com/office/drawing/2014/main" id="{862972A2-BC6B-565E-35E2-962104DDD903}"/>
              </a:ext>
            </a:extLst>
          </p:cNvPr>
          <p:cNvSpPr txBox="1"/>
          <p:nvPr/>
        </p:nvSpPr>
        <p:spPr>
          <a:xfrm>
            <a:off x="3140917" y="4595487"/>
            <a:ext cx="6311880" cy="1341906"/>
          </a:xfrm>
          <a:prstGeom prst="rect">
            <a:avLst/>
          </a:prstGeom>
          <a:noFill/>
        </p:spPr>
        <p:txBody>
          <a:bodyPr wrap="square" lIns="0" rIns="0" anchor="ctr">
            <a:spAutoFit/>
          </a:bodyPr>
          <a:lstStyle/>
          <a:p>
            <a:pPr algn="r">
              <a:lnSpc>
                <a:spcPct val="120000"/>
              </a:lnSpc>
              <a:spcBef>
                <a:spcPts val="450"/>
              </a:spcBef>
            </a:pPr>
            <a:r>
              <a:rPr lang="es-ES" sz="3500" b="1" kern="100" noProof="0" dirty="0">
                <a:solidFill>
                  <a:schemeClr val="bg1"/>
                </a:solidFill>
                <a:latin typeface="+mj-lt"/>
                <a:ea typeface="Aptos" panose="020B0004020202020204" pitchFamily="34" charset="0"/>
                <a:cs typeface="Times New Roman" panose="02020603050405020304" pitchFamily="18" charset="0"/>
              </a:rPr>
              <a:t>Evita las lagunas de información y la confusión entre versiones</a:t>
            </a:r>
            <a:endParaRPr lang="es-ES" sz="3500" b="1" noProof="0" dirty="0">
              <a:solidFill>
                <a:schemeClr val="bg1"/>
              </a:solidFill>
              <a:latin typeface="+mj-lt"/>
            </a:endParaRPr>
          </a:p>
        </p:txBody>
      </p:sp>
      <p:sp>
        <p:nvSpPr>
          <p:cNvPr id="13" name="TextBox 12">
            <a:extLst>
              <a:ext uri="{FF2B5EF4-FFF2-40B4-BE49-F238E27FC236}">
                <a16:creationId xmlns:a16="http://schemas.microsoft.com/office/drawing/2014/main" id="{20240FBB-82A6-0FE1-F269-494DBC247D46}"/>
              </a:ext>
            </a:extLst>
          </p:cNvPr>
          <p:cNvSpPr txBox="1"/>
          <p:nvPr/>
        </p:nvSpPr>
        <p:spPr>
          <a:xfrm>
            <a:off x="4257674" y="7976442"/>
            <a:ext cx="6275787" cy="1341906"/>
          </a:xfrm>
          <a:prstGeom prst="rect">
            <a:avLst/>
          </a:prstGeom>
          <a:noFill/>
        </p:spPr>
        <p:txBody>
          <a:bodyPr wrap="square" lIns="0" rIns="0" anchor="ctr">
            <a:spAutoFit/>
          </a:bodyPr>
          <a:lstStyle/>
          <a:p>
            <a:pPr>
              <a:lnSpc>
                <a:spcPct val="120000"/>
              </a:lnSpc>
              <a:spcBef>
                <a:spcPts val="450"/>
              </a:spcBef>
            </a:pPr>
            <a:r>
              <a:rPr lang="es-ES" sz="3500" b="1" kern="100" noProof="0" dirty="0">
                <a:solidFill>
                  <a:schemeClr val="bg1"/>
                </a:solidFill>
                <a:latin typeface="+mj-lt"/>
                <a:ea typeface="Aptos" panose="020B0004020202020204" pitchFamily="34" charset="0"/>
                <a:cs typeface="Times New Roman" panose="02020603050405020304" pitchFamily="18" charset="0"/>
              </a:rPr>
              <a:t>Fomenta la responsabilidad compartida para lograr claridad</a:t>
            </a:r>
            <a:endParaRPr lang="es-ES" sz="3500" b="1" noProof="0" dirty="0">
              <a:solidFill>
                <a:schemeClr val="bg1"/>
              </a:solidFill>
              <a:latin typeface="+mj-lt"/>
            </a:endParaRPr>
          </a:p>
        </p:txBody>
      </p:sp>
      <p:sp>
        <p:nvSpPr>
          <p:cNvPr id="24" name="TextBox 23">
            <a:extLst>
              <a:ext uri="{FF2B5EF4-FFF2-40B4-BE49-F238E27FC236}">
                <a16:creationId xmlns:a16="http://schemas.microsoft.com/office/drawing/2014/main" id="{11579B1B-1320-BBC0-FF0F-13FB91BD22B5}"/>
              </a:ext>
            </a:extLst>
          </p:cNvPr>
          <p:cNvSpPr txBox="1"/>
          <p:nvPr/>
        </p:nvSpPr>
        <p:spPr>
          <a:xfrm>
            <a:off x="9701214" y="6091089"/>
            <a:ext cx="6275788" cy="1341906"/>
          </a:xfrm>
          <a:prstGeom prst="rect">
            <a:avLst/>
          </a:prstGeom>
          <a:noFill/>
        </p:spPr>
        <p:txBody>
          <a:bodyPr wrap="square" lIns="0" rIns="0" anchor="ctr">
            <a:spAutoFit/>
          </a:bodyPr>
          <a:lstStyle/>
          <a:p>
            <a:pPr>
              <a:lnSpc>
                <a:spcPct val="120000"/>
              </a:lnSpc>
              <a:spcBef>
                <a:spcPts val="450"/>
              </a:spcBef>
            </a:pPr>
            <a:r>
              <a:rPr lang="es-ES" sz="3500" b="1" kern="100" noProof="0" dirty="0">
                <a:solidFill>
                  <a:schemeClr val="bg1"/>
                </a:solidFill>
                <a:latin typeface="+mj-lt"/>
                <a:ea typeface="Aptos" panose="020B0004020202020204" pitchFamily="34" charset="0"/>
                <a:cs typeface="Times New Roman" panose="02020603050405020304" pitchFamily="18" charset="0"/>
              </a:rPr>
              <a:t>Favorece una colaboración y una programación más fluidas</a:t>
            </a:r>
            <a:endParaRPr lang="es-ES" sz="3500" b="1" noProof="0" dirty="0">
              <a:solidFill>
                <a:schemeClr val="bg1"/>
              </a:solidFill>
              <a:latin typeface="+mj-lt"/>
            </a:endParaRPr>
          </a:p>
        </p:txBody>
      </p:sp>
    </p:spTree>
    <p:extLst>
      <p:ext uri="{BB962C8B-B14F-4D97-AF65-F5344CB8AC3E}">
        <p14:creationId xmlns:p14="http://schemas.microsoft.com/office/powerpoint/2010/main" val="850105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5072EE-67D0-C715-C7B8-5A87F099AD3E}"/>
              </a:ext>
            </a:extLst>
          </p:cNvPr>
          <p:cNvSpPr txBox="1"/>
          <p:nvPr/>
        </p:nvSpPr>
        <p:spPr>
          <a:xfrm>
            <a:off x="810039" y="5143500"/>
            <a:ext cx="14706600" cy="4401205"/>
          </a:xfrm>
          <a:prstGeom prst="rect">
            <a:avLst/>
          </a:prstGeom>
          <a:noFill/>
        </p:spPr>
        <p:txBody>
          <a:bodyPr wrap="square">
            <a:spAutoFit/>
          </a:bodyPr>
          <a:lstStyle/>
          <a:p>
            <a:r>
              <a:rPr lang="es-ES" sz="5600" b="1" i="1" noProof="0" dirty="0">
                <a:solidFill>
                  <a:srgbClr val="FF0000"/>
                </a:solidFill>
                <a:effectLst/>
                <a:latin typeface="Calibri" panose="020F0502020204030204" pitchFamily="34" charset="0"/>
                <a:ea typeface="Times New Roman" panose="02020603050405020304" pitchFamily="18" charset="0"/>
              </a:rPr>
              <a:t>Piensa en un proceso digital de tu propio trabajo, por ejemplo, la programación, la elaboración de presupuestos o el intercambio de archivos. ¿Quién necesita acceder a él? ¿Qué necesitan? ¿Ese flujo es fluido o caótico en la actualidad?</a:t>
            </a:r>
            <a:endParaRPr lang="es-ES" sz="5600" b="1" noProof="0" dirty="0">
              <a:solidFill>
                <a:srgbClr val="FF0000"/>
              </a:solidFill>
            </a:endParaRPr>
          </a:p>
        </p:txBody>
      </p:sp>
      <p:pic>
        <p:nvPicPr>
          <p:cNvPr id="6" name="Γραφικό 5">
            <a:extLst>
              <a:ext uri="{FF2B5EF4-FFF2-40B4-BE49-F238E27FC236}">
                <a16:creationId xmlns:a16="http://schemas.microsoft.com/office/drawing/2014/main" id="{5F3DB2F4-B0A7-8581-E898-0A7A2987D5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02047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F629-A09D-4BF6-7A36-4D2EA82B4D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168CD3-B077-DD2B-2480-C698EE4CBF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6ADF8E73-25CE-F2C2-DC42-6B362D5E8D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AC3F647C-4CF9-B551-C3AE-9E54805186F2}"/>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El archivo como estrategia, no como almacenamiento</a:t>
            </a:r>
            <a:endParaRPr lang="es-ES" sz="5000" b="1" noProof="0" dirty="0"/>
          </a:p>
        </p:txBody>
      </p:sp>
      <p:sp>
        <p:nvSpPr>
          <p:cNvPr id="6" name="TextBox 5">
            <a:extLst>
              <a:ext uri="{FF2B5EF4-FFF2-40B4-BE49-F238E27FC236}">
                <a16:creationId xmlns:a16="http://schemas.microsoft.com/office/drawing/2014/main" id="{8DE932A5-71F2-358C-095A-D7691E70452D}"/>
              </a:ext>
            </a:extLst>
          </p:cNvPr>
          <p:cNvSpPr txBox="1"/>
          <p:nvPr/>
        </p:nvSpPr>
        <p:spPr>
          <a:xfrm>
            <a:off x="5946913" y="3383947"/>
            <a:ext cx="11734800" cy="3519105"/>
          </a:xfrm>
          <a:prstGeom prst="rect">
            <a:avLst/>
          </a:prstGeom>
          <a:noFill/>
        </p:spPr>
        <p:txBody>
          <a:bodyPr wrap="square">
            <a:spAutoFit/>
          </a:bodyPr>
          <a:lstStyle/>
          <a:p>
            <a:pPr>
              <a:lnSpc>
                <a:spcPct val="107000"/>
              </a:lnSpc>
              <a:spcAft>
                <a:spcPts val="800"/>
              </a:spcAft>
              <a:buNone/>
            </a:pPr>
            <a:r>
              <a:rPr lang="es-ES" sz="3500" b="1" noProof="0" dirty="0"/>
              <a:t>El archivo </a:t>
            </a:r>
            <a:r>
              <a:rPr lang="es-ES" sz="3500" noProof="0" dirty="0"/>
              <a:t>es una de las formas más tangibles en las que la sostenibilidad digital se manifiesta en la práctica. En lugar de considerarse una tarea que se realiza al final del proyecto, el archivo debe entenderse como un proceso continuo de cuidado, selección y preparación. Esto incluye elegir qué conservar, en qué formato y con qué información de apoyo. </a:t>
            </a:r>
            <a:endParaRPr lang="es-ES"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4" name="Γραφικό 3">
            <a:extLst>
              <a:ext uri="{FF2B5EF4-FFF2-40B4-BE49-F238E27FC236}">
                <a16:creationId xmlns:a16="http://schemas.microsoft.com/office/drawing/2014/main" id="{7046B0E0-C045-078D-4236-B8B9E68BF2A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62000" y="3707401"/>
            <a:ext cx="4572000" cy="4724400"/>
          </a:xfrm>
          <a:prstGeom prst="rect">
            <a:avLst/>
          </a:prstGeom>
        </p:spPr>
      </p:pic>
      <p:sp>
        <p:nvSpPr>
          <p:cNvPr id="11" name="TextBox 10">
            <a:extLst>
              <a:ext uri="{FF2B5EF4-FFF2-40B4-BE49-F238E27FC236}">
                <a16:creationId xmlns:a16="http://schemas.microsoft.com/office/drawing/2014/main" id="{E9C1994F-3D74-11B3-5C74-E7292EC3AFD5}"/>
              </a:ext>
            </a:extLst>
          </p:cNvPr>
          <p:cNvSpPr txBox="1"/>
          <p:nvPr/>
        </p:nvSpPr>
        <p:spPr>
          <a:xfrm>
            <a:off x="5963478" y="7409832"/>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s-ES" sz="3500" kern="100" noProof="0" dirty="0">
                <a:effectLst/>
                <a:latin typeface="+mj-lt"/>
                <a:ea typeface="Aptos" panose="020B0004020202020204" pitchFamily="34" charset="0"/>
                <a:cs typeface="Times New Roman" panose="02020603050405020304" pitchFamily="18" charset="0"/>
              </a:rPr>
              <a:t>Utilice formatos de archivo duraderos (PDF/A, TIFF).</a:t>
            </a:r>
          </a:p>
          <a:p>
            <a:pPr marL="542925" indent="-542925">
              <a:lnSpc>
                <a:spcPct val="107000"/>
              </a:lnSpc>
              <a:spcAft>
                <a:spcPts val="800"/>
              </a:spcAft>
              <a:buClr>
                <a:srgbClr val="3F6031"/>
              </a:buClr>
              <a:buFont typeface="Wingdings" panose="05000000000000000000" pitchFamily="2" charset="2"/>
              <a:buChar char="ü"/>
            </a:pPr>
            <a:r>
              <a:rPr lang="es-ES" sz="3500" kern="100" noProof="0" dirty="0">
                <a:effectLst/>
                <a:latin typeface="+mj-lt"/>
                <a:ea typeface="Aptos" panose="020B0004020202020204" pitchFamily="34" charset="0"/>
                <a:cs typeface="Times New Roman" panose="02020603050405020304" pitchFamily="18" charset="0"/>
              </a:rPr>
              <a:t>Añada metadatos básicos (fechas, funciones, versión).</a:t>
            </a:r>
          </a:p>
          <a:p>
            <a:pPr marL="542925" indent="-542925">
              <a:lnSpc>
                <a:spcPct val="107000"/>
              </a:lnSpc>
              <a:spcAft>
                <a:spcPts val="800"/>
              </a:spcAft>
              <a:buClr>
                <a:srgbClr val="3F6031"/>
              </a:buClr>
              <a:buFont typeface="Wingdings" panose="05000000000000000000" pitchFamily="2" charset="2"/>
              <a:buChar char="ü"/>
            </a:pPr>
            <a:r>
              <a:rPr lang="es-ES" sz="3500" kern="100" noProof="0" dirty="0">
                <a:effectLst/>
                <a:latin typeface="+mj-lt"/>
                <a:ea typeface="Aptos" panose="020B0004020202020204" pitchFamily="34" charset="0"/>
                <a:cs typeface="Times New Roman" panose="02020603050405020304" pitchFamily="18" charset="0"/>
              </a:rPr>
              <a:t>Almacene los archivos en carpetas estructuradas.</a:t>
            </a:r>
          </a:p>
        </p:txBody>
      </p:sp>
    </p:spTree>
    <p:extLst>
      <p:ext uri="{BB962C8B-B14F-4D97-AF65-F5344CB8AC3E}">
        <p14:creationId xmlns:p14="http://schemas.microsoft.com/office/powerpoint/2010/main" val="1684681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65AF-4529-AF62-35C8-E620CC7F2E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A18835-148E-3731-CC7E-A51F3804A4B5}"/>
              </a:ext>
            </a:extLst>
          </p:cNvPr>
          <p:cNvSpPr txBox="1"/>
          <p:nvPr/>
        </p:nvSpPr>
        <p:spPr>
          <a:xfrm>
            <a:off x="685800" y="5600700"/>
            <a:ext cx="14706600" cy="2862322"/>
          </a:xfrm>
          <a:prstGeom prst="rect">
            <a:avLst/>
          </a:prstGeom>
          <a:noFill/>
        </p:spPr>
        <p:txBody>
          <a:bodyPr wrap="square">
            <a:spAutoFit/>
          </a:bodyPr>
          <a:lstStyle/>
          <a:p>
            <a:r>
              <a:rPr lang="es-ES" sz="6000" b="1" i="1" noProof="0" dirty="0">
                <a:solidFill>
                  <a:srgbClr val="FF0000"/>
                </a:solidFill>
              </a:rPr>
              <a:t>¿Qué contenido digital crean tus alumnos o equipos que podría ser valioso más adelante, pero que ahora mismo podría perderse o dispersarse?</a:t>
            </a:r>
            <a:endParaRPr lang="es-ES" sz="6000" b="1" noProof="0" dirty="0">
              <a:solidFill>
                <a:srgbClr val="FF0000"/>
              </a:solidFill>
            </a:endParaRPr>
          </a:p>
        </p:txBody>
      </p:sp>
      <p:pic>
        <p:nvPicPr>
          <p:cNvPr id="6" name="Γραφικό 5">
            <a:extLst>
              <a:ext uri="{FF2B5EF4-FFF2-40B4-BE49-F238E27FC236}">
                <a16:creationId xmlns:a16="http://schemas.microsoft.com/office/drawing/2014/main" id="{87E17F69-AF34-CB09-22D3-BDE9F448FDB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69998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A168-358B-D66F-D6C8-B9F3D9E8BC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FD6811-DB10-D7F8-23D4-D72C24CA8EB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EE2EDF95-B29A-D68A-9E24-1BB6F3BA5B84}"/>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CF2AA45A-C733-F7F7-764E-83C9F0BC1654}"/>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Garantizar la calidad de la información</a:t>
            </a:r>
            <a:endParaRPr lang="es-ES" sz="5000" b="1" noProof="0" dirty="0"/>
          </a:p>
        </p:txBody>
      </p:sp>
      <p:sp>
        <p:nvSpPr>
          <p:cNvPr id="11" name="TextBox 10">
            <a:extLst>
              <a:ext uri="{FF2B5EF4-FFF2-40B4-BE49-F238E27FC236}">
                <a16:creationId xmlns:a16="http://schemas.microsoft.com/office/drawing/2014/main" id="{CCDB395C-4651-D17F-4812-A484448F1FD4}"/>
              </a:ext>
            </a:extLst>
          </p:cNvPr>
          <p:cNvSpPr txBox="1"/>
          <p:nvPr/>
        </p:nvSpPr>
        <p:spPr>
          <a:xfrm>
            <a:off x="858080" y="3901350"/>
            <a:ext cx="11237842" cy="3170099"/>
          </a:xfrm>
          <a:prstGeom prst="rect">
            <a:avLst/>
          </a:prstGeom>
          <a:noFill/>
        </p:spPr>
        <p:txBody>
          <a:bodyPr wrap="square">
            <a:spAutoFit/>
          </a:bodyPr>
          <a:lstStyle/>
          <a:p>
            <a:pPr marL="542925" indent="-542925">
              <a:spcBef>
                <a:spcPts val="1200"/>
              </a:spcBef>
              <a:spcAft>
                <a:spcPts val="1200"/>
              </a:spcAft>
              <a:buClr>
                <a:srgbClr val="3F6031"/>
              </a:buClr>
              <a:buFont typeface="Wingdings" panose="05000000000000000000" pitchFamily="2" charset="2"/>
              <a:buChar char="ü"/>
            </a:pPr>
            <a:r>
              <a:rPr lang="es-ES" sz="3500" noProof="0" dirty="0"/>
              <a:t>Utilizar un lenguaje claro, preciso y coherente</a:t>
            </a:r>
          </a:p>
          <a:p>
            <a:pPr marL="542925" indent="-542925">
              <a:spcBef>
                <a:spcPts val="1200"/>
              </a:spcBef>
              <a:spcAft>
                <a:spcPts val="1200"/>
              </a:spcAft>
              <a:buClr>
                <a:srgbClr val="3F6031"/>
              </a:buClr>
              <a:buFont typeface="Wingdings" panose="05000000000000000000" pitchFamily="2" charset="2"/>
              <a:buChar char="ü"/>
            </a:pPr>
            <a:r>
              <a:rPr lang="es-ES" sz="3500" noProof="0" dirty="0"/>
              <a:t>Aplicar control de versiones y etiquetado de metadatos</a:t>
            </a:r>
          </a:p>
          <a:p>
            <a:pPr marL="542925" indent="-542925">
              <a:spcBef>
                <a:spcPts val="1200"/>
              </a:spcBef>
              <a:spcAft>
                <a:spcPts val="1200"/>
              </a:spcAft>
              <a:buClr>
                <a:srgbClr val="3F6031"/>
              </a:buClr>
              <a:buFont typeface="Wingdings" panose="05000000000000000000" pitchFamily="2" charset="2"/>
              <a:buChar char="ü"/>
            </a:pPr>
            <a:r>
              <a:rPr lang="es-ES" sz="3500" noProof="0" dirty="0"/>
              <a:t>Almacenar los archivos de forma que sean recuperables y reutilizables</a:t>
            </a:r>
          </a:p>
          <a:p>
            <a:pPr marL="542925" indent="-542925">
              <a:spcBef>
                <a:spcPts val="1200"/>
              </a:spcBef>
              <a:spcAft>
                <a:spcPts val="1200"/>
              </a:spcAft>
              <a:buClr>
                <a:srgbClr val="3F6031"/>
              </a:buClr>
              <a:buFont typeface="Wingdings" panose="05000000000000000000" pitchFamily="2" charset="2"/>
              <a:buChar char="ü"/>
            </a:pPr>
            <a:r>
              <a:rPr lang="es-ES" sz="3500" noProof="0" dirty="0"/>
              <a:t>Respetar la ética de los datos: privacidad, licencias, atribución</a:t>
            </a:r>
          </a:p>
        </p:txBody>
      </p:sp>
      <p:pic>
        <p:nvPicPr>
          <p:cNvPr id="7" name="Γραφικό 6">
            <a:extLst>
              <a:ext uri="{FF2B5EF4-FFF2-40B4-BE49-F238E27FC236}">
                <a16:creationId xmlns:a16="http://schemas.microsoft.com/office/drawing/2014/main" id="{8E9B72A8-4831-0EEC-738C-986A51B4D2F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811000" y="2933700"/>
            <a:ext cx="5257800" cy="5105400"/>
          </a:xfrm>
          <a:prstGeom prst="rect">
            <a:avLst/>
          </a:prstGeom>
        </p:spPr>
      </p:pic>
    </p:spTree>
    <p:extLst>
      <p:ext uri="{BB962C8B-B14F-4D97-AF65-F5344CB8AC3E}">
        <p14:creationId xmlns:p14="http://schemas.microsoft.com/office/powerpoint/2010/main" val="2878389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52E3-ACA9-8CD6-1910-B20336B128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E03ADE2-E285-DE11-B60D-27CFCFBA8327}"/>
              </a:ext>
            </a:extLst>
          </p:cNvPr>
          <p:cNvSpPr txBox="1"/>
          <p:nvPr/>
        </p:nvSpPr>
        <p:spPr>
          <a:xfrm>
            <a:off x="742184" y="5121934"/>
            <a:ext cx="16942173" cy="4401205"/>
          </a:xfrm>
          <a:prstGeom prst="rect">
            <a:avLst/>
          </a:prstGeom>
          <a:noFill/>
        </p:spPr>
        <p:txBody>
          <a:bodyPr wrap="square">
            <a:spAutoFit/>
          </a:bodyPr>
          <a:lstStyle/>
          <a:p>
            <a:r>
              <a:rPr lang="es-ES" sz="5600" b="1" i="1" noProof="0" dirty="0">
                <a:solidFill>
                  <a:srgbClr val="FF0000"/>
                </a:solidFill>
              </a:rPr>
              <a:t>¿Alguna vez has aprendido algo relacionado con el mundo digital gracias a un consejo rápido de un compañero, fuera de una sesión formal? ¿Qué hizo que ese momento se te quedara grabado? ¿y cómo podrías replicarlo en tu formación?</a:t>
            </a:r>
            <a:endParaRPr lang="es-ES" sz="5600" b="1" noProof="0" dirty="0">
              <a:solidFill>
                <a:srgbClr val="FF0000"/>
              </a:solidFill>
            </a:endParaRPr>
          </a:p>
        </p:txBody>
      </p:sp>
      <p:pic>
        <p:nvPicPr>
          <p:cNvPr id="6" name="Γραφικό 5">
            <a:extLst>
              <a:ext uri="{FF2B5EF4-FFF2-40B4-BE49-F238E27FC236}">
                <a16:creationId xmlns:a16="http://schemas.microsoft.com/office/drawing/2014/main" id="{C6295D86-3651-EC76-49FA-D29FE53206B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36189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5F1D-54B8-39E7-48D6-E0EAFD77D1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335731D-D29D-EDEC-D063-D910025E9B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D1685BAD-486C-83EE-B08C-6B898F8482F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AF885E30-880A-05DA-F87E-6C2D08C7F53B}"/>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Apoyo al aprendizaje digital continuo</a:t>
            </a:r>
            <a:endParaRPr lang="es-ES" sz="5000" b="1" noProof="0" dirty="0"/>
          </a:p>
        </p:txBody>
      </p:sp>
      <p:sp>
        <p:nvSpPr>
          <p:cNvPr id="4" name="TextBox 3">
            <a:extLst>
              <a:ext uri="{FF2B5EF4-FFF2-40B4-BE49-F238E27FC236}">
                <a16:creationId xmlns:a16="http://schemas.microsoft.com/office/drawing/2014/main" id="{D5F235D8-EB58-0676-A5FB-ECDEB748DD85}"/>
              </a:ext>
            </a:extLst>
          </p:cNvPr>
          <p:cNvSpPr txBox="1"/>
          <p:nvPr/>
        </p:nvSpPr>
        <p:spPr>
          <a:xfrm>
            <a:off x="1066800" y="2552700"/>
            <a:ext cx="13563600" cy="1036438"/>
          </a:xfrm>
          <a:prstGeom prst="rect">
            <a:avLst/>
          </a:prstGeom>
          <a:noFill/>
        </p:spPr>
        <p:txBody>
          <a:bodyPr wrap="square">
            <a:spAutoFit/>
          </a:bodyPr>
          <a:lstStyle/>
          <a:p>
            <a:pPr>
              <a:lnSpc>
                <a:spcPct val="107000"/>
              </a:lnSpc>
              <a:spcAft>
                <a:spcPts val="800"/>
              </a:spcAft>
              <a:buNone/>
            </a:pPr>
            <a:r>
              <a:rPr lang="es-ES" sz="4800" b="1" noProof="0" dirty="0" err="1">
                <a:solidFill>
                  <a:srgbClr val="3F6031"/>
                </a:solidFill>
              </a:rPr>
              <a:t>Microaprendizaje</a:t>
            </a:r>
            <a:r>
              <a:rPr lang="es-ES" sz="4800" b="1" noProof="0" dirty="0">
                <a:solidFill>
                  <a:srgbClr val="3F6031"/>
                </a:solidFill>
              </a:rPr>
              <a:t> </a:t>
            </a:r>
            <a:r>
              <a:rPr lang="es-ES" sz="6000" b="1" noProof="0" dirty="0">
                <a:solidFill>
                  <a:srgbClr val="FF0000"/>
                </a:solidFill>
              </a:rPr>
              <a:t> = </a:t>
            </a:r>
            <a:r>
              <a:rPr lang="es-ES" sz="4800" b="1" noProof="0" dirty="0">
                <a:solidFill>
                  <a:srgbClr val="3F6031"/>
                </a:solidFill>
              </a:rPr>
              <a:t> aprendizaje breve e informal</a:t>
            </a:r>
            <a:endParaRPr lang="es-ES"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C30669-FBE3-5342-11EB-51D4335EB89E}"/>
              </a:ext>
            </a:extLst>
          </p:cNvPr>
          <p:cNvSpPr txBox="1"/>
          <p:nvPr/>
        </p:nvSpPr>
        <p:spPr>
          <a:xfrm>
            <a:off x="1066800" y="3997335"/>
            <a:ext cx="11237842" cy="2411238"/>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s-ES" sz="3500" noProof="0" dirty="0"/>
              <a:t>Fomenta la confianza a través del apoyo en tiempo real</a:t>
            </a:r>
          </a:p>
          <a:p>
            <a:pPr marL="542925" indent="-542925">
              <a:lnSpc>
                <a:spcPct val="107000"/>
              </a:lnSpc>
              <a:spcBef>
                <a:spcPts val="1200"/>
              </a:spcBef>
              <a:spcAft>
                <a:spcPts val="1200"/>
              </a:spcAft>
              <a:buClr>
                <a:srgbClr val="3F6031"/>
              </a:buClr>
              <a:buFont typeface="Wingdings" panose="05000000000000000000" pitchFamily="2" charset="2"/>
              <a:buChar char="ü"/>
            </a:pPr>
            <a:r>
              <a:rPr lang="es-ES" sz="3500" noProof="0" dirty="0"/>
              <a:t>Fomenta el intercambio de conocimientos entre compañeros</a:t>
            </a:r>
          </a:p>
          <a:p>
            <a:pPr marL="542925" indent="-542925">
              <a:lnSpc>
                <a:spcPct val="107000"/>
              </a:lnSpc>
              <a:spcBef>
                <a:spcPts val="1200"/>
              </a:spcBef>
              <a:spcAft>
                <a:spcPts val="1200"/>
              </a:spcAft>
              <a:buClr>
                <a:srgbClr val="3F6031"/>
              </a:buClr>
              <a:buFont typeface="Wingdings" panose="05000000000000000000" pitchFamily="2" charset="2"/>
              <a:buChar char="ü"/>
            </a:pPr>
            <a:r>
              <a:rPr lang="es-ES" sz="3500" noProof="0" dirty="0"/>
              <a:t>Puede tener lugar durante ensayos, reuniones o entre bastidores</a:t>
            </a:r>
          </a:p>
        </p:txBody>
      </p:sp>
      <p:pic>
        <p:nvPicPr>
          <p:cNvPr id="9" name="Γραφικό 8">
            <a:extLst>
              <a:ext uri="{FF2B5EF4-FFF2-40B4-BE49-F238E27FC236}">
                <a16:creationId xmlns:a16="http://schemas.microsoft.com/office/drawing/2014/main" id="{668A105F-A5B3-5DBE-EA52-E473C212AEE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716000" y="6210300"/>
            <a:ext cx="3260035" cy="2927075"/>
          </a:xfrm>
          <a:prstGeom prst="rect">
            <a:avLst/>
          </a:prstGeom>
        </p:spPr>
      </p:pic>
      <p:sp>
        <p:nvSpPr>
          <p:cNvPr id="12" name="TextBox 11">
            <a:extLst>
              <a:ext uri="{FF2B5EF4-FFF2-40B4-BE49-F238E27FC236}">
                <a16:creationId xmlns:a16="http://schemas.microsoft.com/office/drawing/2014/main" id="{41E7CF07-E124-6548-2DC3-1C6D52921CDD}"/>
              </a:ext>
            </a:extLst>
          </p:cNvPr>
          <p:cNvSpPr txBox="1"/>
          <p:nvPr/>
        </p:nvSpPr>
        <p:spPr>
          <a:xfrm>
            <a:off x="93923" y="8083669"/>
            <a:ext cx="13717936" cy="630942"/>
          </a:xfrm>
          <a:prstGeom prst="rect">
            <a:avLst/>
          </a:prstGeom>
          <a:noFill/>
        </p:spPr>
        <p:txBody>
          <a:bodyPr wrap="square">
            <a:spAutoFit/>
          </a:bodyPr>
          <a:lstStyle/>
          <a:p>
            <a:pPr algn="r"/>
            <a:r>
              <a:rPr lang="es-ES" sz="3500" b="1" noProof="0" dirty="0">
                <a:solidFill>
                  <a:srgbClr val="04A6C2"/>
                </a:solidFill>
              </a:rPr>
              <a:t>Intercambio de consejos, preguntas frecuentes compartidas, tutoriales</a:t>
            </a:r>
          </a:p>
        </p:txBody>
      </p:sp>
    </p:spTree>
    <p:extLst>
      <p:ext uri="{BB962C8B-B14F-4D97-AF65-F5344CB8AC3E}">
        <p14:creationId xmlns:p14="http://schemas.microsoft.com/office/powerpoint/2010/main" val="1747172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9AFF-EBD0-1DDA-8765-35F4830537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374B7-042E-3444-C891-DA3C80126F2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82696913-9C49-D3CA-2762-A6409F777861}"/>
              </a:ext>
            </a:extLst>
          </p:cNvPr>
          <p:cNvSpPr/>
          <p:nvPr/>
        </p:nvSpPr>
        <p:spPr>
          <a:xfrm rot="-10800000">
            <a:off x="16687800" y="1156966"/>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B172ED72-FBFB-9A60-27F5-CF7499836A75}"/>
              </a:ext>
            </a:extLst>
          </p:cNvPr>
          <p:cNvSpPr txBox="1"/>
          <p:nvPr/>
        </p:nvSpPr>
        <p:spPr>
          <a:xfrm>
            <a:off x="0" y="1304901"/>
            <a:ext cx="16687800" cy="923330"/>
          </a:xfrm>
          <a:prstGeom prst="rect">
            <a:avLst/>
          </a:prstGeom>
          <a:noFill/>
        </p:spPr>
        <p:txBody>
          <a:bodyPr wrap="square">
            <a:spAutoFit/>
          </a:bodyPr>
          <a:lstStyle/>
          <a:p>
            <a:pPr lvl="0" algn="r"/>
            <a:r>
              <a:rPr lang="es-ES" sz="5400" b="1" noProof="0" dirty="0"/>
              <a:t>¿Qué significa liderar la transformación digital?</a:t>
            </a:r>
            <a:endParaRPr lang="es-ES" sz="5000" b="1" noProof="0" dirty="0"/>
          </a:p>
        </p:txBody>
      </p:sp>
      <p:sp>
        <p:nvSpPr>
          <p:cNvPr id="6" name="TextBox 5">
            <a:extLst>
              <a:ext uri="{FF2B5EF4-FFF2-40B4-BE49-F238E27FC236}">
                <a16:creationId xmlns:a16="http://schemas.microsoft.com/office/drawing/2014/main" id="{329069F5-24D2-DF1F-BC8C-7368258F48DC}"/>
              </a:ext>
            </a:extLst>
          </p:cNvPr>
          <p:cNvSpPr txBox="1"/>
          <p:nvPr/>
        </p:nvSpPr>
        <p:spPr>
          <a:xfrm>
            <a:off x="5753491" y="3470811"/>
            <a:ext cx="11734800" cy="1838708"/>
          </a:xfrm>
          <a:prstGeom prst="rect">
            <a:avLst/>
          </a:prstGeom>
          <a:noFill/>
        </p:spPr>
        <p:txBody>
          <a:bodyPr wrap="square">
            <a:spAutoFit/>
          </a:bodyPr>
          <a:lstStyle/>
          <a:p>
            <a:pPr>
              <a:lnSpc>
                <a:spcPct val="107000"/>
              </a:lnSpc>
              <a:spcAft>
                <a:spcPts val="800"/>
              </a:spcAft>
              <a:buNone/>
            </a:pPr>
            <a:r>
              <a:rPr lang="es-ES" sz="3600" noProof="0" dirty="0"/>
              <a:t>La transformación digital no consiste en utilizar las herramientas más novedosas. Se trata de </a:t>
            </a:r>
            <a:r>
              <a:rPr lang="es-ES" sz="3600" b="1" noProof="0" dirty="0">
                <a:solidFill>
                  <a:srgbClr val="3F6031"/>
                </a:solidFill>
              </a:rPr>
              <a:t>alinear las opciones digitales </a:t>
            </a:r>
            <a:r>
              <a:rPr lang="es-ES" sz="3600" noProof="0" dirty="0"/>
              <a:t>con </a:t>
            </a:r>
            <a:r>
              <a:rPr lang="es-ES" sz="3600" b="1" noProof="0" dirty="0">
                <a:solidFill>
                  <a:srgbClr val="3F6031"/>
                </a:solidFill>
              </a:rPr>
              <a:t>los valores</a:t>
            </a:r>
            <a:r>
              <a:rPr lang="es-ES" sz="3600" noProof="0" dirty="0"/>
              <a:t>, </a:t>
            </a:r>
            <a:r>
              <a:rPr lang="es-ES" sz="3600" b="1" noProof="0" dirty="0">
                <a:solidFill>
                  <a:srgbClr val="3F6031"/>
                </a:solidFill>
              </a:rPr>
              <a:t>los flujos de trabajo </a:t>
            </a:r>
            <a:r>
              <a:rPr lang="es-ES" sz="3600" noProof="0" dirty="0"/>
              <a:t>y </a:t>
            </a:r>
            <a:r>
              <a:rPr lang="es-ES" sz="3600" b="1" noProof="0" dirty="0">
                <a:solidFill>
                  <a:srgbClr val="3F6031"/>
                </a:solidFill>
              </a:rPr>
              <a:t>las personas</a:t>
            </a:r>
            <a:r>
              <a:rPr lang="es-ES" sz="3600" noProof="0" dirty="0"/>
              <a:t>.</a:t>
            </a:r>
            <a:endParaRPr lang="es-ES"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8F3406-85D7-0DA5-FD22-40BF3FB93808}"/>
              </a:ext>
            </a:extLst>
          </p:cNvPr>
          <p:cNvSpPr txBox="1"/>
          <p:nvPr/>
        </p:nvSpPr>
        <p:spPr>
          <a:xfrm>
            <a:off x="5723674" y="6057900"/>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s-ES" sz="3500" kern="100" noProof="0" dirty="0">
                <a:latin typeface="+mj-lt"/>
                <a:cs typeface="Times New Roman" panose="02020603050405020304" pitchFamily="18" charset="0"/>
              </a:rPr>
              <a:t>Fomenta la claridad, la comunicación y la creatividad.</a:t>
            </a:r>
          </a:p>
          <a:p>
            <a:pPr marL="542925" indent="-542925">
              <a:lnSpc>
                <a:spcPct val="107000"/>
              </a:lnSpc>
              <a:spcAft>
                <a:spcPts val="800"/>
              </a:spcAft>
              <a:buClr>
                <a:srgbClr val="3F6031"/>
              </a:buClr>
              <a:buFont typeface="Wingdings" panose="05000000000000000000" pitchFamily="2" charset="2"/>
              <a:buChar char="ü"/>
            </a:pPr>
            <a:r>
              <a:rPr lang="es-ES" sz="3500" kern="100" noProof="0" dirty="0">
                <a:latin typeface="+mj-lt"/>
                <a:cs typeface="Times New Roman" panose="02020603050405020304" pitchFamily="18" charset="0"/>
              </a:rPr>
              <a:t>Implica una planificación inclusiva y objetivos realistas</a:t>
            </a:r>
          </a:p>
          <a:p>
            <a:pPr marL="542925" indent="-542925">
              <a:lnSpc>
                <a:spcPct val="107000"/>
              </a:lnSpc>
              <a:spcAft>
                <a:spcPts val="800"/>
              </a:spcAft>
              <a:buClr>
                <a:srgbClr val="3F6031"/>
              </a:buClr>
              <a:buFont typeface="Wingdings" panose="05000000000000000000" pitchFamily="2" charset="2"/>
              <a:buChar char="ü"/>
            </a:pPr>
            <a:r>
              <a:rPr lang="es-ES" sz="3500" kern="100" noProof="0" dirty="0">
                <a:latin typeface="+mj-lt"/>
                <a:cs typeface="Times New Roman" panose="02020603050405020304" pitchFamily="18" charset="0"/>
              </a:rPr>
              <a:t>Requiere reflexionar sobre las necesidades reales de trabajo</a:t>
            </a:r>
          </a:p>
        </p:txBody>
      </p:sp>
      <p:pic>
        <p:nvPicPr>
          <p:cNvPr id="7" name="Γραφικό 6">
            <a:extLst>
              <a:ext uri="{FF2B5EF4-FFF2-40B4-BE49-F238E27FC236}">
                <a16:creationId xmlns:a16="http://schemas.microsoft.com/office/drawing/2014/main" id="{515ACF0B-ADFD-23D3-93D4-A72D099293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619500"/>
            <a:ext cx="4697894" cy="4286869"/>
          </a:xfrm>
          <a:prstGeom prst="rect">
            <a:avLst/>
          </a:prstGeom>
        </p:spPr>
      </p:pic>
    </p:spTree>
    <p:extLst>
      <p:ext uri="{BB962C8B-B14F-4D97-AF65-F5344CB8AC3E}">
        <p14:creationId xmlns:p14="http://schemas.microsoft.com/office/powerpoint/2010/main" val="23634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D136-FF82-D4FF-2EDF-FB44FEACD53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6BDC170-3DF7-752C-C51F-E881E575BD4E}"/>
              </a:ext>
            </a:extLst>
          </p:cNvPr>
          <p:cNvSpPr>
            <a:spLocks noGrp="1"/>
          </p:cNvSpPr>
          <p:nvPr>
            <p:ph type="title"/>
          </p:nvPr>
        </p:nvSpPr>
        <p:spPr>
          <a:xfrm>
            <a:off x="1406071" y="914400"/>
            <a:ext cx="15011400" cy="1143000"/>
          </a:xfrm>
        </p:spPr>
        <p:txBody>
          <a:bodyPr>
            <a:normAutofit/>
          </a:bodyPr>
          <a:lstStyle/>
          <a:p>
            <a:pPr algn="r"/>
            <a:r>
              <a:rPr lang="es-ES" sz="5500" b="1" noProof="0" dirty="0">
                <a:latin typeface="+mn-lt"/>
                <a:ea typeface="+mn-ea"/>
                <a:cs typeface="+mn-cs"/>
              </a:rPr>
              <a:t>Alineación con la política de la UE</a:t>
            </a:r>
          </a:p>
        </p:txBody>
      </p:sp>
      <p:sp>
        <p:nvSpPr>
          <p:cNvPr id="5" name="Inhaltsplatzhalter 4">
            <a:extLst>
              <a:ext uri="{FF2B5EF4-FFF2-40B4-BE49-F238E27FC236}">
                <a16:creationId xmlns:a16="http://schemas.microsoft.com/office/drawing/2014/main" id="{6275B234-D863-FC4A-DA11-93B5EE7FF2EC}"/>
              </a:ext>
            </a:extLst>
          </p:cNvPr>
          <p:cNvSpPr>
            <a:spLocks noGrp="1"/>
          </p:cNvSpPr>
          <p:nvPr>
            <p:ph idx="1"/>
          </p:nvPr>
        </p:nvSpPr>
        <p:spPr>
          <a:xfrm>
            <a:off x="1888972" y="3974032"/>
            <a:ext cx="15011400" cy="4655618"/>
          </a:xfrm>
        </p:spPr>
        <p:txBody>
          <a:bodyPr vert="horz" lIns="91440" tIns="45720" rIns="91440" bIns="45720" rtlCol="0" anchor="t">
            <a:normAutofit/>
          </a:bodyPr>
          <a:lstStyle/>
          <a:p>
            <a:pPr marL="804545" indent="-804545">
              <a:buFont typeface="Wingdings" panose="05000000000000000000" pitchFamily="2" charset="2"/>
              <a:buChar char="Ø"/>
            </a:pPr>
            <a:r>
              <a:rPr lang="es-ES" sz="4400" noProof="0" dirty="0"/>
              <a:t>Marco Europeo de Cualificaciones (MEC, nivel 5)</a:t>
            </a:r>
            <a:endParaRPr lang="es-ES" noProof="0" dirty="0"/>
          </a:p>
          <a:p>
            <a:pPr marL="804545" indent="-804545">
              <a:buFont typeface="Wingdings" panose="05000000000000000000" pitchFamily="2" charset="2"/>
              <a:buChar char="Ø"/>
            </a:pPr>
            <a:r>
              <a:rPr lang="es-ES" sz="4400" noProof="0" dirty="0"/>
              <a:t>Sistema Europeo de Transferencia y Acumulación de Créditos (ECTS)</a:t>
            </a:r>
            <a:endParaRPr lang="es-ES" sz="4400" noProof="0" dirty="0">
              <a:ea typeface="Calibri"/>
              <a:cs typeface="Calibri"/>
            </a:endParaRPr>
          </a:p>
          <a:p>
            <a:pPr marL="804545" indent="-804545">
              <a:buFont typeface="Wingdings" panose="05000000000000000000" pitchFamily="2" charset="2"/>
              <a:buChar char="Ø"/>
            </a:pPr>
            <a:r>
              <a:rPr lang="es-ES" sz="4400" noProof="0" dirty="0"/>
              <a:t>EQAVET (Marco de referencia Europeo de Garantía de la Calidad en la FP)</a:t>
            </a:r>
            <a:endParaRPr lang="es-ES" sz="4400" noProof="0" dirty="0">
              <a:ea typeface="Calibri"/>
              <a:cs typeface="Calibri"/>
            </a:endParaRPr>
          </a:p>
          <a:p>
            <a:pPr marL="804545" indent="-804545">
              <a:buFont typeface="Wingdings" panose="05000000000000000000" pitchFamily="2" charset="2"/>
              <a:buChar char="Ø"/>
            </a:pPr>
            <a:r>
              <a:rPr lang="es-ES" sz="4400" noProof="0" dirty="0"/>
              <a:t>Marcos de competencias de la UE</a:t>
            </a:r>
            <a:endParaRPr lang="es-ES" sz="4400" noProof="0" dirty="0">
              <a:ea typeface="Calibri"/>
              <a:cs typeface="Calibri"/>
            </a:endParaRPr>
          </a:p>
        </p:txBody>
      </p:sp>
      <p:sp>
        <p:nvSpPr>
          <p:cNvPr id="6" name="Freeform 2">
            <a:extLst>
              <a:ext uri="{FF2B5EF4-FFF2-40B4-BE49-F238E27FC236}">
                <a16:creationId xmlns:a16="http://schemas.microsoft.com/office/drawing/2014/main" id="{780A302C-2B91-EAC7-934C-EB7B454F01B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7" name="Freeform 3">
            <a:extLst>
              <a:ext uri="{FF2B5EF4-FFF2-40B4-BE49-F238E27FC236}">
                <a16:creationId xmlns:a16="http://schemas.microsoft.com/office/drawing/2014/main" id="{8EC8E865-F370-D248-FBD8-1A270B40CB8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Tree>
    <p:extLst>
      <p:ext uri="{BB962C8B-B14F-4D97-AF65-F5344CB8AC3E}">
        <p14:creationId xmlns:p14="http://schemas.microsoft.com/office/powerpoint/2010/main" val="2653734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2989-469E-54D1-7FD5-481F4961A9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3AFA36-1828-8DAB-D5A8-A7BF93F2111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2B50B3A7-1643-AE4D-155D-B04843C8F5F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8264B307-C8AB-B60F-8D9C-F57FD3F6BDE2}"/>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De la visión a la práctica. ¿Qué se necesita?</a:t>
            </a:r>
            <a:endParaRPr lang="es-ES" sz="5000" b="1" noProof="0" dirty="0"/>
          </a:p>
        </p:txBody>
      </p:sp>
      <p:graphicFrame>
        <p:nvGraphicFramePr>
          <p:cNvPr id="4" name="Πίνακας 3">
            <a:extLst>
              <a:ext uri="{FF2B5EF4-FFF2-40B4-BE49-F238E27FC236}">
                <a16:creationId xmlns:a16="http://schemas.microsoft.com/office/drawing/2014/main" id="{762A80A5-62B1-F102-622A-793A49AFD324}"/>
              </a:ext>
            </a:extLst>
          </p:cNvPr>
          <p:cNvGraphicFramePr>
            <a:graphicFrameLocks noGrp="1"/>
          </p:cNvGraphicFramePr>
          <p:nvPr>
            <p:extLst>
              <p:ext uri="{D42A27DB-BD31-4B8C-83A1-F6EECF244321}">
                <p14:modId xmlns:p14="http://schemas.microsoft.com/office/powerpoint/2010/main" val="2074413561"/>
              </p:ext>
            </p:extLst>
          </p:nvPr>
        </p:nvGraphicFramePr>
        <p:xfrm>
          <a:off x="1851991" y="3086100"/>
          <a:ext cx="14935200" cy="6819388"/>
        </p:xfrm>
        <a:graphic>
          <a:graphicData uri="http://schemas.openxmlformats.org/drawingml/2006/table">
            <a:tbl>
              <a:tblPr>
                <a:tableStyleId>{5940675A-B579-460E-94D1-54222C63F5DA}</a:tableStyleId>
              </a:tblPr>
              <a:tblGrid>
                <a:gridCol w="6858000">
                  <a:extLst>
                    <a:ext uri="{9D8B030D-6E8A-4147-A177-3AD203B41FA5}">
                      <a16:colId xmlns:a16="http://schemas.microsoft.com/office/drawing/2014/main" val="3321694859"/>
                    </a:ext>
                  </a:extLst>
                </a:gridCol>
                <a:gridCol w="8077200">
                  <a:extLst>
                    <a:ext uri="{9D8B030D-6E8A-4147-A177-3AD203B41FA5}">
                      <a16:colId xmlns:a16="http://schemas.microsoft.com/office/drawing/2014/main" val="807358050"/>
                    </a:ext>
                  </a:extLst>
                </a:gridCol>
              </a:tblGrid>
              <a:tr h="1212035">
                <a:tc>
                  <a:txBody>
                    <a:bodyPr/>
                    <a:lstStyle/>
                    <a:p>
                      <a:pPr marL="0" algn="l" defTabSz="914400" rtl="0" eaLnBrk="1" latinLnBrk="0" hangingPunct="1">
                        <a:spcBef>
                          <a:spcPts val="1800"/>
                        </a:spcBef>
                        <a:spcAft>
                          <a:spcPts val="1800"/>
                        </a:spcAft>
                      </a:pPr>
                      <a:r>
                        <a:rPr lang="es-ES" sz="4500" b="1" kern="1200" noProof="0" dirty="0">
                          <a:solidFill>
                            <a:schemeClr val="bg1"/>
                          </a:solidFill>
                          <a:latin typeface="+mn-lt"/>
                          <a:ea typeface="+mn-ea"/>
                          <a:cs typeface="+mn-cs"/>
                        </a:rPr>
                        <a:t>Paso</a:t>
                      </a:r>
                      <a:endParaRPr lang="es-ES" sz="4500" b="1"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1800"/>
                        </a:spcBef>
                        <a:spcAft>
                          <a:spcPts val="1800"/>
                        </a:spcAft>
                      </a:pPr>
                      <a:r>
                        <a:rPr lang="es-ES" sz="4500" b="1" noProof="0" dirty="0">
                          <a:solidFill>
                            <a:schemeClr val="bg1"/>
                          </a:solidFill>
                        </a:rPr>
                        <a:t>Qué significa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71412109"/>
                  </a:ext>
                </a:extLst>
              </a:tr>
              <a:tr h="974393">
                <a:tc>
                  <a:txBody>
                    <a:bodyPr/>
                    <a:lstStyle/>
                    <a:p>
                      <a:pPr marL="514350" indent="-514350">
                        <a:spcBef>
                          <a:spcPts val="600"/>
                        </a:spcBef>
                        <a:spcAft>
                          <a:spcPts val="600"/>
                        </a:spcAft>
                        <a:buAutoNum type="arabicPeriod"/>
                      </a:pPr>
                      <a:r>
                        <a:rPr lang="es-ES" sz="3500" noProof="0" dirty="0">
                          <a:solidFill>
                            <a:schemeClr val="bg1"/>
                          </a:solidFill>
                        </a:rPr>
                        <a:t>Definir objetivos concretos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s-ES" sz="3500" noProof="0" dirty="0">
                          <a:solidFill>
                            <a:schemeClr val="bg1"/>
                          </a:solidFill>
                        </a:rPr>
                        <a:t>Basados en las necesidades reales de múltiples funciones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70785705"/>
                  </a:ext>
                </a:extLst>
              </a:tr>
              <a:tr h="974393">
                <a:tc>
                  <a:txBody>
                    <a:bodyPr/>
                    <a:lstStyle/>
                    <a:p>
                      <a:pPr>
                        <a:spcBef>
                          <a:spcPts val="600"/>
                        </a:spcBef>
                        <a:spcAft>
                          <a:spcPts val="600"/>
                        </a:spcAft>
                      </a:pPr>
                      <a:r>
                        <a:rPr lang="es-ES" sz="3500" noProof="0" dirty="0">
                          <a:solidFill>
                            <a:schemeClr val="bg1"/>
                          </a:solidFill>
                        </a:rPr>
                        <a:t>2. Trazar los flujos de trabajo actuales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s-ES" sz="3500" noProof="0" dirty="0">
                          <a:solidFill>
                            <a:schemeClr val="bg1"/>
                          </a:solidFill>
                        </a:rPr>
                        <a:t>Identificar fricciones y oportunidades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2435576632"/>
                  </a:ext>
                </a:extLst>
              </a:tr>
              <a:tr h="974393">
                <a:tc>
                  <a:txBody>
                    <a:bodyPr/>
                    <a:lstStyle/>
                    <a:p>
                      <a:pPr>
                        <a:spcBef>
                          <a:spcPts val="600"/>
                        </a:spcBef>
                        <a:spcAft>
                          <a:spcPts val="600"/>
                        </a:spcAft>
                      </a:pPr>
                      <a:r>
                        <a:rPr lang="es-ES" sz="3500" noProof="0" dirty="0">
                          <a:solidFill>
                            <a:schemeClr val="bg1"/>
                          </a:solidFill>
                        </a:rPr>
                        <a:t>3. Priorizar acciones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s-ES" sz="3500" noProof="0" dirty="0">
                          <a:solidFill>
                            <a:schemeClr val="bg1"/>
                          </a:solidFill>
                        </a:rPr>
                        <a:t>Centrarse en el impacto, reducir los pasos innecesarios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930076091"/>
                  </a:ext>
                </a:extLst>
              </a:tr>
              <a:tr h="974393">
                <a:tc>
                  <a:txBody>
                    <a:bodyPr/>
                    <a:lstStyle/>
                    <a:p>
                      <a:pPr>
                        <a:spcBef>
                          <a:spcPts val="600"/>
                        </a:spcBef>
                        <a:spcAft>
                          <a:spcPts val="600"/>
                        </a:spcAft>
                      </a:pPr>
                      <a:r>
                        <a:rPr lang="es-ES" sz="3500" noProof="0" dirty="0">
                          <a:solidFill>
                            <a:schemeClr val="bg1"/>
                          </a:solidFill>
                        </a:rPr>
                        <a:t>4. Crear una hoja de ruta para la implementación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s-ES" sz="3500" noProof="0" dirty="0">
                          <a:solidFill>
                            <a:schemeClr val="bg1"/>
                          </a:solidFill>
                        </a:rPr>
                        <a:t>Definir claramente las funciones, los plazos y las herramientas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90012600"/>
                  </a:ext>
                </a:extLst>
              </a:tr>
              <a:tr h="974393">
                <a:tc>
                  <a:txBody>
                    <a:bodyPr/>
                    <a:lstStyle/>
                    <a:p>
                      <a:pPr>
                        <a:spcBef>
                          <a:spcPts val="600"/>
                        </a:spcBef>
                        <a:spcAft>
                          <a:spcPts val="600"/>
                        </a:spcAft>
                      </a:pPr>
                      <a:r>
                        <a:rPr lang="es-ES" sz="3500" noProof="0" dirty="0">
                          <a:solidFill>
                            <a:schemeClr val="bg1"/>
                          </a:solidFill>
                        </a:rPr>
                        <a:t>5. Crear bucles de </a:t>
                      </a:r>
                      <a:r>
                        <a:rPr lang="es-ES" sz="3500" noProof="0" dirty="0" err="1">
                          <a:solidFill>
                            <a:schemeClr val="bg1"/>
                          </a:solidFill>
                        </a:rPr>
                        <a:t>feedback</a:t>
                      </a:r>
                      <a:endParaRPr lang="es-ES" sz="3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s-ES" sz="3500" noProof="0" dirty="0">
                          <a:solidFill>
                            <a:schemeClr val="bg1"/>
                          </a:solidFill>
                        </a:rPr>
                        <a:t>Adáptese sobre la marcha, no solo después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1507679330"/>
                  </a:ext>
                </a:extLst>
              </a:tr>
            </a:tbl>
          </a:graphicData>
        </a:graphic>
      </p:graphicFrame>
    </p:spTree>
    <p:extLst>
      <p:ext uri="{BB962C8B-B14F-4D97-AF65-F5344CB8AC3E}">
        <p14:creationId xmlns:p14="http://schemas.microsoft.com/office/powerpoint/2010/main" val="2958159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6C93-9447-C888-8EBE-5AC572CCDE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B2D3B7-F2FA-90FA-053F-7E67A07E45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F77541C1-ECF8-9FEF-D477-0E545C15428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AC45A0E3-9219-32AA-8769-717023488B22}"/>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Comprender la resistencia al cambio digital</a:t>
            </a:r>
            <a:endParaRPr lang="es-ES" sz="5000" b="1" noProof="0" dirty="0"/>
          </a:p>
        </p:txBody>
      </p:sp>
      <p:sp>
        <p:nvSpPr>
          <p:cNvPr id="8" name="TextBox 7">
            <a:extLst>
              <a:ext uri="{FF2B5EF4-FFF2-40B4-BE49-F238E27FC236}">
                <a16:creationId xmlns:a16="http://schemas.microsoft.com/office/drawing/2014/main" id="{CCE7F859-333B-E1DE-8476-F9138A353C27}"/>
              </a:ext>
            </a:extLst>
          </p:cNvPr>
          <p:cNvSpPr txBox="1"/>
          <p:nvPr/>
        </p:nvSpPr>
        <p:spPr>
          <a:xfrm>
            <a:off x="838200" y="3265004"/>
            <a:ext cx="11237842" cy="4333302"/>
          </a:xfrm>
          <a:prstGeom prst="rect">
            <a:avLst/>
          </a:prstGeom>
          <a:noFill/>
        </p:spPr>
        <p:txBody>
          <a:bodyPr wrap="square" lIns="91440" tIns="45720" rIns="91440" bIns="45720" anchor="t">
            <a:spAutoFit/>
          </a:bodyPr>
          <a:lstStyle/>
          <a:p>
            <a:pPr marL="542925" indent="-542925">
              <a:lnSpc>
                <a:spcPct val="107000"/>
              </a:lnSpc>
              <a:spcBef>
                <a:spcPts val="1800"/>
              </a:spcBef>
              <a:spcAft>
                <a:spcPts val="1800"/>
              </a:spcAft>
              <a:buClr>
                <a:srgbClr val="3F6031"/>
              </a:buClr>
              <a:buFont typeface="Wingdings" panose="05000000000000000000" pitchFamily="2" charset="2"/>
              <a:buChar char="ü"/>
            </a:pPr>
            <a:r>
              <a:rPr lang="es-ES" sz="3500" kern="100" noProof="0" dirty="0">
                <a:latin typeface="+mj-lt"/>
                <a:cs typeface="Times New Roman"/>
              </a:rPr>
              <a:t>La resistencia no es un fracaso, es un </a:t>
            </a:r>
            <a:r>
              <a:rPr lang="es-ES" sz="3500" kern="100" noProof="0" dirty="0" err="1">
                <a:latin typeface="+mj-lt"/>
                <a:cs typeface="Times New Roman"/>
              </a:rPr>
              <a:t>feedback</a:t>
            </a:r>
            <a:endParaRPr lang="es-ES" sz="3500" kern="100" noProof="0" dirty="0">
              <a:latin typeface="+mj-lt"/>
              <a:ea typeface="Calibri"/>
              <a:cs typeface="Times New Roman"/>
            </a:endParaRPr>
          </a:p>
          <a:p>
            <a:pPr marL="542925" indent="-542925">
              <a:lnSpc>
                <a:spcPct val="107000"/>
              </a:lnSpc>
              <a:spcBef>
                <a:spcPts val="1800"/>
              </a:spcBef>
              <a:spcAft>
                <a:spcPts val="1800"/>
              </a:spcAft>
              <a:buClr>
                <a:srgbClr val="3F6031"/>
              </a:buClr>
              <a:buFont typeface="Wingdings" panose="05000000000000000000" pitchFamily="2" charset="2"/>
              <a:buChar char="ü"/>
            </a:pPr>
            <a:r>
              <a:rPr lang="es-ES" sz="3500" kern="100" noProof="0" dirty="0">
                <a:latin typeface="+mj-lt"/>
                <a:cs typeface="Times New Roman"/>
              </a:rPr>
              <a:t>Puede reflejar miedo, confusión o exclusión</a:t>
            </a:r>
            <a:endParaRPr lang="es-ES" sz="3500" kern="100" noProof="0" dirty="0">
              <a:latin typeface="+mj-lt"/>
              <a:ea typeface="Calibri"/>
              <a:cs typeface="Times New Roman"/>
            </a:endParaRPr>
          </a:p>
          <a:p>
            <a:pPr marL="542925" indent="-542925">
              <a:lnSpc>
                <a:spcPct val="107000"/>
              </a:lnSpc>
              <a:spcBef>
                <a:spcPts val="1800"/>
              </a:spcBef>
              <a:spcAft>
                <a:spcPts val="1800"/>
              </a:spcAft>
              <a:buClr>
                <a:srgbClr val="3F6031"/>
              </a:buClr>
              <a:buFont typeface="Wingdings" panose="05000000000000000000" pitchFamily="2" charset="2"/>
              <a:buChar char="ü"/>
            </a:pPr>
            <a:r>
              <a:rPr lang="es-ES" sz="3500" kern="100" noProof="0" dirty="0">
                <a:latin typeface="+mj-lt"/>
                <a:cs typeface="Times New Roman"/>
              </a:rPr>
              <a:t>Los formadores ayudan a descifrar las preocupaciones y a reducir la ansiedad</a:t>
            </a:r>
            <a:endParaRPr lang="es-ES" sz="3500" kern="100" noProof="0" dirty="0">
              <a:latin typeface="+mj-lt"/>
              <a:ea typeface="Calibri"/>
              <a:cs typeface="Times New Roman"/>
            </a:endParaRPr>
          </a:p>
          <a:p>
            <a:pPr marL="542925" indent="-542925">
              <a:lnSpc>
                <a:spcPct val="107000"/>
              </a:lnSpc>
              <a:spcBef>
                <a:spcPts val="1800"/>
              </a:spcBef>
              <a:spcAft>
                <a:spcPts val="1800"/>
              </a:spcAft>
              <a:buClr>
                <a:srgbClr val="3F6031"/>
              </a:buClr>
              <a:buFont typeface="Wingdings" panose="05000000000000000000" pitchFamily="2" charset="2"/>
              <a:buChar char="ü"/>
            </a:pPr>
            <a:r>
              <a:rPr lang="es-ES" sz="3500" kern="100" noProof="0" dirty="0">
                <a:latin typeface="+mj-lt"/>
                <a:cs typeface="Times New Roman"/>
              </a:rPr>
              <a:t>Las pequeñas victorias generan confianza</a:t>
            </a:r>
            <a:endParaRPr lang="es-ES" sz="3500" kern="100" noProof="0" dirty="0">
              <a:latin typeface="+mj-lt"/>
              <a:ea typeface="Calibri"/>
              <a:cs typeface="Times New Roman"/>
            </a:endParaRPr>
          </a:p>
        </p:txBody>
      </p:sp>
      <p:pic>
        <p:nvPicPr>
          <p:cNvPr id="9" name="Γραφικό 8">
            <a:extLst>
              <a:ext uri="{FF2B5EF4-FFF2-40B4-BE49-F238E27FC236}">
                <a16:creationId xmlns:a16="http://schemas.microsoft.com/office/drawing/2014/main" id="{04A88795-C69F-BF1B-81CE-BE81C5479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2956891"/>
            <a:ext cx="4446104" cy="4267200"/>
          </a:xfrm>
          <a:prstGeom prst="rect">
            <a:avLst/>
          </a:prstGeom>
        </p:spPr>
      </p:pic>
      <p:sp>
        <p:nvSpPr>
          <p:cNvPr id="12" name="TextBox 11">
            <a:extLst>
              <a:ext uri="{FF2B5EF4-FFF2-40B4-BE49-F238E27FC236}">
                <a16:creationId xmlns:a16="http://schemas.microsoft.com/office/drawing/2014/main" id="{D345BBD1-AC0D-8801-2104-14054EB89DE8}"/>
              </a:ext>
            </a:extLst>
          </p:cNvPr>
          <p:cNvSpPr txBox="1"/>
          <p:nvPr/>
        </p:nvSpPr>
        <p:spPr>
          <a:xfrm>
            <a:off x="1162816" y="8702815"/>
            <a:ext cx="15962368" cy="1323439"/>
          </a:xfrm>
          <a:prstGeom prst="rect">
            <a:avLst/>
          </a:prstGeom>
          <a:solidFill>
            <a:srgbClr val="04A6C2"/>
          </a:solidFill>
        </p:spPr>
        <p:txBody>
          <a:bodyPr wrap="square">
            <a:spAutoFit/>
          </a:bodyPr>
          <a:lstStyle/>
          <a:p>
            <a:pPr algn="ctr"/>
            <a:r>
              <a:rPr lang="es-ES" sz="4000" b="1" i="1" noProof="0" dirty="0">
                <a:solidFill>
                  <a:schemeClr val="bg1"/>
                </a:solidFill>
              </a:rPr>
              <a:t>El cambio no fracasa por culpa de las herramientas. Fracasa cuando las personas se sienten excluidas</a:t>
            </a:r>
          </a:p>
        </p:txBody>
      </p:sp>
    </p:spTree>
    <p:extLst>
      <p:ext uri="{BB962C8B-B14F-4D97-AF65-F5344CB8AC3E}">
        <p14:creationId xmlns:p14="http://schemas.microsoft.com/office/powerpoint/2010/main" val="3249871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7AAA-CEDA-961C-39C9-766EAFAF9F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FB23A-BDE2-B711-CBE4-8E856FD8DB8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B73A5324-9FCE-4F09-C53F-C8FFA490C0E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498B93C4-AD6F-35C7-6544-B6EE1A8093EF}"/>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Herramientas adecuadas a las necesidades</a:t>
            </a:r>
            <a:endParaRPr lang="es-ES" sz="5000" b="1" noProof="0" dirty="0"/>
          </a:p>
        </p:txBody>
      </p:sp>
      <p:graphicFrame>
        <p:nvGraphicFramePr>
          <p:cNvPr id="4" name="Πίνακας 3">
            <a:extLst>
              <a:ext uri="{FF2B5EF4-FFF2-40B4-BE49-F238E27FC236}">
                <a16:creationId xmlns:a16="http://schemas.microsoft.com/office/drawing/2014/main" id="{21FD42F0-25DE-94DA-981F-F6F8F503AF72}"/>
              </a:ext>
            </a:extLst>
          </p:cNvPr>
          <p:cNvGraphicFramePr>
            <a:graphicFrameLocks noGrp="1"/>
          </p:cNvGraphicFramePr>
          <p:nvPr>
            <p:extLst>
              <p:ext uri="{D42A27DB-BD31-4B8C-83A1-F6EECF244321}">
                <p14:modId xmlns:p14="http://schemas.microsoft.com/office/powerpoint/2010/main" val="520759374"/>
              </p:ext>
            </p:extLst>
          </p:nvPr>
        </p:nvGraphicFramePr>
        <p:xfrm>
          <a:off x="2501660" y="1919377"/>
          <a:ext cx="15488790" cy="8250508"/>
        </p:xfrm>
        <a:graphic>
          <a:graphicData uri="http://schemas.openxmlformats.org/drawingml/2006/table">
            <a:tbl>
              <a:tblPr>
                <a:tableStyleId>{5940675A-B579-460E-94D1-54222C63F5DA}</a:tableStyleId>
              </a:tblPr>
              <a:tblGrid>
                <a:gridCol w="4050504">
                  <a:extLst>
                    <a:ext uri="{9D8B030D-6E8A-4147-A177-3AD203B41FA5}">
                      <a16:colId xmlns:a16="http://schemas.microsoft.com/office/drawing/2014/main" val="705434875"/>
                    </a:ext>
                  </a:extLst>
                </a:gridCol>
                <a:gridCol w="7281265">
                  <a:extLst>
                    <a:ext uri="{9D8B030D-6E8A-4147-A177-3AD203B41FA5}">
                      <a16:colId xmlns:a16="http://schemas.microsoft.com/office/drawing/2014/main" val="1780786107"/>
                    </a:ext>
                  </a:extLst>
                </a:gridCol>
                <a:gridCol w="4157021">
                  <a:extLst>
                    <a:ext uri="{9D8B030D-6E8A-4147-A177-3AD203B41FA5}">
                      <a16:colId xmlns:a16="http://schemas.microsoft.com/office/drawing/2014/main" val="3221374552"/>
                    </a:ext>
                  </a:extLst>
                </a:gridCol>
              </a:tblGrid>
              <a:tr h="811411">
                <a:tc>
                  <a:txBody>
                    <a:bodyPr/>
                    <a:lstStyle/>
                    <a:p>
                      <a:r>
                        <a:rPr lang="es-ES" sz="4500" b="1" noProof="0" dirty="0">
                          <a:solidFill>
                            <a:schemeClr val="bg1"/>
                          </a:solidFill>
                        </a:rPr>
                        <a:t>Tarea</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4500" b="1" noProof="0" dirty="0">
                          <a:solidFill>
                            <a:schemeClr val="bg1"/>
                          </a:solidFill>
                        </a:rPr>
                        <a:t>Ejemplo adecuado</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4500" b="1" noProof="0" dirty="0">
                          <a:solidFill>
                            <a:schemeClr val="bg1"/>
                          </a:solidFill>
                        </a:rPr>
                        <a:t>Qué hay que comprobar</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extLst>
                  <a:ext uri="{0D108BD9-81ED-4DB2-BD59-A6C34878D82A}">
                    <a16:rowId xmlns:a16="http://schemas.microsoft.com/office/drawing/2014/main" val="2811462625"/>
                  </a:ext>
                </a:extLst>
              </a:tr>
              <a:tr h="1342109">
                <a:tc>
                  <a:txBody>
                    <a:bodyPr/>
                    <a:lstStyle/>
                    <a:p>
                      <a:r>
                        <a:rPr lang="es-ES" sz="3500" b="1" noProof="0" dirty="0"/>
                        <a:t>Compartir archivos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Carpetas compartidas con reglas de nomenclatura</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Trazabilidad, acceso</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2424357"/>
                  </a:ext>
                </a:extLst>
              </a:tr>
              <a:tr h="1960185">
                <a:tc>
                  <a:txBody>
                    <a:bodyPr/>
                    <a:lstStyle/>
                    <a:p>
                      <a:r>
                        <a:rPr lang="es-ES" sz="3500" b="1" noProof="0" dirty="0"/>
                        <a:t>Programación de ensayos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Calendarios compartidos con configuración de zona horaria</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Claridad, disponibilidad</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1263415"/>
                  </a:ext>
                </a:extLst>
              </a:tr>
              <a:tr h="1960185">
                <a:tc>
                  <a:txBody>
                    <a:bodyPr/>
                    <a:lstStyle/>
                    <a:p>
                      <a:r>
                        <a:rPr lang="es-ES" sz="3500" b="1" noProof="0" dirty="0"/>
                        <a:t>Diseño creativo conjunto</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Herramientas que admiten anotaciones o control de versiones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Facilidad de uso, colaboración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1404190"/>
                  </a:ext>
                </a:extLst>
              </a:tr>
              <a:tr h="1342109">
                <a:tc>
                  <a:txBody>
                    <a:bodyPr/>
                    <a:lstStyle/>
                    <a:p>
                      <a:r>
                        <a:rPr lang="es-ES" sz="3500" b="1" noProof="0" dirty="0"/>
                        <a:t>Actualizaciones del equipo</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Plataformas de proyectos o hilos de chat</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500" noProof="0" dirty="0"/>
                        <a:t>Visibilidad, enfoque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1183880"/>
                  </a:ext>
                </a:extLst>
              </a:tr>
            </a:tbl>
          </a:graphicData>
        </a:graphic>
      </p:graphicFrame>
      <p:pic>
        <p:nvPicPr>
          <p:cNvPr id="6" name="Γραφικό 5">
            <a:extLst>
              <a:ext uri="{FF2B5EF4-FFF2-40B4-BE49-F238E27FC236}">
                <a16:creationId xmlns:a16="http://schemas.microsoft.com/office/drawing/2014/main" id="{A6CDC1BF-711F-CFA6-F100-421EADFA2C5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543464" y="3440159"/>
            <a:ext cx="1080000" cy="1080000"/>
          </a:xfrm>
          <a:prstGeom prst="rect">
            <a:avLst/>
          </a:prstGeom>
        </p:spPr>
      </p:pic>
      <p:pic>
        <p:nvPicPr>
          <p:cNvPr id="7" name="Γραφικό 6">
            <a:extLst>
              <a:ext uri="{FF2B5EF4-FFF2-40B4-BE49-F238E27FC236}">
                <a16:creationId xmlns:a16="http://schemas.microsoft.com/office/drawing/2014/main" id="{0B221F3A-F381-100F-2E64-70E41E8DD71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543464" y="5054100"/>
            <a:ext cx="1080000" cy="1080000"/>
          </a:xfrm>
          <a:prstGeom prst="rect">
            <a:avLst/>
          </a:prstGeom>
        </p:spPr>
      </p:pic>
      <p:pic>
        <p:nvPicPr>
          <p:cNvPr id="10" name="Γραφικό 9">
            <a:extLst>
              <a:ext uri="{FF2B5EF4-FFF2-40B4-BE49-F238E27FC236}">
                <a16:creationId xmlns:a16="http://schemas.microsoft.com/office/drawing/2014/main" id="{8013A0E3-B4C2-EBD6-D0D8-C9B67CF6F9A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43464" y="6953578"/>
            <a:ext cx="1080000" cy="1080000"/>
          </a:xfrm>
          <a:prstGeom prst="rect">
            <a:avLst/>
          </a:prstGeom>
        </p:spPr>
      </p:pic>
      <p:pic>
        <p:nvPicPr>
          <p:cNvPr id="11" name="Γραφικό 10">
            <a:extLst>
              <a:ext uri="{FF2B5EF4-FFF2-40B4-BE49-F238E27FC236}">
                <a16:creationId xmlns:a16="http://schemas.microsoft.com/office/drawing/2014/main" id="{F29272AD-EB74-1FAF-043F-4D4DFD417379}"/>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543464" y="8711700"/>
            <a:ext cx="1080000" cy="1080000"/>
          </a:xfrm>
          <a:prstGeom prst="rect">
            <a:avLst/>
          </a:prstGeom>
        </p:spPr>
      </p:pic>
    </p:spTree>
    <p:extLst>
      <p:ext uri="{BB962C8B-B14F-4D97-AF65-F5344CB8AC3E}">
        <p14:creationId xmlns:p14="http://schemas.microsoft.com/office/powerpoint/2010/main" val="3560657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1DF70-6ACB-94E0-3E43-E55B53535E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EABD44-4C17-B658-B7E7-16713CBE30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E6C6E955-EF25-DC19-43C3-D99C17ACCC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5B77923D-E51E-EDFF-72BE-31E9FCB44241}"/>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Navegando por las nuevas tecnologías en las artes escénicas</a:t>
            </a:r>
            <a:endParaRPr lang="es-ES" sz="5000" b="1" noProof="0" dirty="0"/>
          </a:p>
        </p:txBody>
      </p:sp>
      <p:sp>
        <p:nvSpPr>
          <p:cNvPr id="8" name="TextBox 7">
            <a:extLst>
              <a:ext uri="{FF2B5EF4-FFF2-40B4-BE49-F238E27FC236}">
                <a16:creationId xmlns:a16="http://schemas.microsoft.com/office/drawing/2014/main" id="{692654AC-DAA9-2C2F-9C53-9608D043745D}"/>
              </a:ext>
            </a:extLst>
          </p:cNvPr>
          <p:cNvSpPr txBox="1"/>
          <p:nvPr/>
        </p:nvSpPr>
        <p:spPr>
          <a:xfrm>
            <a:off x="700738" y="4523500"/>
            <a:ext cx="11130012" cy="5600572"/>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s-ES" sz="3500" noProof="0" dirty="0"/>
              <a:t>Explora las herramientas emergentes con un propósito claro</a:t>
            </a:r>
          </a:p>
          <a:p>
            <a:pPr marL="542925" indent="-542925">
              <a:lnSpc>
                <a:spcPct val="107000"/>
              </a:lnSpc>
              <a:spcBef>
                <a:spcPts val="1200"/>
              </a:spcBef>
              <a:spcAft>
                <a:spcPts val="1200"/>
              </a:spcAft>
              <a:buClr>
                <a:srgbClr val="3F6031"/>
              </a:buClr>
              <a:buFont typeface="Wingdings" panose="05000000000000000000" pitchFamily="2" charset="2"/>
              <a:buChar char="ü"/>
            </a:pPr>
            <a:r>
              <a:rPr lang="es-ES" sz="3500" noProof="0" dirty="0"/>
              <a:t>Comience con usos de bajo riesgo (por ejemplo, probar ideas, avances)</a:t>
            </a:r>
          </a:p>
          <a:p>
            <a:pPr marL="542925" indent="-542925">
              <a:lnSpc>
                <a:spcPct val="107000"/>
              </a:lnSpc>
              <a:spcBef>
                <a:spcPts val="1200"/>
              </a:spcBef>
              <a:spcAft>
                <a:spcPts val="1200"/>
              </a:spcAft>
              <a:buClr>
                <a:srgbClr val="3F6031"/>
              </a:buClr>
              <a:buFont typeface="Wingdings" panose="05000000000000000000" pitchFamily="2" charset="2"/>
              <a:buChar char="ü"/>
            </a:pPr>
            <a:r>
              <a:rPr lang="es-ES" sz="3500" noProof="0" dirty="0"/>
              <a:t>Mantenga la creatividad y la inclusión como elementos centrales</a:t>
            </a:r>
          </a:p>
          <a:p>
            <a:pPr marL="542925" indent="-542925">
              <a:lnSpc>
                <a:spcPct val="107000"/>
              </a:lnSpc>
              <a:spcBef>
                <a:spcPts val="1200"/>
              </a:spcBef>
              <a:spcAft>
                <a:spcPts val="1200"/>
              </a:spcAft>
              <a:buClr>
                <a:srgbClr val="3F6031"/>
              </a:buClr>
              <a:buFont typeface="Wingdings" panose="05000000000000000000" pitchFamily="2" charset="2"/>
              <a:buChar char="ü"/>
            </a:pPr>
            <a:r>
              <a:rPr lang="es-ES" sz="3500" noProof="0" dirty="0"/>
              <a:t>Debata sobre cuestiones éticas: propiedad, transparencia, accesibilidad</a:t>
            </a:r>
          </a:p>
        </p:txBody>
      </p:sp>
      <p:sp>
        <p:nvSpPr>
          <p:cNvPr id="12" name="TextBox 11">
            <a:extLst>
              <a:ext uri="{FF2B5EF4-FFF2-40B4-BE49-F238E27FC236}">
                <a16:creationId xmlns:a16="http://schemas.microsoft.com/office/drawing/2014/main" id="{97860079-A435-F05A-DFD5-70784D0FEBF7}"/>
              </a:ext>
            </a:extLst>
          </p:cNvPr>
          <p:cNvSpPr txBox="1"/>
          <p:nvPr/>
        </p:nvSpPr>
        <p:spPr>
          <a:xfrm>
            <a:off x="705678" y="2710305"/>
            <a:ext cx="17353722" cy="1169551"/>
          </a:xfrm>
          <a:prstGeom prst="rect">
            <a:avLst/>
          </a:prstGeom>
          <a:noFill/>
        </p:spPr>
        <p:txBody>
          <a:bodyPr wrap="square">
            <a:spAutoFit/>
          </a:bodyPr>
          <a:lstStyle/>
          <a:p>
            <a:r>
              <a:rPr lang="es-ES" sz="3500" b="1" noProof="0" dirty="0">
                <a:solidFill>
                  <a:srgbClr val="3F6031"/>
                </a:solidFill>
              </a:rPr>
              <a:t>Las tecnologías emergentes ofrecen posibilidades apasionantes en las artes escénicas, pero deben abordarse con cuidado, intención y alineación con los valores y capacidades de sus alumnos.</a:t>
            </a:r>
          </a:p>
        </p:txBody>
      </p:sp>
      <p:grpSp>
        <p:nvGrpSpPr>
          <p:cNvPr id="17" name="Ομάδα 16">
            <a:extLst>
              <a:ext uri="{FF2B5EF4-FFF2-40B4-BE49-F238E27FC236}">
                <a16:creationId xmlns:a16="http://schemas.microsoft.com/office/drawing/2014/main" id="{B78D92E9-CF58-3D5F-250C-9AAF0E6BC9A6}"/>
              </a:ext>
            </a:extLst>
          </p:cNvPr>
          <p:cNvGrpSpPr/>
          <p:nvPr/>
        </p:nvGrpSpPr>
        <p:grpSpPr>
          <a:xfrm>
            <a:off x="11739832" y="4529448"/>
            <a:ext cx="4947968" cy="4318600"/>
            <a:chOff x="11779590" y="4072700"/>
            <a:chExt cx="4947968" cy="4318600"/>
          </a:xfrm>
        </p:grpSpPr>
        <p:pic>
          <p:nvPicPr>
            <p:cNvPr id="13" name="Γραφικό 12">
              <a:extLst>
                <a:ext uri="{FF2B5EF4-FFF2-40B4-BE49-F238E27FC236}">
                  <a16:creationId xmlns:a16="http://schemas.microsoft.com/office/drawing/2014/main" id="{EF25A9BC-75FE-559B-FAE3-083AE519D81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5600" y="4072700"/>
              <a:ext cx="1800000" cy="1800000"/>
            </a:xfrm>
            <a:prstGeom prst="rect">
              <a:avLst/>
            </a:prstGeom>
          </p:spPr>
        </p:pic>
        <p:pic>
          <p:nvPicPr>
            <p:cNvPr id="14" name="Γραφικό 13">
              <a:extLst>
                <a:ext uri="{FF2B5EF4-FFF2-40B4-BE49-F238E27FC236}">
                  <a16:creationId xmlns:a16="http://schemas.microsoft.com/office/drawing/2014/main" id="{1B3710F9-62C4-97A3-9F95-92EDAEC2E5E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779590" y="4608802"/>
              <a:ext cx="1800000" cy="1800000"/>
            </a:xfrm>
            <a:prstGeom prst="rect">
              <a:avLst/>
            </a:prstGeom>
          </p:spPr>
        </p:pic>
        <p:pic>
          <p:nvPicPr>
            <p:cNvPr id="15" name="Γραφικό 14">
              <a:extLst>
                <a:ext uri="{FF2B5EF4-FFF2-40B4-BE49-F238E27FC236}">
                  <a16:creationId xmlns:a16="http://schemas.microsoft.com/office/drawing/2014/main" id="{059D4484-96CD-439E-6DFF-4A856C3956F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927558" y="6167172"/>
              <a:ext cx="1800000" cy="1800000"/>
            </a:xfrm>
            <a:prstGeom prst="rect">
              <a:avLst/>
            </a:prstGeom>
          </p:spPr>
        </p:pic>
        <p:pic>
          <p:nvPicPr>
            <p:cNvPr id="16" name="Γραφικό 15">
              <a:extLst>
                <a:ext uri="{FF2B5EF4-FFF2-40B4-BE49-F238E27FC236}">
                  <a16:creationId xmlns:a16="http://schemas.microsoft.com/office/drawing/2014/main" id="{0C00BE7E-96ED-4D89-3969-15F643F4A17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542165" y="6591300"/>
              <a:ext cx="1800000" cy="1800000"/>
            </a:xfrm>
            <a:prstGeom prst="rect">
              <a:avLst/>
            </a:prstGeom>
          </p:spPr>
        </p:pic>
      </p:grpSp>
      <p:sp>
        <p:nvSpPr>
          <p:cNvPr id="18" name="TextBox 17">
            <a:extLst>
              <a:ext uri="{FF2B5EF4-FFF2-40B4-BE49-F238E27FC236}">
                <a16:creationId xmlns:a16="http://schemas.microsoft.com/office/drawing/2014/main" id="{FC42ECDB-74FB-85D0-EB6B-762393B61C9C}"/>
              </a:ext>
            </a:extLst>
          </p:cNvPr>
          <p:cNvSpPr txBox="1"/>
          <p:nvPr/>
        </p:nvSpPr>
        <p:spPr>
          <a:xfrm>
            <a:off x="12970565" y="8112732"/>
            <a:ext cx="1050235" cy="861774"/>
          </a:xfrm>
          <a:prstGeom prst="rect">
            <a:avLst/>
          </a:prstGeom>
          <a:noFill/>
        </p:spPr>
        <p:txBody>
          <a:bodyPr wrap="square">
            <a:spAutoFit/>
          </a:bodyPr>
          <a:lstStyle/>
          <a:p>
            <a:r>
              <a:rPr lang="es-ES" sz="5000" b="1" noProof="0" dirty="0">
                <a:solidFill>
                  <a:srgbClr val="569938"/>
                </a:solidFill>
              </a:rPr>
              <a:t>XR</a:t>
            </a:r>
          </a:p>
        </p:txBody>
      </p:sp>
      <p:sp>
        <p:nvSpPr>
          <p:cNvPr id="19" name="TextBox 18">
            <a:extLst>
              <a:ext uri="{FF2B5EF4-FFF2-40B4-BE49-F238E27FC236}">
                <a16:creationId xmlns:a16="http://schemas.microsoft.com/office/drawing/2014/main" id="{0F9529ED-41B2-3EB4-6E54-2CA6E968B91B}"/>
              </a:ext>
            </a:extLst>
          </p:cNvPr>
          <p:cNvSpPr txBox="1"/>
          <p:nvPr/>
        </p:nvSpPr>
        <p:spPr>
          <a:xfrm>
            <a:off x="12209931" y="5826974"/>
            <a:ext cx="1050235" cy="861774"/>
          </a:xfrm>
          <a:prstGeom prst="rect">
            <a:avLst/>
          </a:prstGeom>
          <a:noFill/>
        </p:spPr>
        <p:txBody>
          <a:bodyPr wrap="square">
            <a:spAutoFit/>
          </a:bodyPr>
          <a:lstStyle/>
          <a:p>
            <a:r>
              <a:rPr lang="es-ES" sz="5000" b="1" noProof="0" dirty="0">
                <a:solidFill>
                  <a:srgbClr val="569938"/>
                </a:solidFill>
              </a:rPr>
              <a:t>VR</a:t>
            </a:r>
          </a:p>
        </p:txBody>
      </p:sp>
    </p:spTree>
    <p:extLst>
      <p:ext uri="{BB962C8B-B14F-4D97-AF65-F5344CB8AC3E}">
        <p14:creationId xmlns:p14="http://schemas.microsoft.com/office/powerpoint/2010/main" val="702125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1B35-DA6A-2374-A097-BDEE477C51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46A8A1-F27C-C825-1193-69E0FB50A620}"/>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38425897-9597-DBA2-43AA-8AD00119928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F30225B1-E9B1-9CB4-0334-EE716C7650DE}"/>
              </a:ext>
            </a:extLst>
          </p:cNvPr>
          <p:cNvSpPr txBox="1"/>
          <p:nvPr/>
        </p:nvSpPr>
        <p:spPr>
          <a:xfrm>
            <a:off x="1828800" y="3009900"/>
            <a:ext cx="8534400" cy="1015663"/>
          </a:xfrm>
          <a:prstGeom prst="rect">
            <a:avLst/>
          </a:prstGeom>
          <a:noFill/>
        </p:spPr>
        <p:txBody>
          <a:bodyPr wrap="square">
            <a:spAutoFit/>
          </a:bodyPr>
          <a:lstStyle/>
          <a:p>
            <a:pPr lvl="0"/>
            <a:r>
              <a:rPr lang="es-ES" sz="6000" b="1" noProof="0" dirty="0">
                <a:solidFill>
                  <a:srgbClr val="3F6031"/>
                </a:solidFill>
                <a:effectLst/>
                <a:latin typeface="+mn-lt"/>
              </a:rPr>
              <a:t>Actividad C4.A7</a:t>
            </a:r>
            <a:endParaRPr lang="es-ES" sz="6000" noProof="0" dirty="0">
              <a:solidFill>
                <a:srgbClr val="3F6031"/>
              </a:solidFill>
            </a:endParaRPr>
          </a:p>
        </p:txBody>
      </p:sp>
      <p:sp>
        <p:nvSpPr>
          <p:cNvPr id="7" name="TextBox 6">
            <a:extLst>
              <a:ext uri="{FF2B5EF4-FFF2-40B4-BE49-F238E27FC236}">
                <a16:creationId xmlns:a16="http://schemas.microsoft.com/office/drawing/2014/main" id="{79261C75-285B-C128-6566-40ADACE3F70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s-ES" sz="4500" b="1" noProof="0" dirty="0">
                <a:solidFill>
                  <a:srgbClr val="569938"/>
                </a:solidFill>
                <a:latin typeface="Calibri" panose="020F0502020204030204" pitchFamily="34" charset="0"/>
              </a:rPr>
              <a:t>Un compromiso, una herramienta</a:t>
            </a:r>
          </a:p>
        </p:txBody>
      </p:sp>
      <p:sp>
        <p:nvSpPr>
          <p:cNvPr id="6" name="TextBox 5">
            <a:extLst>
              <a:ext uri="{FF2B5EF4-FFF2-40B4-BE49-F238E27FC236}">
                <a16:creationId xmlns:a16="http://schemas.microsoft.com/office/drawing/2014/main" id="{D459C844-95BC-C1CD-C784-27E804C60636}"/>
              </a:ext>
            </a:extLst>
          </p:cNvPr>
          <p:cNvSpPr txBox="1"/>
          <p:nvPr/>
        </p:nvSpPr>
        <p:spPr>
          <a:xfrm>
            <a:off x="4278086" y="6049096"/>
            <a:ext cx="12170227" cy="2215991"/>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¿Cuál es el compromiso que asumirá como formador para apoyar prácticas digitales más seguras, sostenibles o inclusivas?</a:t>
            </a:r>
            <a:endPar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457200" indent="-457200">
              <a:spcBef>
                <a:spcPts val="600"/>
              </a:spcBef>
              <a:spcAft>
                <a:spcPts val="600"/>
              </a:spcAft>
              <a:buFont typeface="Arial" panose="020B0604020202020204" pitchFamily="34" charset="0"/>
              <a:buChar char="•"/>
            </a:pPr>
            <a:r>
              <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¿Qué herramienta digital, método de comunicación o hábito de trabajo explorará más a fondo o promoverá entre sus alumnos?</a:t>
            </a:r>
            <a:endPar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4137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9F61-396C-BA16-49AA-8B9A8F8131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4DED8C-442A-1DF6-4D30-C933BDC02C1A}"/>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C621BB6C-0607-61C7-3134-EEF1D8651E4F}"/>
              </a:ext>
            </a:extLst>
          </p:cNvPr>
          <p:cNvSpPr/>
          <p:nvPr/>
        </p:nvSpPr>
        <p:spPr>
          <a:xfrm rot="-10800000">
            <a:off x="4471737" y="49149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6A79ADEE-6721-B41A-CE75-CBC5B46CAE5B}"/>
              </a:ext>
            </a:extLst>
          </p:cNvPr>
          <p:cNvSpPr txBox="1"/>
          <p:nvPr/>
        </p:nvSpPr>
        <p:spPr>
          <a:xfrm>
            <a:off x="5564038" y="866236"/>
            <a:ext cx="5223294" cy="1323439"/>
          </a:xfrm>
          <a:prstGeom prst="rect">
            <a:avLst/>
          </a:prstGeom>
          <a:noFill/>
        </p:spPr>
        <p:txBody>
          <a:bodyPr wrap="square">
            <a:spAutoFit/>
          </a:bodyPr>
          <a:lstStyle/>
          <a:p>
            <a:pPr lvl="0"/>
            <a:r>
              <a:rPr lang="es-ES" sz="8000" b="1" noProof="0" dirty="0">
                <a:solidFill>
                  <a:schemeClr val="tx1"/>
                </a:solidFill>
                <a:effectLst/>
                <a:latin typeface="+mn-lt"/>
              </a:rPr>
              <a:t>Lección 4</a:t>
            </a:r>
            <a:endParaRPr lang="es-ES" sz="8000" noProof="0" dirty="0"/>
          </a:p>
        </p:txBody>
      </p:sp>
      <p:sp>
        <p:nvSpPr>
          <p:cNvPr id="6" name="TextBox 5">
            <a:extLst>
              <a:ext uri="{FF2B5EF4-FFF2-40B4-BE49-F238E27FC236}">
                <a16:creationId xmlns:a16="http://schemas.microsoft.com/office/drawing/2014/main" id="{60CBCC4E-1630-015D-43C3-9740C6B78C15}"/>
              </a:ext>
            </a:extLst>
          </p:cNvPr>
          <p:cNvSpPr txBox="1"/>
          <p:nvPr/>
        </p:nvSpPr>
        <p:spPr>
          <a:xfrm>
            <a:off x="5562600" y="6060519"/>
            <a:ext cx="10134600" cy="2862322"/>
          </a:xfrm>
          <a:prstGeom prst="rect">
            <a:avLst/>
          </a:prstGeom>
          <a:noFill/>
        </p:spPr>
        <p:txBody>
          <a:bodyPr wrap="square">
            <a:spAutoFit/>
          </a:bodyPr>
          <a:lstStyle/>
          <a:p>
            <a:r>
              <a:rPr lang="es-ES" sz="6000" b="1" noProof="0" dirty="0"/>
              <a:t>Potenciar las vías emprendedoras en el sector de las artes escénicas </a:t>
            </a:r>
            <a:endParaRPr lang="es-ES" sz="6000" noProof="0" dirty="0"/>
          </a:p>
        </p:txBody>
      </p:sp>
    </p:spTree>
    <p:extLst>
      <p:ext uri="{BB962C8B-B14F-4D97-AF65-F5344CB8AC3E}">
        <p14:creationId xmlns:p14="http://schemas.microsoft.com/office/powerpoint/2010/main" val="1589612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B497-44B5-C934-14C9-EEC25E7EB9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9A5431-FDF5-4C4E-2110-940FCFC9741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5D427080-7037-CF14-DA7C-D9E6395F759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4" name="TextBox 3">
            <a:extLst>
              <a:ext uri="{FF2B5EF4-FFF2-40B4-BE49-F238E27FC236}">
                <a16:creationId xmlns:a16="http://schemas.microsoft.com/office/drawing/2014/main" id="{45433262-0A02-C813-8890-2812C4F9D303}"/>
              </a:ext>
            </a:extLst>
          </p:cNvPr>
          <p:cNvSpPr txBox="1"/>
          <p:nvPr/>
        </p:nvSpPr>
        <p:spPr>
          <a:xfrm>
            <a:off x="2209800" y="4914900"/>
            <a:ext cx="15240000" cy="3702167"/>
          </a:xfrm>
          <a:prstGeom prst="rect">
            <a:avLst/>
          </a:prstGeom>
          <a:noFill/>
        </p:spPr>
        <p:txBody>
          <a:bodyPr wrap="square">
            <a:spAutoFit/>
          </a:bodyPr>
          <a:lstStyle/>
          <a:p>
            <a:pPr marL="62230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latin typeface="+mj-lt"/>
              </a:rPr>
              <a:t>Modelos y mentalidades emprendedoras en el sector de las artes escénicas</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latin typeface="+mj-lt"/>
              </a:rPr>
              <a:t>Planificación estratégica y reconocimiento de oportunidades en las artes escénicas</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latin typeface="+mj-lt"/>
              </a:rPr>
              <a:t>Diseño y gestión de modelos de negocio regenerativos en las artes escénicas</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s-ES" sz="3500" noProof="0" dirty="0">
                <a:latin typeface="+mj-lt"/>
              </a:rPr>
              <a:t>Marketing estratégico y participación del público en las artes escénicas</a:t>
            </a:r>
          </a:p>
        </p:txBody>
      </p:sp>
      <p:sp>
        <p:nvSpPr>
          <p:cNvPr id="5" name="TextBox 4">
            <a:extLst>
              <a:ext uri="{FF2B5EF4-FFF2-40B4-BE49-F238E27FC236}">
                <a16:creationId xmlns:a16="http://schemas.microsoft.com/office/drawing/2014/main" id="{22225B0A-8B55-6169-69F4-B5CDD20197BB}"/>
              </a:ext>
            </a:extLst>
          </p:cNvPr>
          <p:cNvSpPr txBox="1"/>
          <p:nvPr/>
        </p:nvSpPr>
        <p:spPr>
          <a:xfrm>
            <a:off x="2133600" y="3530634"/>
            <a:ext cx="14782800" cy="861774"/>
          </a:xfrm>
          <a:prstGeom prst="rect">
            <a:avLst/>
          </a:prstGeom>
          <a:noFill/>
        </p:spPr>
        <p:txBody>
          <a:bodyPr wrap="square">
            <a:spAutoFit/>
          </a:bodyPr>
          <a:lstStyle/>
          <a:p>
            <a:pPr lvl="0"/>
            <a:r>
              <a:rPr lang="es-ES" sz="5000" b="1" noProof="0" dirty="0"/>
              <a:t>Temas de la lección 4</a:t>
            </a:r>
          </a:p>
        </p:txBody>
      </p:sp>
    </p:spTree>
    <p:extLst>
      <p:ext uri="{BB962C8B-B14F-4D97-AF65-F5344CB8AC3E}">
        <p14:creationId xmlns:p14="http://schemas.microsoft.com/office/powerpoint/2010/main" val="594153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FF6F-28BF-7FF5-85E0-6FD6B6CDF7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FAC4B9-C8C5-1338-2770-BA9C02811F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99C83D79-6447-0101-F35E-8822DC9B60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6DB84AC6-DB4F-2C67-DDBB-C0FDE395D642}"/>
              </a:ext>
            </a:extLst>
          </p:cNvPr>
          <p:cNvSpPr txBox="1"/>
          <p:nvPr/>
        </p:nvSpPr>
        <p:spPr>
          <a:xfrm>
            <a:off x="0" y="1148176"/>
            <a:ext cx="16611600" cy="861774"/>
          </a:xfrm>
          <a:prstGeom prst="rect">
            <a:avLst/>
          </a:prstGeom>
          <a:noFill/>
        </p:spPr>
        <p:txBody>
          <a:bodyPr wrap="square">
            <a:spAutoFit/>
          </a:bodyPr>
          <a:lstStyle/>
          <a:p>
            <a:pPr lvl="0" algn="r"/>
            <a:r>
              <a:rPr lang="es-ES" sz="5000" b="1" noProof="0" dirty="0"/>
              <a:t>Por qué es importante el pensamiento emprendedor en las artes escénicas</a:t>
            </a:r>
          </a:p>
        </p:txBody>
      </p:sp>
      <p:sp>
        <p:nvSpPr>
          <p:cNvPr id="18" name="TextBox 17">
            <a:extLst>
              <a:ext uri="{FF2B5EF4-FFF2-40B4-BE49-F238E27FC236}">
                <a16:creationId xmlns:a16="http://schemas.microsoft.com/office/drawing/2014/main" id="{8358DC22-E52B-5A8E-ADF4-2BD6269FA446}"/>
              </a:ext>
            </a:extLst>
          </p:cNvPr>
          <p:cNvSpPr txBox="1"/>
          <p:nvPr/>
        </p:nvSpPr>
        <p:spPr>
          <a:xfrm>
            <a:off x="4664766" y="5459049"/>
            <a:ext cx="11237842" cy="1245919"/>
          </a:xfrm>
          <a:prstGeom prst="rect">
            <a:avLst/>
          </a:prstGeom>
          <a:noFill/>
        </p:spPr>
        <p:txBody>
          <a:bodyPr wrap="square">
            <a:spAutoFit/>
          </a:bodyPr>
          <a:lstStyle/>
          <a:p>
            <a:pPr>
              <a:lnSpc>
                <a:spcPct val="107000"/>
              </a:lnSpc>
              <a:spcAft>
                <a:spcPts val="800"/>
              </a:spcAft>
              <a:buNone/>
            </a:pPr>
            <a:r>
              <a:rPr lang="es-ES" sz="3600" kern="100" noProof="0" dirty="0">
                <a:latin typeface="+mj-lt"/>
                <a:ea typeface="Aptos" panose="020B0004020202020204" pitchFamily="34" charset="0"/>
                <a:cs typeface="Times New Roman" panose="02020603050405020304" pitchFamily="18" charset="0"/>
              </a:rPr>
              <a:t>Los modelos emprendedores ayudan a responder con innovación y determinación</a:t>
            </a:r>
            <a:endParaRPr lang="es-ES"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A41CE6A-9144-735C-B180-0C5800A5571D}"/>
              </a:ext>
            </a:extLst>
          </p:cNvPr>
          <p:cNvSpPr txBox="1"/>
          <p:nvPr/>
        </p:nvSpPr>
        <p:spPr>
          <a:xfrm>
            <a:off x="4664766" y="2842520"/>
            <a:ext cx="11237842" cy="1245919"/>
          </a:xfrm>
          <a:prstGeom prst="rect">
            <a:avLst/>
          </a:prstGeom>
          <a:noFill/>
        </p:spPr>
        <p:txBody>
          <a:bodyPr wrap="square">
            <a:spAutoFit/>
          </a:bodyPr>
          <a:lstStyle/>
          <a:p>
            <a:pPr>
              <a:lnSpc>
                <a:spcPct val="107000"/>
              </a:lnSpc>
              <a:spcAft>
                <a:spcPts val="800"/>
              </a:spcAft>
              <a:buNone/>
            </a:pPr>
            <a:r>
              <a:rPr lang="es-ES" sz="3600" kern="100" noProof="0" dirty="0">
                <a:latin typeface="+mj-lt"/>
                <a:ea typeface="Aptos" panose="020B0004020202020204" pitchFamily="34" charset="0"/>
                <a:cs typeface="Times New Roman" panose="02020603050405020304" pitchFamily="18" charset="0"/>
              </a:rPr>
              <a:t>Los profesionales de las artes escénicas se enfrentan a una complejidad creativa, financiera y social</a:t>
            </a:r>
            <a:endParaRPr lang="es-ES"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A092DC1-69ED-E546-D3B3-D4807BAD9BD5}"/>
              </a:ext>
            </a:extLst>
          </p:cNvPr>
          <p:cNvSpPr txBox="1"/>
          <p:nvPr/>
        </p:nvSpPr>
        <p:spPr>
          <a:xfrm>
            <a:off x="4664766" y="7752006"/>
            <a:ext cx="11237842" cy="1245919"/>
          </a:xfrm>
          <a:prstGeom prst="rect">
            <a:avLst/>
          </a:prstGeom>
          <a:noFill/>
        </p:spPr>
        <p:txBody>
          <a:bodyPr wrap="square">
            <a:spAutoFit/>
          </a:bodyPr>
          <a:lstStyle/>
          <a:p>
            <a:pPr>
              <a:lnSpc>
                <a:spcPct val="107000"/>
              </a:lnSpc>
              <a:spcAft>
                <a:spcPts val="800"/>
              </a:spcAft>
            </a:pPr>
            <a:r>
              <a:rPr lang="es-ES" sz="3600" kern="100" noProof="0" dirty="0">
                <a:latin typeface="+mj-lt"/>
                <a:ea typeface="Aptos" panose="020B0004020202020204" pitchFamily="34" charset="0"/>
                <a:cs typeface="Times New Roman" panose="02020603050405020304" pitchFamily="18" charset="0"/>
              </a:rPr>
              <a:t>No se trata solo de negocios. Se trata de mentalidad, sostenibilidad y adaptabilidad</a:t>
            </a:r>
            <a:endParaRPr lang="es-ES" sz="3500" kern="100" noProof="0" dirty="0">
              <a:effectLst/>
              <a:latin typeface="+mj-lt"/>
              <a:ea typeface="Aptos" panose="020B0004020202020204" pitchFamily="34" charset="0"/>
              <a:cs typeface="Times New Roman" panose="02020603050405020304" pitchFamily="18" charset="0"/>
            </a:endParaRPr>
          </a:p>
        </p:txBody>
      </p:sp>
      <p:pic>
        <p:nvPicPr>
          <p:cNvPr id="7" name="Γραφικό 6">
            <a:extLst>
              <a:ext uri="{FF2B5EF4-FFF2-40B4-BE49-F238E27FC236}">
                <a16:creationId xmlns:a16="http://schemas.microsoft.com/office/drawing/2014/main" id="{3B23F1ED-558C-077E-258E-42939F183A7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366626" y="2549945"/>
            <a:ext cx="1800000" cy="1800000"/>
          </a:xfrm>
          <a:prstGeom prst="rect">
            <a:avLst/>
          </a:prstGeom>
        </p:spPr>
      </p:pic>
      <p:pic>
        <p:nvPicPr>
          <p:cNvPr id="8" name="Γραφικό 7">
            <a:extLst>
              <a:ext uri="{FF2B5EF4-FFF2-40B4-BE49-F238E27FC236}">
                <a16:creationId xmlns:a16="http://schemas.microsoft.com/office/drawing/2014/main" id="{504A4538-0E64-31C1-2DBF-998623B11A0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366626" y="5067300"/>
            <a:ext cx="1800000" cy="1800000"/>
          </a:xfrm>
          <a:prstGeom prst="rect">
            <a:avLst/>
          </a:prstGeom>
        </p:spPr>
      </p:pic>
      <p:pic>
        <p:nvPicPr>
          <p:cNvPr id="9" name="Γραφικό 8">
            <a:extLst>
              <a:ext uri="{FF2B5EF4-FFF2-40B4-BE49-F238E27FC236}">
                <a16:creationId xmlns:a16="http://schemas.microsoft.com/office/drawing/2014/main" id="{37330BAA-567C-C1FC-4331-387AB9B9AE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366626" y="7474965"/>
            <a:ext cx="1800000" cy="1800000"/>
          </a:xfrm>
          <a:prstGeom prst="rect">
            <a:avLst/>
          </a:prstGeom>
        </p:spPr>
      </p:pic>
    </p:spTree>
    <p:extLst>
      <p:ext uri="{BB962C8B-B14F-4D97-AF65-F5344CB8AC3E}">
        <p14:creationId xmlns:p14="http://schemas.microsoft.com/office/powerpoint/2010/main" val="2596770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εικονογράφηση, σκίτσο/σχέδιο, κείμενο&#10;&#10;Το περιεχόμενο που δημιουργείται από AI ενδέχεται να είναι εσφαλμένο.">
            <a:extLst>
              <a:ext uri="{FF2B5EF4-FFF2-40B4-BE49-F238E27FC236}">
                <a16:creationId xmlns:a16="http://schemas.microsoft.com/office/drawing/2014/main" id="{D5DEE143-D792-FCFB-B99E-45060A4D239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525000" cy="10287000"/>
          </a:xfrm>
          <a:prstGeom prst="rect">
            <a:avLst/>
          </a:prstGeom>
        </p:spPr>
      </p:pic>
      <p:sp>
        <p:nvSpPr>
          <p:cNvPr id="4" name="TextBox 3">
            <a:extLst>
              <a:ext uri="{FF2B5EF4-FFF2-40B4-BE49-F238E27FC236}">
                <a16:creationId xmlns:a16="http://schemas.microsoft.com/office/drawing/2014/main" id="{02775E7C-2C21-DB6A-A9BB-D5E0327EA46B}"/>
              </a:ext>
            </a:extLst>
          </p:cNvPr>
          <p:cNvSpPr txBox="1"/>
          <p:nvPr/>
        </p:nvSpPr>
        <p:spPr>
          <a:xfrm>
            <a:off x="9677400" y="571500"/>
            <a:ext cx="8610600" cy="1754326"/>
          </a:xfrm>
          <a:prstGeom prst="rect">
            <a:avLst/>
          </a:prstGeom>
          <a:noFill/>
        </p:spPr>
        <p:txBody>
          <a:bodyPr wrap="square">
            <a:spAutoFit/>
          </a:bodyPr>
          <a:lstStyle/>
          <a:p>
            <a:pPr lvl="0"/>
            <a:r>
              <a:rPr lang="es-ES" sz="5000" b="1" noProof="0" dirty="0"/>
              <a:t>¿</a:t>
            </a:r>
            <a:r>
              <a:rPr lang="es-ES" sz="5400" b="1" noProof="0" dirty="0"/>
              <a:t>Qué es una mentalidad emprendedora</a:t>
            </a:r>
            <a:r>
              <a:rPr lang="es-ES" sz="5000" b="1" noProof="0" dirty="0"/>
              <a:t>?</a:t>
            </a:r>
          </a:p>
        </p:txBody>
      </p:sp>
      <p:sp>
        <p:nvSpPr>
          <p:cNvPr id="6" name="TextBox 5">
            <a:extLst>
              <a:ext uri="{FF2B5EF4-FFF2-40B4-BE49-F238E27FC236}">
                <a16:creationId xmlns:a16="http://schemas.microsoft.com/office/drawing/2014/main" id="{A7D7B7C0-79CF-6298-76C3-54F05DFEA447}"/>
              </a:ext>
            </a:extLst>
          </p:cNvPr>
          <p:cNvSpPr txBox="1"/>
          <p:nvPr/>
        </p:nvSpPr>
        <p:spPr>
          <a:xfrm>
            <a:off x="9753600" y="4152900"/>
            <a:ext cx="8153400" cy="2862322"/>
          </a:xfrm>
          <a:prstGeom prst="rect">
            <a:avLst/>
          </a:prstGeom>
          <a:noFill/>
        </p:spPr>
        <p:txBody>
          <a:bodyPr wrap="square">
            <a:spAutoFit/>
          </a:bodyPr>
          <a:lstStyle/>
          <a:p>
            <a:pPr algn="just">
              <a:spcBef>
                <a:spcPts val="600"/>
              </a:spcBef>
              <a:spcAft>
                <a:spcPts val="600"/>
              </a:spcAft>
            </a:pPr>
            <a:r>
              <a:rPr lang="es-ES" sz="3600" noProof="0" dirty="0">
                <a:effectLst/>
                <a:latin typeface="Calibri" panose="020F0502020204030204" pitchFamily="34" charset="0"/>
                <a:ea typeface="Arial" panose="020B0604020202020204" pitchFamily="34" charset="0"/>
              </a:rPr>
              <a:t>La mentalidad emprendedora en las artes escénicas abarca una combinación de </a:t>
            </a:r>
            <a:r>
              <a:rPr lang="es-ES" sz="3600" b="1" noProof="0" dirty="0">
                <a:solidFill>
                  <a:srgbClr val="3F6031"/>
                </a:solidFill>
                <a:effectLst/>
                <a:latin typeface="Calibri" panose="020F0502020204030204" pitchFamily="34" charset="0"/>
                <a:ea typeface="Arial" panose="020B0604020202020204" pitchFamily="34" charset="0"/>
              </a:rPr>
              <a:t>pensamiento estratégico</a:t>
            </a:r>
            <a:r>
              <a:rPr lang="es-ES" sz="3600" noProof="0" dirty="0">
                <a:effectLst/>
                <a:latin typeface="Calibri" panose="020F0502020204030204" pitchFamily="34" charset="0"/>
                <a:ea typeface="Arial" panose="020B0604020202020204" pitchFamily="34" charset="0"/>
              </a:rPr>
              <a:t>, </a:t>
            </a:r>
            <a:r>
              <a:rPr lang="es-ES" sz="3600" b="1" noProof="0" dirty="0">
                <a:solidFill>
                  <a:srgbClr val="3F6031"/>
                </a:solidFill>
                <a:effectLst/>
                <a:latin typeface="Calibri" panose="020F0502020204030204" pitchFamily="34" charset="0"/>
                <a:ea typeface="Arial" panose="020B0604020202020204" pitchFamily="34" charset="0"/>
              </a:rPr>
              <a:t>sistémico</a:t>
            </a:r>
            <a:r>
              <a:rPr lang="es-ES" sz="3600" noProof="0" dirty="0">
                <a:effectLst/>
                <a:latin typeface="Calibri" panose="020F0502020204030204" pitchFamily="34" charset="0"/>
                <a:ea typeface="Arial" panose="020B0604020202020204" pitchFamily="34" charset="0"/>
              </a:rPr>
              <a:t>, </a:t>
            </a:r>
            <a:r>
              <a:rPr lang="es-ES" sz="3600" b="1" noProof="0" dirty="0">
                <a:solidFill>
                  <a:srgbClr val="3F6031"/>
                </a:solidFill>
                <a:effectLst/>
                <a:latin typeface="Calibri" panose="020F0502020204030204" pitchFamily="34" charset="0"/>
                <a:ea typeface="Arial" panose="020B0604020202020204" pitchFamily="34" charset="0"/>
              </a:rPr>
              <a:t>creativo </a:t>
            </a:r>
            <a:r>
              <a:rPr lang="es-ES" sz="3600" noProof="0" dirty="0">
                <a:effectLst/>
                <a:latin typeface="Calibri" panose="020F0502020204030204" pitchFamily="34" charset="0"/>
                <a:ea typeface="Arial" panose="020B0604020202020204" pitchFamily="34" charset="0"/>
              </a:rPr>
              <a:t>e </a:t>
            </a:r>
            <a:r>
              <a:rPr lang="es-ES" sz="3600" b="1" noProof="0" dirty="0">
                <a:solidFill>
                  <a:srgbClr val="3F6031"/>
                </a:solidFill>
                <a:effectLst/>
                <a:latin typeface="Calibri" panose="020F0502020204030204" pitchFamily="34" charset="0"/>
                <a:ea typeface="Arial" panose="020B0604020202020204" pitchFamily="34" charset="0"/>
              </a:rPr>
              <a:t>innovador </a:t>
            </a:r>
            <a:r>
              <a:rPr lang="es-ES" sz="3600" noProof="0" dirty="0">
                <a:effectLst/>
                <a:latin typeface="Calibri" panose="020F0502020204030204" pitchFamily="34" charset="0"/>
                <a:ea typeface="Arial" panose="020B0604020202020204" pitchFamily="34" charset="0"/>
              </a:rPr>
              <a:t>que permite a los profesionales responder a la complejidad con claridad y visión.</a:t>
            </a:r>
            <a:endParaRPr lang="es-ES" sz="3600" noProof="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21917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5CE6-5ED6-7FBD-07B4-2B3FAFAF27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43EBE3-554A-6E10-9BB9-1FC3927ED5A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48453B60-A1AA-FE3E-77AD-408309E4D55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latin typeface="+mj-lt"/>
            </a:endParaRPr>
          </a:p>
        </p:txBody>
      </p:sp>
      <p:sp>
        <p:nvSpPr>
          <p:cNvPr id="5" name="TextBox 4">
            <a:extLst>
              <a:ext uri="{FF2B5EF4-FFF2-40B4-BE49-F238E27FC236}">
                <a16:creationId xmlns:a16="http://schemas.microsoft.com/office/drawing/2014/main" id="{B181688E-629A-192D-ECC1-164548EB892C}"/>
              </a:ext>
            </a:extLst>
          </p:cNvPr>
          <p:cNvSpPr txBox="1"/>
          <p:nvPr/>
        </p:nvSpPr>
        <p:spPr>
          <a:xfrm>
            <a:off x="-836223" y="985739"/>
            <a:ext cx="17442611" cy="923330"/>
          </a:xfrm>
          <a:prstGeom prst="rect">
            <a:avLst/>
          </a:prstGeom>
          <a:noFill/>
        </p:spPr>
        <p:txBody>
          <a:bodyPr wrap="square">
            <a:spAutoFit/>
          </a:bodyPr>
          <a:lstStyle/>
          <a:p>
            <a:pPr lvl="0" algn="r"/>
            <a:r>
              <a:rPr lang="es-ES" sz="5200" b="1" noProof="0" dirty="0">
                <a:latin typeface="+mj-lt"/>
              </a:rPr>
              <a:t>Mentalidad emprendedora: cuatro estilos de pensamiento</a:t>
            </a:r>
          </a:p>
        </p:txBody>
      </p:sp>
      <p:grpSp>
        <p:nvGrpSpPr>
          <p:cNvPr id="9" name="Group 44">
            <a:extLst>
              <a:ext uri="{FF2B5EF4-FFF2-40B4-BE49-F238E27FC236}">
                <a16:creationId xmlns:a16="http://schemas.microsoft.com/office/drawing/2014/main" id="{09DFFCC7-C735-2C30-3D42-7DF8E684345B}"/>
              </a:ext>
            </a:extLst>
          </p:cNvPr>
          <p:cNvGrpSpPr/>
          <p:nvPr/>
        </p:nvGrpSpPr>
        <p:grpSpPr>
          <a:xfrm>
            <a:off x="7299692" y="6450643"/>
            <a:ext cx="4816112" cy="1686578"/>
            <a:chOff x="1588" y="4221162"/>
            <a:chExt cx="9147175" cy="2624138"/>
          </a:xfrm>
        </p:grpSpPr>
        <p:sp>
          <p:nvSpPr>
            <p:cNvPr id="10" name="Freeform 12">
              <a:extLst>
                <a:ext uri="{FF2B5EF4-FFF2-40B4-BE49-F238E27FC236}">
                  <a16:creationId xmlns:a16="http://schemas.microsoft.com/office/drawing/2014/main" id="{AEF6D60E-DF4A-D627-F5EA-33F08510E99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04A6C2"/>
            </a:solidFill>
            <a:ln>
              <a:noFill/>
            </a:ln>
          </p:spPr>
          <p:txBody>
            <a:bodyPr vert="horz" wrap="square" lIns="182880" tIns="91440" rIns="182880" bIns="91440" numCol="1" anchor="t" anchorCtr="0" compatLnSpc="1">
              <a:prstTxWarp prst="textNoShape">
                <a:avLst/>
              </a:prstTxWarp>
            </a:bodyPr>
            <a:lstStyle/>
            <a:p>
              <a:endParaRPr lang="es-ES" sz="4800" noProof="0" dirty="0">
                <a:latin typeface="+mj-lt"/>
              </a:endParaRPr>
            </a:p>
          </p:txBody>
        </p:sp>
        <p:sp>
          <p:nvSpPr>
            <p:cNvPr id="12" name="Freeform: Shape 74">
              <a:extLst>
                <a:ext uri="{FF2B5EF4-FFF2-40B4-BE49-F238E27FC236}">
                  <a16:creationId xmlns:a16="http://schemas.microsoft.com/office/drawing/2014/main" id="{F913BEC4-10F8-AF3F-3026-CC50ADD06FB2}"/>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s-ES" sz="4800" noProof="0" dirty="0">
                <a:latin typeface="+mj-lt"/>
              </a:endParaRPr>
            </a:p>
          </p:txBody>
        </p:sp>
      </p:grpSp>
      <p:grpSp>
        <p:nvGrpSpPr>
          <p:cNvPr id="13" name="Group 45">
            <a:extLst>
              <a:ext uri="{FF2B5EF4-FFF2-40B4-BE49-F238E27FC236}">
                <a16:creationId xmlns:a16="http://schemas.microsoft.com/office/drawing/2014/main" id="{7EAC5E54-7B52-2352-32A7-717A8471E372}"/>
              </a:ext>
            </a:extLst>
          </p:cNvPr>
          <p:cNvGrpSpPr/>
          <p:nvPr/>
        </p:nvGrpSpPr>
        <p:grpSpPr>
          <a:xfrm>
            <a:off x="6400800" y="5323341"/>
            <a:ext cx="4816112" cy="1686578"/>
            <a:chOff x="1588" y="4221162"/>
            <a:chExt cx="9147175" cy="2624138"/>
          </a:xfrm>
        </p:grpSpPr>
        <p:sp>
          <p:nvSpPr>
            <p:cNvPr id="14" name="Freeform 12">
              <a:extLst>
                <a:ext uri="{FF2B5EF4-FFF2-40B4-BE49-F238E27FC236}">
                  <a16:creationId xmlns:a16="http://schemas.microsoft.com/office/drawing/2014/main" id="{5D11637D-9D80-0F75-6507-3BC93555A17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569938"/>
            </a:solidFill>
            <a:ln>
              <a:noFill/>
            </a:ln>
          </p:spPr>
          <p:txBody>
            <a:bodyPr vert="horz" wrap="square" lIns="182880" tIns="91440" rIns="182880" bIns="91440" numCol="1" anchor="t" anchorCtr="0" compatLnSpc="1">
              <a:prstTxWarp prst="textNoShape">
                <a:avLst/>
              </a:prstTxWarp>
            </a:bodyPr>
            <a:lstStyle/>
            <a:p>
              <a:endParaRPr lang="es-ES" sz="4800" noProof="0" dirty="0">
                <a:latin typeface="+mj-lt"/>
              </a:endParaRPr>
            </a:p>
          </p:txBody>
        </p:sp>
        <p:sp>
          <p:nvSpPr>
            <p:cNvPr id="15" name="Freeform: Shape 72">
              <a:extLst>
                <a:ext uri="{FF2B5EF4-FFF2-40B4-BE49-F238E27FC236}">
                  <a16:creationId xmlns:a16="http://schemas.microsoft.com/office/drawing/2014/main" id="{ACDBB2C7-E7CF-2BB9-CB0F-49D676BAA64A}"/>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s-ES" sz="4800" noProof="0" dirty="0">
                <a:latin typeface="+mj-lt"/>
              </a:endParaRPr>
            </a:p>
          </p:txBody>
        </p:sp>
      </p:grpSp>
      <p:grpSp>
        <p:nvGrpSpPr>
          <p:cNvPr id="16" name="Group 46">
            <a:extLst>
              <a:ext uri="{FF2B5EF4-FFF2-40B4-BE49-F238E27FC236}">
                <a16:creationId xmlns:a16="http://schemas.microsoft.com/office/drawing/2014/main" id="{C8C93B79-CEB1-7514-0365-34BCD0A0A1D7}"/>
              </a:ext>
            </a:extLst>
          </p:cNvPr>
          <p:cNvGrpSpPr/>
          <p:nvPr/>
        </p:nvGrpSpPr>
        <p:grpSpPr>
          <a:xfrm>
            <a:off x="7299692" y="4196037"/>
            <a:ext cx="4816112" cy="1686578"/>
            <a:chOff x="1588" y="4221162"/>
            <a:chExt cx="9147175" cy="2624139"/>
          </a:xfrm>
        </p:grpSpPr>
        <p:sp>
          <p:nvSpPr>
            <p:cNvPr id="17" name="Freeform 12">
              <a:extLst>
                <a:ext uri="{FF2B5EF4-FFF2-40B4-BE49-F238E27FC236}">
                  <a16:creationId xmlns:a16="http://schemas.microsoft.com/office/drawing/2014/main" id="{031C8E87-0F95-8F3E-C56C-FC5ECFB04A11}"/>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FF0000"/>
            </a:solidFill>
            <a:ln>
              <a:noFill/>
            </a:ln>
          </p:spPr>
          <p:txBody>
            <a:bodyPr vert="horz" wrap="square" lIns="182880" tIns="91440" rIns="182880" bIns="91440" numCol="1" anchor="t" anchorCtr="0" compatLnSpc="1">
              <a:prstTxWarp prst="textNoShape">
                <a:avLst/>
              </a:prstTxWarp>
            </a:bodyPr>
            <a:lstStyle/>
            <a:p>
              <a:endParaRPr lang="es-ES" sz="4800" noProof="0" dirty="0">
                <a:latin typeface="+mj-lt"/>
              </a:endParaRPr>
            </a:p>
          </p:txBody>
        </p:sp>
        <p:sp>
          <p:nvSpPr>
            <p:cNvPr id="18" name="Freeform: Shape 70">
              <a:extLst>
                <a:ext uri="{FF2B5EF4-FFF2-40B4-BE49-F238E27FC236}">
                  <a16:creationId xmlns:a16="http://schemas.microsoft.com/office/drawing/2014/main" id="{3A1807D8-52EA-0233-6462-2611D8F51D26}"/>
                </a:ext>
              </a:extLst>
            </p:cNvPr>
            <p:cNvSpPr>
              <a:spLocks/>
            </p:cNvSpPr>
            <p:nvPr/>
          </p:nvSpPr>
          <p:spPr bwMode="auto">
            <a:xfrm>
              <a:off x="1588" y="4873627"/>
              <a:ext cx="9142414" cy="1971674"/>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s-ES" sz="4800" noProof="0" dirty="0">
                <a:latin typeface="+mj-lt"/>
              </a:endParaRPr>
            </a:p>
          </p:txBody>
        </p:sp>
      </p:grpSp>
      <p:grpSp>
        <p:nvGrpSpPr>
          <p:cNvPr id="19" name="Group 47">
            <a:extLst>
              <a:ext uri="{FF2B5EF4-FFF2-40B4-BE49-F238E27FC236}">
                <a16:creationId xmlns:a16="http://schemas.microsoft.com/office/drawing/2014/main" id="{A7E8137F-4003-215A-7D73-D96E622CF420}"/>
              </a:ext>
            </a:extLst>
          </p:cNvPr>
          <p:cNvGrpSpPr/>
          <p:nvPr/>
        </p:nvGrpSpPr>
        <p:grpSpPr>
          <a:xfrm>
            <a:off x="6400800" y="3068733"/>
            <a:ext cx="4816112" cy="1686578"/>
            <a:chOff x="1588" y="4221162"/>
            <a:chExt cx="9147175" cy="2624138"/>
          </a:xfrm>
        </p:grpSpPr>
        <p:sp>
          <p:nvSpPr>
            <p:cNvPr id="20" name="Freeform 12">
              <a:extLst>
                <a:ext uri="{FF2B5EF4-FFF2-40B4-BE49-F238E27FC236}">
                  <a16:creationId xmlns:a16="http://schemas.microsoft.com/office/drawing/2014/main" id="{CC174C02-19CC-5B7B-035E-15D07039C197}"/>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3F6031"/>
            </a:solidFill>
            <a:ln>
              <a:noFill/>
            </a:ln>
          </p:spPr>
          <p:txBody>
            <a:bodyPr vert="horz" wrap="square" lIns="182880" tIns="91440" rIns="182880" bIns="91440" numCol="1" anchor="t" anchorCtr="0" compatLnSpc="1">
              <a:prstTxWarp prst="textNoShape">
                <a:avLst/>
              </a:prstTxWarp>
            </a:bodyPr>
            <a:lstStyle/>
            <a:p>
              <a:endParaRPr lang="es-ES" sz="4800" noProof="0" dirty="0">
                <a:latin typeface="+mj-lt"/>
              </a:endParaRPr>
            </a:p>
          </p:txBody>
        </p:sp>
        <p:sp>
          <p:nvSpPr>
            <p:cNvPr id="21" name="Freeform: Shape 49">
              <a:extLst>
                <a:ext uri="{FF2B5EF4-FFF2-40B4-BE49-F238E27FC236}">
                  <a16:creationId xmlns:a16="http://schemas.microsoft.com/office/drawing/2014/main" id="{1D1AF4FC-E49C-3578-F368-88685D76F9B1}"/>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s-ES" sz="4800" noProof="0" dirty="0">
                <a:latin typeface="+mj-lt"/>
              </a:endParaRPr>
            </a:p>
          </p:txBody>
        </p:sp>
      </p:grpSp>
      <p:sp>
        <p:nvSpPr>
          <p:cNvPr id="22" name="TextBox 21">
            <a:extLst>
              <a:ext uri="{FF2B5EF4-FFF2-40B4-BE49-F238E27FC236}">
                <a16:creationId xmlns:a16="http://schemas.microsoft.com/office/drawing/2014/main" id="{153FEAAE-8556-CF6D-B262-5232DB3AC80C}"/>
              </a:ext>
            </a:extLst>
          </p:cNvPr>
          <p:cNvSpPr txBox="1"/>
          <p:nvPr/>
        </p:nvSpPr>
        <p:spPr>
          <a:xfrm>
            <a:off x="13127423" y="2533218"/>
            <a:ext cx="4816109" cy="2585323"/>
          </a:xfrm>
          <a:prstGeom prst="rect">
            <a:avLst/>
          </a:prstGeom>
          <a:noFill/>
        </p:spPr>
        <p:txBody>
          <a:bodyPr wrap="square" lIns="0" tIns="0" rIns="0" bIns="0" anchor="ctr">
            <a:spAutoFit/>
          </a:bodyPr>
          <a:lstStyle/>
          <a:p>
            <a:r>
              <a:rPr lang="es-ES" sz="2800" b="1" noProof="0" dirty="0">
                <a:solidFill>
                  <a:srgbClr val="3F6031"/>
                </a:solidFill>
                <a:latin typeface="+mj-lt"/>
                <a:ea typeface="Arial" panose="020B0604020202020204" pitchFamily="34" charset="0"/>
                <a:cs typeface="Times New Roman" panose="02020603050405020304" pitchFamily="18" charset="0"/>
              </a:rPr>
              <a:t>El pensamiento creativo </a:t>
            </a:r>
            <a:r>
              <a:rPr lang="es-ES" sz="2800" noProof="0" dirty="0">
                <a:latin typeface="+mj-lt"/>
                <a:ea typeface="Arial" panose="020B0604020202020204" pitchFamily="34" charset="0"/>
                <a:cs typeface="Times New Roman" panose="02020603050405020304" pitchFamily="18" charset="0"/>
              </a:rPr>
              <a:t>impulsa la originalidad, la experimentación y el desarrollo de contenidos significativos y resonantes que desafían las suposiciones y atraen al público.</a:t>
            </a:r>
            <a:endParaRPr lang="es-ES" sz="1500" noProof="0" dirty="0">
              <a:solidFill>
                <a:schemeClr val="tx1">
                  <a:lumMod val="75000"/>
                  <a:lumOff val="25000"/>
                </a:schemeClr>
              </a:solidFill>
              <a:latin typeface="+mj-lt"/>
              <a:cs typeface="Mongolian Baiti" panose="03000500000000000000" pitchFamily="66" charset="0"/>
            </a:endParaRPr>
          </a:p>
        </p:txBody>
      </p:sp>
      <p:cxnSp>
        <p:nvCxnSpPr>
          <p:cNvPr id="23" name="Straight Connector 24">
            <a:extLst>
              <a:ext uri="{FF2B5EF4-FFF2-40B4-BE49-F238E27FC236}">
                <a16:creationId xmlns:a16="http://schemas.microsoft.com/office/drawing/2014/main" id="{E9E3CFE3-FC45-6C27-3207-479EBF8C10CF}"/>
              </a:ext>
            </a:extLst>
          </p:cNvPr>
          <p:cNvCxnSpPr>
            <a:cxnSpLocks/>
          </p:cNvCxnSpPr>
          <p:nvPr/>
        </p:nvCxnSpPr>
        <p:spPr>
          <a:xfrm>
            <a:off x="11719212" y="3912020"/>
            <a:ext cx="103952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9A95EE-A86E-0652-6C7A-187D9B67350E}"/>
              </a:ext>
            </a:extLst>
          </p:cNvPr>
          <p:cNvSpPr txBox="1"/>
          <p:nvPr/>
        </p:nvSpPr>
        <p:spPr>
          <a:xfrm>
            <a:off x="344467" y="2903375"/>
            <a:ext cx="4816112" cy="2585323"/>
          </a:xfrm>
          <a:prstGeom prst="rect">
            <a:avLst/>
          </a:prstGeom>
          <a:noFill/>
        </p:spPr>
        <p:txBody>
          <a:bodyPr wrap="square" lIns="0" tIns="0" rIns="0" bIns="0" anchor="ctr">
            <a:spAutoFit/>
          </a:bodyPr>
          <a:lstStyle/>
          <a:p>
            <a:pPr algn="r"/>
            <a:r>
              <a:rPr lang="es-ES" sz="2800" b="1" noProof="0" dirty="0">
                <a:solidFill>
                  <a:srgbClr val="FF0000"/>
                </a:solidFill>
                <a:latin typeface="+mj-lt"/>
                <a:ea typeface="Arial" panose="020B0604020202020204" pitchFamily="34" charset="0"/>
              </a:rPr>
              <a:t>El pensamiento estratégico </a:t>
            </a:r>
            <a:r>
              <a:rPr lang="es-ES" sz="2800" noProof="0" dirty="0">
                <a:latin typeface="+mj-lt"/>
                <a:ea typeface="Arial" panose="020B0604020202020204" pitchFamily="34" charset="0"/>
              </a:rPr>
              <a:t>permite a los artistas y a las organizaciones alinear su trabajo creativo con objetivos a largo plazo y anticipar oportunidades y riesgos futuros.</a:t>
            </a:r>
            <a:endParaRPr lang="es-ES" sz="1500" noProof="0" dirty="0">
              <a:solidFill>
                <a:schemeClr val="tx1">
                  <a:lumMod val="75000"/>
                  <a:lumOff val="25000"/>
                </a:schemeClr>
              </a:solidFill>
              <a:latin typeface="+mj-lt"/>
              <a:cs typeface="Mongolian Baiti" panose="03000500000000000000" pitchFamily="66" charset="0"/>
            </a:endParaRPr>
          </a:p>
        </p:txBody>
      </p:sp>
      <p:cxnSp>
        <p:nvCxnSpPr>
          <p:cNvPr id="25" name="Straight Connector 25">
            <a:extLst>
              <a:ext uri="{FF2B5EF4-FFF2-40B4-BE49-F238E27FC236}">
                <a16:creationId xmlns:a16="http://schemas.microsoft.com/office/drawing/2014/main" id="{F8068260-8773-1CC0-A3A3-463B97E12911}"/>
              </a:ext>
            </a:extLst>
          </p:cNvPr>
          <p:cNvCxnSpPr>
            <a:cxnSpLocks/>
          </p:cNvCxnSpPr>
          <p:nvPr/>
        </p:nvCxnSpPr>
        <p:spPr>
          <a:xfrm rot="10800000">
            <a:off x="5361452" y="4737198"/>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FB5727-4AA5-28CE-AC85-79D350BDE385}"/>
              </a:ext>
            </a:extLst>
          </p:cNvPr>
          <p:cNvSpPr txBox="1"/>
          <p:nvPr/>
        </p:nvSpPr>
        <p:spPr>
          <a:xfrm>
            <a:off x="13012189" y="5742690"/>
            <a:ext cx="4931343" cy="3877985"/>
          </a:xfrm>
          <a:prstGeom prst="rect">
            <a:avLst/>
          </a:prstGeom>
          <a:noFill/>
        </p:spPr>
        <p:txBody>
          <a:bodyPr wrap="square" lIns="0" tIns="0" rIns="0" bIns="0" anchor="ctr">
            <a:spAutoFit/>
          </a:bodyPr>
          <a:lstStyle/>
          <a:p>
            <a:r>
              <a:rPr lang="es-ES" sz="2800" b="1" noProof="0" dirty="0">
                <a:solidFill>
                  <a:srgbClr val="569938"/>
                </a:solidFill>
                <a:latin typeface="+mj-lt"/>
                <a:ea typeface="Arial" panose="020B0604020202020204" pitchFamily="34" charset="0"/>
              </a:rPr>
              <a:t>El pensamiento innovador </a:t>
            </a:r>
            <a:r>
              <a:rPr lang="es-ES" sz="2800" noProof="0" dirty="0">
                <a:latin typeface="+mj-lt"/>
                <a:ea typeface="Arial" panose="020B0604020202020204" pitchFamily="34" charset="0"/>
              </a:rPr>
              <a:t>transforma las nuevas ideas en soluciones prácticas, lo que ayuda a los profesionales de las artes escénicas a crear y poner en práctica formatos, colaboraciones o experiencias novedosas en respuesta a los retos y oportunidades emergentes.</a:t>
            </a:r>
            <a:endParaRPr lang="es-ES" sz="1500" noProof="0" dirty="0">
              <a:solidFill>
                <a:schemeClr val="tx1">
                  <a:lumMod val="75000"/>
                  <a:lumOff val="25000"/>
                </a:schemeClr>
              </a:solidFill>
              <a:latin typeface="+mj-lt"/>
              <a:cs typeface="Mongolian Baiti" panose="03000500000000000000" pitchFamily="66" charset="0"/>
            </a:endParaRPr>
          </a:p>
        </p:txBody>
      </p:sp>
      <p:cxnSp>
        <p:nvCxnSpPr>
          <p:cNvPr id="27" name="Straight Connector 29">
            <a:extLst>
              <a:ext uri="{FF2B5EF4-FFF2-40B4-BE49-F238E27FC236}">
                <a16:creationId xmlns:a16="http://schemas.microsoft.com/office/drawing/2014/main" id="{BB5FB752-7982-F5EC-183A-EEB1EA507C9E}"/>
              </a:ext>
            </a:extLst>
          </p:cNvPr>
          <p:cNvCxnSpPr>
            <a:cxnSpLocks/>
          </p:cNvCxnSpPr>
          <p:nvPr/>
        </p:nvCxnSpPr>
        <p:spPr>
          <a:xfrm>
            <a:off x="11719212" y="6166628"/>
            <a:ext cx="1196688"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68792A-3950-0D40-0A91-0CB76A43EC68}"/>
              </a:ext>
            </a:extLst>
          </p:cNvPr>
          <p:cNvSpPr txBox="1"/>
          <p:nvPr/>
        </p:nvSpPr>
        <p:spPr>
          <a:xfrm>
            <a:off x="344468" y="6338537"/>
            <a:ext cx="4816111" cy="3447098"/>
          </a:xfrm>
          <a:prstGeom prst="rect">
            <a:avLst/>
          </a:prstGeom>
          <a:noFill/>
        </p:spPr>
        <p:txBody>
          <a:bodyPr wrap="square" lIns="0" tIns="0" rIns="0" bIns="0" anchor="ctr">
            <a:spAutoFit/>
          </a:bodyPr>
          <a:lstStyle/>
          <a:p>
            <a:pPr algn="r"/>
            <a:r>
              <a:rPr lang="es-ES" sz="2800" b="1" noProof="0" dirty="0">
                <a:solidFill>
                  <a:srgbClr val="04A6C2"/>
                </a:solidFill>
                <a:latin typeface="+mj-lt"/>
                <a:ea typeface="Arial" panose="020B0604020202020204" pitchFamily="34" charset="0"/>
              </a:rPr>
              <a:t>El pensamiento sistémico </a:t>
            </a:r>
            <a:r>
              <a:rPr lang="es-ES" sz="2800" noProof="0" dirty="0">
                <a:latin typeface="+mj-lt"/>
                <a:ea typeface="Arial" panose="020B0604020202020204" pitchFamily="34" charset="0"/>
              </a:rPr>
              <a:t>amplía la conciencia sobre cómo se interconectan los sistemas artísticos, sociales, tecnológicos y económicos, lo que ayuda a los profesionales a tomar decisiones sostenibles y con impacto en múltiples niveles</a:t>
            </a:r>
            <a:r>
              <a:rPr lang="es-ES" sz="1500" noProof="0" dirty="0">
                <a:solidFill>
                  <a:schemeClr val="tx1">
                    <a:lumMod val="75000"/>
                    <a:lumOff val="25000"/>
                  </a:schemeClr>
                </a:solidFill>
                <a:latin typeface="+mj-lt"/>
                <a:cs typeface="Mongolian Baiti" panose="03000500000000000000" pitchFamily="66" charset="0"/>
              </a:rPr>
              <a:t>. </a:t>
            </a:r>
          </a:p>
        </p:txBody>
      </p:sp>
      <p:cxnSp>
        <p:nvCxnSpPr>
          <p:cNvPr id="29" name="Straight Connector 51">
            <a:extLst>
              <a:ext uri="{FF2B5EF4-FFF2-40B4-BE49-F238E27FC236}">
                <a16:creationId xmlns:a16="http://schemas.microsoft.com/office/drawing/2014/main" id="{2F4E98A5-D8C2-6407-1E99-6677B916D40B}"/>
              </a:ext>
            </a:extLst>
          </p:cNvPr>
          <p:cNvCxnSpPr>
            <a:cxnSpLocks/>
          </p:cNvCxnSpPr>
          <p:nvPr/>
        </p:nvCxnSpPr>
        <p:spPr>
          <a:xfrm rot="10800000">
            <a:off x="5357836" y="7293931"/>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654D-6C7A-F0E5-5918-19B2455A4A93}"/>
            </a:ext>
          </a:extLst>
        </p:cNvPr>
        <p:cNvGrpSpPr/>
        <p:nvPr/>
      </p:nvGrpSpPr>
      <p:grpSpPr>
        <a:xfrm>
          <a:off x="0" y="0"/>
          <a:ext cx="0" cy="0"/>
          <a:chOff x="0" y="0"/>
          <a:chExt cx="0" cy="0"/>
        </a:xfrm>
      </p:grpSpPr>
      <p:grpSp>
        <p:nvGrpSpPr>
          <p:cNvPr id="17" name="Gruppieren 16">
            <a:extLst>
              <a:ext uri="{FF2B5EF4-FFF2-40B4-BE49-F238E27FC236}">
                <a16:creationId xmlns:a16="http://schemas.microsoft.com/office/drawing/2014/main" id="{138B9F1D-9B34-D567-C446-C92A56A6C8E6}"/>
              </a:ext>
            </a:extLst>
          </p:cNvPr>
          <p:cNvGrpSpPr/>
          <p:nvPr/>
        </p:nvGrpSpPr>
        <p:grpSpPr>
          <a:xfrm>
            <a:off x="1859661" y="2827037"/>
            <a:ext cx="15163766" cy="7133773"/>
            <a:chOff x="673696" y="3118729"/>
            <a:chExt cx="12540208" cy="6143173"/>
          </a:xfrm>
        </p:grpSpPr>
        <p:sp>
          <p:nvSpPr>
            <p:cNvPr id="8" name="Textplatzhalter 2">
              <a:extLst>
                <a:ext uri="{FF2B5EF4-FFF2-40B4-BE49-F238E27FC236}">
                  <a16:creationId xmlns:a16="http://schemas.microsoft.com/office/drawing/2014/main" id="{F8F5C3A9-F7D4-FB31-B69C-136E1940C449}"/>
                </a:ext>
              </a:extLst>
            </p:cNvPr>
            <p:cNvSpPr txBox="1">
              <a:spLocks/>
            </p:cNvSpPr>
            <p:nvPr/>
          </p:nvSpPr>
          <p:spPr>
            <a:xfrm>
              <a:off x="673696" y="3127276"/>
              <a:ext cx="363785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b="1" noProof="0" dirty="0">
                  <a:solidFill>
                    <a:srgbClr val="28853D"/>
                  </a:solidFill>
                </a:rPr>
                <a:t>Sostenibilidad</a:t>
              </a:r>
              <a:r>
                <a:rPr lang="es-ES" b="1" baseline="30000" noProof="0" dirty="0">
                  <a:solidFill>
                    <a:srgbClr val="28853D"/>
                  </a:solidFill>
                </a:rPr>
                <a:t>(1)</a:t>
              </a:r>
              <a:r>
                <a:rPr lang="es-ES" b="1" noProof="0" dirty="0">
                  <a:solidFill>
                    <a:srgbClr val="28853D"/>
                  </a:solidFill>
                </a:rPr>
                <a:t> </a:t>
              </a:r>
              <a:br>
                <a:rPr lang="es-ES" b="1" noProof="0" dirty="0">
                  <a:solidFill>
                    <a:srgbClr val="28853D"/>
                  </a:solidFill>
                </a:rPr>
              </a:br>
              <a:r>
                <a:rPr lang="es-ES" b="1" noProof="0" dirty="0">
                  <a:solidFill>
                    <a:srgbClr val="28853D"/>
                  </a:solidFill>
                </a:rPr>
                <a:t>(</a:t>
              </a:r>
              <a:r>
                <a:rPr lang="es-ES" b="1" noProof="0" dirty="0" err="1">
                  <a:solidFill>
                    <a:srgbClr val="28853D"/>
                  </a:solidFill>
                </a:rPr>
                <a:t>GreenComp</a:t>
              </a:r>
              <a:r>
                <a:rPr lang="es-ES" sz="3000" b="1" noProof="0" dirty="0">
                  <a:solidFill>
                    <a:srgbClr val="28853D"/>
                  </a:solidFill>
                </a:rPr>
                <a:t>)</a:t>
              </a:r>
            </a:p>
          </p:txBody>
        </p:sp>
        <p:sp>
          <p:nvSpPr>
            <p:cNvPr id="9" name="Inhaltsplatzhalter 3">
              <a:extLst>
                <a:ext uri="{FF2B5EF4-FFF2-40B4-BE49-F238E27FC236}">
                  <a16:creationId xmlns:a16="http://schemas.microsoft.com/office/drawing/2014/main" id="{E574E178-52AC-E139-9E00-6CCFCC49F799}"/>
                </a:ext>
              </a:extLst>
            </p:cNvPr>
            <p:cNvSpPr txBox="1">
              <a:spLocks/>
            </p:cNvSpPr>
            <p:nvPr/>
          </p:nvSpPr>
          <p:spPr>
            <a:xfrm>
              <a:off x="673696" y="4005318"/>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2800" noProof="0" dirty="0"/>
            </a:p>
            <a:p>
              <a:pPr marL="0" indent="0" algn="ctr">
                <a:buNone/>
              </a:pPr>
              <a:r>
                <a:rPr lang="es-ES" sz="2800" noProof="0" dirty="0"/>
                <a:t>Producción sostenible</a:t>
              </a:r>
            </a:p>
            <a:p>
              <a:pPr marL="0" indent="0" algn="ctr">
                <a:buNone/>
              </a:pPr>
              <a:r>
                <a:rPr lang="es-ES" sz="2800" noProof="0" dirty="0"/>
                <a:t>Artes escénicas</a:t>
              </a:r>
            </a:p>
            <a:p>
              <a:pPr marL="0" indent="0" algn="ctr">
                <a:buNone/>
              </a:pPr>
              <a:endParaRPr lang="es-ES" sz="3600" noProof="0" dirty="0"/>
            </a:p>
          </p:txBody>
        </p:sp>
        <p:sp>
          <p:nvSpPr>
            <p:cNvPr id="10" name="Textplatzhalter 4">
              <a:extLst>
                <a:ext uri="{FF2B5EF4-FFF2-40B4-BE49-F238E27FC236}">
                  <a16:creationId xmlns:a16="http://schemas.microsoft.com/office/drawing/2014/main" id="{82589C16-EB95-D29D-00E7-9F11E3E732EE}"/>
                </a:ext>
              </a:extLst>
            </p:cNvPr>
            <p:cNvSpPr txBox="1">
              <a:spLocks/>
            </p:cNvSpPr>
            <p:nvPr/>
          </p:nvSpPr>
          <p:spPr>
            <a:xfrm>
              <a:off x="5074096" y="3127276"/>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b="1" noProof="0" dirty="0">
                  <a:solidFill>
                    <a:srgbClr val="28853D"/>
                  </a:solidFill>
                </a:rPr>
                <a:t>Digital</a:t>
              </a:r>
            </a:p>
            <a:p>
              <a:pPr marL="0" indent="0" algn="ctr">
                <a:buNone/>
              </a:pPr>
              <a:r>
                <a:rPr lang="es-ES" b="1" noProof="0" dirty="0">
                  <a:solidFill>
                    <a:srgbClr val="28853D"/>
                  </a:solidFill>
                </a:rPr>
                <a:t>(</a:t>
              </a:r>
              <a:r>
                <a:rPr lang="es-ES" b="1" noProof="0" dirty="0" err="1">
                  <a:solidFill>
                    <a:srgbClr val="28853D"/>
                  </a:solidFill>
                </a:rPr>
                <a:t>DigComp</a:t>
              </a:r>
              <a:r>
                <a:rPr lang="es-ES" b="1" noProof="0" dirty="0">
                  <a:solidFill>
                    <a:srgbClr val="28853D"/>
                  </a:solidFill>
                </a:rPr>
                <a:t>)</a:t>
              </a:r>
            </a:p>
          </p:txBody>
        </p:sp>
        <p:sp>
          <p:nvSpPr>
            <p:cNvPr id="11" name="Inhaltsplatzhalter 5">
              <a:extLst>
                <a:ext uri="{FF2B5EF4-FFF2-40B4-BE49-F238E27FC236}">
                  <a16:creationId xmlns:a16="http://schemas.microsoft.com/office/drawing/2014/main" id="{89E44429-47D0-A732-51B2-98C765A37B63}"/>
                </a:ext>
              </a:extLst>
            </p:cNvPr>
            <p:cNvSpPr txBox="1">
              <a:spLocks/>
            </p:cNvSpPr>
            <p:nvPr/>
          </p:nvSpPr>
          <p:spPr>
            <a:xfrm>
              <a:off x="5074096" y="3997933"/>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ES" sz="2800" noProof="0" dirty="0"/>
            </a:p>
            <a:p>
              <a:pPr marL="0" indent="0" algn="ctr">
                <a:buNone/>
              </a:pPr>
              <a:r>
                <a:rPr lang="es-ES" sz="2800" noProof="0" dirty="0"/>
                <a:t>Despliegue sostenible de métodos digitales</a:t>
              </a:r>
            </a:p>
          </p:txBody>
        </p:sp>
        <p:sp>
          <p:nvSpPr>
            <p:cNvPr id="12" name="Textplatzhalter 6">
              <a:extLst>
                <a:ext uri="{FF2B5EF4-FFF2-40B4-BE49-F238E27FC236}">
                  <a16:creationId xmlns:a16="http://schemas.microsoft.com/office/drawing/2014/main" id="{9FE195F5-CD03-24EA-2D46-52AB48E90577}"/>
                </a:ext>
              </a:extLst>
            </p:cNvPr>
            <p:cNvSpPr txBox="1">
              <a:spLocks/>
            </p:cNvSpPr>
            <p:nvPr/>
          </p:nvSpPr>
          <p:spPr>
            <a:xfrm>
              <a:off x="9576048" y="3118729"/>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b="1" noProof="0" dirty="0">
                  <a:solidFill>
                    <a:srgbClr val="28853D"/>
                  </a:solidFill>
                </a:rPr>
                <a:t>Emprendimiento</a:t>
              </a:r>
              <a:br>
                <a:rPr lang="es-ES" b="1" noProof="0" dirty="0">
                  <a:solidFill>
                    <a:srgbClr val="28853D"/>
                  </a:solidFill>
                </a:rPr>
              </a:br>
              <a:r>
                <a:rPr lang="es-ES" b="1" noProof="0" dirty="0">
                  <a:solidFill>
                    <a:srgbClr val="28853D"/>
                  </a:solidFill>
                </a:rPr>
                <a:t>(</a:t>
              </a:r>
              <a:r>
                <a:rPr lang="es-ES" b="1" noProof="0" dirty="0" err="1">
                  <a:solidFill>
                    <a:srgbClr val="28853D"/>
                  </a:solidFill>
                </a:rPr>
                <a:t>EntreComp</a:t>
              </a:r>
              <a:r>
                <a:rPr lang="es-ES" b="1" noProof="0" dirty="0">
                  <a:solidFill>
                    <a:srgbClr val="28853D"/>
                  </a:solidFill>
                </a:rPr>
                <a:t>)</a:t>
              </a:r>
            </a:p>
          </p:txBody>
        </p:sp>
        <p:sp>
          <p:nvSpPr>
            <p:cNvPr id="13" name="Inhaltsplatzhalter 7">
              <a:extLst>
                <a:ext uri="{FF2B5EF4-FFF2-40B4-BE49-F238E27FC236}">
                  <a16:creationId xmlns:a16="http://schemas.microsoft.com/office/drawing/2014/main" id="{6BF5A0D0-E01A-95FD-48EC-FA72C5110268}"/>
                </a:ext>
              </a:extLst>
            </p:cNvPr>
            <p:cNvSpPr txBox="1">
              <a:spLocks/>
            </p:cNvSpPr>
            <p:nvPr/>
          </p:nvSpPr>
          <p:spPr>
            <a:xfrm>
              <a:off x="9576048" y="3982825"/>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ES" sz="2800" noProof="0" dirty="0"/>
            </a:p>
            <a:p>
              <a:pPr marL="0" indent="0" algn="ctr">
                <a:buNone/>
              </a:pPr>
              <a:r>
                <a:rPr lang="es-ES" sz="2800" noProof="0" dirty="0"/>
                <a:t>Modelos de negocio sostenibles</a:t>
              </a:r>
            </a:p>
            <a:p>
              <a:pPr marL="0" indent="0" algn="ctr">
                <a:buNone/>
              </a:pPr>
              <a:endParaRPr lang="es-ES" sz="2800" noProof="0" dirty="0"/>
            </a:p>
            <a:p>
              <a:pPr marL="0" indent="0" algn="ctr">
                <a:buNone/>
              </a:pPr>
              <a:endParaRPr lang="es-ES" sz="2800" noProof="0" dirty="0"/>
            </a:p>
            <a:p>
              <a:pPr marL="0" indent="0" algn="ctr">
                <a:buNone/>
              </a:pPr>
              <a:endParaRPr lang="es-ES" sz="2800" noProof="0" dirty="0"/>
            </a:p>
          </p:txBody>
        </p:sp>
        <p:pic>
          <p:nvPicPr>
            <p:cNvPr id="14" name="Grafik 13">
              <a:extLst>
                <a:ext uri="{FF2B5EF4-FFF2-40B4-BE49-F238E27FC236}">
                  <a16:creationId xmlns:a16="http://schemas.microsoft.com/office/drawing/2014/main" id="{7D9E6246-DF0E-8F26-3C90-1BC55E946F8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0284722" y="6138966"/>
              <a:ext cx="2220508" cy="2101764"/>
            </a:xfrm>
            <a:prstGeom prst="rect">
              <a:avLst/>
            </a:prstGeom>
          </p:spPr>
        </p:pic>
        <p:pic>
          <p:nvPicPr>
            <p:cNvPr id="15" name="Grafik 14">
              <a:extLst>
                <a:ext uri="{FF2B5EF4-FFF2-40B4-BE49-F238E27FC236}">
                  <a16:creationId xmlns:a16="http://schemas.microsoft.com/office/drawing/2014/main" id="{BC7FEAD7-EC55-15C8-9ED0-7CC4D9597A4D}"/>
                </a:ext>
              </a:extLst>
            </p:cNvPr>
            <p:cNvPicPr>
              <a:picLocks noChangeAspect="1"/>
            </p:cNvPicPr>
            <p:nvPr/>
          </p:nvPicPr>
          <p:blipFill>
            <a:blip r:embed="rId4"/>
            <a:stretch>
              <a:fillRect/>
            </a:stretch>
          </p:blipFill>
          <p:spPr>
            <a:xfrm>
              <a:off x="5764535" y="6173191"/>
              <a:ext cx="2256978" cy="2033314"/>
            </a:xfrm>
            <a:prstGeom prst="rect">
              <a:avLst/>
            </a:prstGeom>
          </p:spPr>
        </p:pic>
        <p:pic>
          <p:nvPicPr>
            <p:cNvPr id="16" name="Grafik 15">
              <a:extLst>
                <a:ext uri="{FF2B5EF4-FFF2-40B4-BE49-F238E27FC236}">
                  <a16:creationId xmlns:a16="http://schemas.microsoft.com/office/drawing/2014/main" id="{E71A24FF-0837-3F8E-53F4-24FD4D0691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2489" y="6140843"/>
              <a:ext cx="2500270" cy="2098011"/>
            </a:xfrm>
            <a:prstGeom prst="rect">
              <a:avLst/>
            </a:prstGeom>
          </p:spPr>
        </p:pic>
      </p:grpSp>
      <p:sp>
        <p:nvSpPr>
          <p:cNvPr id="20" name="Textfeld 19">
            <a:extLst>
              <a:ext uri="{FF2B5EF4-FFF2-40B4-BE49-F238E27FC236}">
                <a16:creationId xmlns:a16="http://schemas.microsoft.com/office/drawing/2014/main" id="{0006F727-CF83-62FD-D0B3-35CB87B50658}"/>
              </a:ext>
            </a:extLst>
          </p:cNvPr>
          <p:cNvSpPr txBox="1"/>
          <p:nvPr/>
        </p:nvSpPr>
        <p:spPr>
          <a:xfrm>
            <a:off x="1855878" y="1079753"/>
            <a:ext cx="14576244" cy="938719"/>
          </a:xfrm>
          <a:prstGeom prst="rect">
            <a:avLst/>
          </a:prstGeom>
          <a:noFill/>
        </p:spPr>
        <p:txBody>
          <a:bodyPr wrap="square" rtlCol="0">
            <a:spAutoFit/>
          </a:bodyPr>
          <a:lstStyle/>
          <a:p>
            <a:pPr algn="r"/>
            <a:r>
              <a:rPr lang="es-ES" sz="5500" b="1" noProof="0" dirty="0"/>
              <a:t>Marcos de competencias de la UE en INSPIRE</a:t>
            </a:r>
          </a:p>
        </p:txBody>
      </p:sp>
      <p:sp>
        <p:nvSpPr>
          <p:cNvPr id="6" name="Freeform 2">
            <a:extLst>
              <a:ext uri="{FF2B5EF4-FFF2-40B4-BE49-F238E27FC236}">
                <a16:creationId xmlns:a16="http://schemas.microsoft.com/office/drawing/2014/main" id="{F3C3F2AC-A9BF-F411-5B18-CC5D3AC8662F}"/>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noProof="0" dirty="0"/>
          </a:p>
        </p:txBody>
      </p:sp>
      <p:sp>
        <p:nvSpPr>
          <p:cNvPr id="7" name="Freeform 3">
            <a:extLst>
              <a:ext uri="{FF2B5EF4-FFF2-40B4-BE49-F238E27FC236}">
                <a16:creationId xmlns:a16="http://schemas.microsoft.com/office/drawing/2014/main" id="{F7A625FC-49B2-6AFA-E3DC-7FBA51ACA5B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noProof="0" dirty="0"/>
          </a:p>
        </p:txBody>
      </p:sp>
      <p:sp>
        <p:nvSpPr>
          <p:cNvPr id="3" name="CuadroTexto 2">
            <a:extLst>
              <a:ext uri="{FF2B5EF4-FFF2-40B4-BE49-F238E27FC236}">
                <a16:creationId xmlns:a16="http://schemas.microsoft.com/office/drawing/2014/main" id="{86E98F26-01AD-0C51-6A1B-D825D1F30507}"/>
              </a:ext>
            </a:extLst>
          </p:cNvPr>
          <p:cNvSpPr txBox="1"/>
          <p:nvPr/>
        </p:nvSpPr>
        <p:spPr>
          <a:xfrm>
            <a:off x="2244308" y="9655946"/>
            <a:ext cx="11237118" cy="369332"/>
          </a:xfrm>
          <a:prstGeom prst="rect">
            <a:avLst/>
          </a:prstGeom>
          <a:noFill/>
        </p:spPr>
        <p:txBody>
          <a:bodyPr wrap="square">
            <a:spAutoFit/>
          </a:bodyPr>
          <a:lstStyle/>
          <a:p>
            <a:r>
              <a:rPr lang="es-ES" noProof="0" dirty="0"/>
              <a:t>(1) www.educacionfpydeportes.gob.es/mc/sgctie/comunicacion/blog/2022/marzo2022/green-comp.html</a:t>
            </a:r>
          </a:p>
        </p:txBody>
      </p:sp>
    </p:spTree>
    <p:extLst>
      <p:ext uri="{BB962C8B-B14F-4D97-AF65-F5344CB8AC3E}">
        <p14:creationId xmlns:p14="http://schemas.microsoft.com/office/powerpoint/2010/main" val="657833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60E2-E84C-40E4-9057-4B1D620DCB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EFAB99-E69C-0058-F331-AB1F8B77A7C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26C674D0-DBB9-A600-B6F0-80D0A2BA4DE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latin typeface="+mj-lt"/>
            </a:endParaRPr>
          </a:p>
        </p:txBody>
      </p:sp>
      <p:sp>
        <p:nvSpPr>
          <p:cNvPr id="5" name="TextBox 4">
            <a:extLst>
              <a:ext uri="{FF2B5EF4-FFF2-40B4-BE49-F238E27FC236}">
                <a16:creationId xmlns:a16="http://schemas.microsoft.com/office/drawing/2014/main" id="{C419DA8D-67EB-0259-2355-31C3856A07A6}"/>
              </a:ext>
            </a:extLst>
          </p:cNvPr>
          <p:cNvSpPr txBox="1"/>
          <p:nvPr/>
        </p:nvSpPr>
        <p:spPr>
          <a:xfrm>
            <a:off x="0" y="1040130"/>
            <a:ext cx="16687800" cy="1754326"/>
          </a:xfrm>
          <a:prstGeom prst="rect">
            <a:avLst/>
          </a:prstGeom>
          <a:noFill/>
        </p:spPr>
        <p:txBody>
          <a:bodyPr wrap="square">
            <a:spAutoFit/>
          </a:bodyPr>
          <a:lstStyle/>
          <a:p>
            <a:pPr lvl="0" algn="r"/>
            <a:r>
              <a:rPr lang="es-ES" sz="5200" b="1" noProof="0" dirty="0">
                <a:latin typeface="+mj-lt"/>
              </a:rPr>
              <a:t>Modelos empresariales en las artes escénicas: tres vías</a:t>
            </a:r>
          </a:p>
        </p:txBody>
      </p:sp>
      <p:sp>
        <p:nvSpPr>
          <p:cNvPr id="6" name="Freeform 96">
            <a:extLst>
              <a:ext uri="{FF2B5EF4-FFF2-40B4-BE49-F238E27FC236}">
                <a16:creationId xmlns:a16="http://schemas.microsoft.com/office/drawing/2014/main" id="{7D6EE70D-7588-54D4-EA6E-6D4C0EB2C48A}"/>
              </a:ext>
            </a:extLst>
          </p:cNvPr>
          <p:cNvSpPr>
            <a:spLocks noChangeArrowheads="1"/>
          </p:cNvSpPr>
          <p:nvPr/>
        </p:nvSpPr>
        <p:spPr bwMode="auto">
          <a:xfrm>
            <a:off x="2185866" y="3351093"/>
            <a:ext cx="1397503" cy="1790089"/>
          </a:xfrm>
          <a:custGeom>
            <a:avLst/>
            <a:gdLst>
              <a:gd name="T0" fmla="*/ 0 w 1837"/>
              <a:gd name="T1" fmla="*/ 0 h 1945"/>
              <a:gd name="T2" fmla="*/ 0 w 1837"/>
              <a:gd name="T3" fmla="*/ 0 h 1945"/>
              <a:gd name="T4" fmla="*/ 1836 w 1837"/>
              <a:gd name="T5" fmla="*/ 0 h 1945"/>
              <a:gd name="T6" fmla="*/ 1836 w 1837"/>
              <a:gd name="T7" fmla="*/ 1816 h 1945"/>
              <a:gd name="T8" fmla="*/ 0 w 1837"/>
              <a:gd name="T9" fmla="*/ 1816 h 1945"/>
              <a:gd name="T10" fmla="*/ 0 w 1837"/>
              <a:gd name="T11" fmla="*/ 0 h 1945"/>
            </a:gdLst>
            <a:ahLst/>
            <a:cxnLst>
              <a:cxn ang="0">
                <a:pos x="T0" y="T1"/>
              </a:cxn>
              <a:cxn ang="0">
                <a:pos x="T2" y="T3"/>
              </a:cxn>
              <a:cxn ang="0">
                <a:pos x="T4" y="T5"/>
              </a:cxn>
              <a:cxn ang="0">
                <a:pos x="T6" y="T7"/>
              </a:cxn>
              <a:cxn ang="0">
                <a:pos x="T8" y="T9"/>
              </a:cxn>
              <a:cxn ang="0">
                <a:pos x="T10" y="T11"/>
              </a:cxn>
            </a:cxnLst>
            <a:rect l="0" t="0" r="r" b="b"/>
            <a:pathLst>
              <a:path w="1837" h="1945">
                <a:moveTo>
                  <a:pt x="0" y="0"/>
                </a:moveTo>
                <a:lnTo>
                  <a:pt x="0" y="0"/>
                </a:lnTo>
                <a:cubicBezTo>
                  <a:pt x="603" y="128"/>
                  <a:pt x="1234" y="128"/>
                  <a:pt x="1836" y="0"/>
                </a:cubicBezTo>
                <a:cubicBezTo>
                  <a:pt x="1836" y="602"/>
                  <a:pt x="1836" y="1205"/>
                  <a:pt x="1836" y="1816"/>
                </a:cubicBezTo>
                <a:cubicBezTo>
                  <a:pt x="1234" y="1944"/>
                  <a:pt x="603" y="1944"/>
                  <a:pt x="0" y="1816"/>
                </a:cubicBezTo>
                <a:cubicBezTo>
                  <a:pt x="0" y="1205"/>
                  <a:pt x="0" y="602"/>
                  <a:pt x="0" y="0"/>
                </a:cubicBezTo>
              </a:path>
            </a:pathLst>
          </a:custGeom>
          <a:solidFill>
            <a:srgbClr val="3F6031"/>
          </a:solidFill>
          <a:ln>
            <a:noFill/>
          </a:ln>
          <a:effectLst/>
        </p:spPr>
        <p:txBody>
          <a:bodyPr wrap="none" anchor="ctr"/>
          <a:lstStyle/>
          <a:p>
            <a:endParaRPr lang="es-ES" sz="1350" noProof="0" dirty="0">
              <a:latin typeface="+mj-lt"/>
            </a:endParaRPr>
          </a:p>
        </p:txBody>
      </p:sp>
      <p:sp>
        <p:nvSpPr>
          <p:cNvPr id="7" name="Freeform 97">
            <a:extLst>
              <a:ext uri="{FF2B5EF4-FFF2-40B4-BE49-F238E27FC236}">
                <a16:creationId xmlns:a16="http://schemas.microsoft.com/office/drawing/2014/main" id="{0F4E6AC7-B0AA-5FC8-1C1D-4A2AFC9BBAA7}"/>
              </a:ext>
            </a:extLst>
          </p:cNvPr>
          <p:cNvSpPr>
            <a:spLocks noChangeArrowheads="1"/>
          </p:cNvSpPr>
          <p:nvPr/>
        </p:nvSpPr>
        <p:spPr bwMode="auto">
          <a:xfrm>
            <a:off x="3157750" y="2965471"/>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2A4020"/>
          </a:solidFill>
          <a:ln>
            <a:noFill/>
          </a:ln>
          <a:effectLst/>
        </p:spPr>
        <p:txBody>
          <a:bodyPr wrap="none" anchor="ctr"/>
          <a:lstStyle/>
          <a:p>
            <a:endParaRPr lang="es-ES" sz="1350" noProof="0" dirty="0">
              <a:latin typeface="+mj-lt"/>
            </a:endParaRPr>
          </a:p>
        </p:txBody>
      </p:sp>
      <p:sp>
        <p:nvSpPr>
          <p:cNvPr id="8" name="Freeform 98">
            <a:extLst>
              <a:ext uri="{FF2B5EF4-FFF2-40B4-BE49-F238E27FC236}">
                <a16:creationId xmlns:a16="http://schemas.microsoft.com/office/drawing/2014/main" id="{4DC1EE57-098B-DC49-BDFC-14027E5BF8BC}"/>
              </a:ext>
            </a:extLst>
          </p:cNvPr>
          <p:cNvSpPr>
            <a:spLocks noChangeArrowheads="1"/>
          </p:cNvSpPr>
          <p:nvPr/>
        </p:nvSpPr>
        <p:spPr bwMode="auto">
          <a:xfrm>
            <a:off x="3157750" y="2965470"/>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4="http://schemas.microsoft.com/office/drawing/2010/main" xmlns:p14="http://schemas.microsoft.com/office/powerpoint/2010/main" xmlns:asvg="http://schemas.microsoft.com/office/drawing/2016/SVG/main" xmlns:a16="http://schemas.microsoft.com/office/drawing/2014/main" w="9525" cap="flat">
                <a:solidFill>
                  <a:srgbClr val="808080"/>
                </a:solidFill>
                <a:round/>
                <a:headEnd/>
                <a:tailEnd/>
              </a14:hiddenLine>
            </a:ext>
            <a:ext uri="{AF507438-7753-43e0-B8FC-AC1667EBCBE1}">
              <a14:hiddenEffects xmlns="" xmlns:a14="http://schemas.microsoft.com/office/drawing/2010/main" xmlns:p14="http://schemas.microsoft.com/office/powerpoint/2010/main" xmlns:asvg="http://schemas.microsoft.com/office/drawing/2016/SVG/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s-ES" sz="1350" noProof="0" dirty="0">
              <a:latin typeface="+mj-lt"/>
            </a:endParaRPr>
          </a:p>
        </p:txBody>
      </p:sp>
      <p:sp>
        <p:nvSpPr>
          <p:cNvPr id="11" name="Text Box 99">
            <a:extLst>
              <a:ext uri="{FF2B5EF4-FFF2-40B4-BE49-F238E27FC236}">
                <a16:creationId xmlns:a16="http://schemas.microsoft.com/office/drawing/2014/main" id="{8002793D-9956-ABCD-E884-5BCAF6178BE9}"/>
              </a:ext>
            </a:extLst>
          </p:cNvPr>
          <p:cNvSpPr txBox="1">
            <a:spLocks noChangeArrowheads="1"/>
          </p:cNvSpPr>
          <p:nvPr/>
        </p:nvSpPr>
        <p:spPr bwMode="auto">
          <a:xfrm>
            <a:off x="3539800" y="3399802"/>
            <a:ext cx="2459872" cy="783416"/>
          </a:xfrm>
          <a:prstGeom prst="rect">
            <a:avLst/>
          </a:prstGeom>
          <a:noFill/>
          <a:ln>
            <a:noFill/>
          </a:ln>
          <a:effectLst/>
          <a:extLst>
            <a:ext uri="{909E8E84-426E-40dd-AFC4-6F175D3DCCD1}">
              <a14:hiddenFill xmlns="" xmlns:a14="http://schemas.microsoft.com/office/drawing/2010/main" xmlns:p14="http://schemas.microsoft.com/office/powerpoint/2010/main" xmlns:asvg="http://schemas.microsoft.com/office/drawing/2016/SVG/main" xmlns:a16="http://schemas.microsoft.com/office/drawing/2014/main">
                <a:solidFill>
                  <a:srgbClr val="FFFFFF"/>
                </a:solidFill>
              </a14:hiddenFill>
            </a:ext>
            <a:ext uri="{91240B29-F687-4f45-9708-019B960494DF}">
              <a14:hiddenLine xmlns="" xmlns:a14="http://schemas.microsoft.com/office/drawing/2010/main" xmlns:p14="http://schemas.microsoft.com/office/powerpoint/2010/main" xmlns:asvg="http://schemas.microsoft.com/office/drawing/2016/SVG/main" xmlns:a16="http://schemas.microsoft.com/office/drawing/2014/main" w="9525" cap="flat">
                <a:solidFill>
                  <a:srgbClr val="808080"/>
                </a:solidFill>
                <a:round/>
                <a:headEnd/>
                <a:tailEnd/>
              </a14:hiddenLine>
            </a:ext>
            <a:ext uri="{AF507438-7753-43e0-B8FC-AC1667EBCBE1}">
              <a14:hiddenEffects xmlns="" xmlns:a14="http://schemas.microsoft.com/office/drawing/2010/main" xmlns:p14="http://schemas.microsoft.com/office/powerpoint/2010/main" xmlns:asvg="http://schemas.microsoft.com/office/drawing/2016/SVG/main" xmlns:a16="http://schemas.microsoft.com/office/drawing/2014/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s-ES" sz="750" noProof="0" dirty="0">
                <a:solidFill>
                  <a:srgbClr val="F1F0F0"/>
                </a:solidFill>
                <a:latin typeface="+mj-lt"/>
                <a:cs typeface="Roboto Black" charset="0"/>
              </a:rPr>
              <a:t>OPCIÓN 01</a:t>
            </a:r>
          </a:p>
        </p:txBody>
      </p:sp>
      <p:sp>
        <p:nvSpPr>
          <p:cNvPr id="32" name="Freeform 103">
            <a:extLst>
              <a:ext uri="{FF2B5EF4-FFF2-40B4-BE49-F238E27FC236}">
                <a16:creationId xmlns:a16="http://schemas.microsoft.com/office/drawing/2014/main" id="{97B781A3-7EFC-636D-C79D-6DFC86D3EDF8}"/>
              </a:ext>
            </a:extLst>
          </p:cNvPr>
          <p:cNvSpPr>
            <a:spLocks noChangeArrowheads="1"/>
          </p:cNvSpPr>
          <p:nvPr/>
        </p:nvSpPr>
        <p:spPr bwMode="auto">
          <a:xfrm>
            <a:off x="2185866" y="5543036"/>
            <a:ext cx="1397503" cy="1798206"/>
          </a:xfrm>
          <a:custGeom>
            <a:avLst/>
            <a:gdLst>
              <a:gd name="T0" fmla="*/ 0 w 1837"/>
              <a:gd name="T1" fmla="*/ 0 h 1954"/>
              <a:gd name="T2" fmla="*/ 0 w 1837"/>
              <a:gd name="T3" fmla="*/ 0 h 1954"/>
              <a:gd name="T4" fmla="*/ 1836 w 1837"/>
              <a:gd name="T5" fmla="*/ 0 h 1954"/>
              <a:gd name="T6" fmla="*/ 1836 w 1837"/>
              <a:gd name="T7" fmla="*/ 1825 h 1954"/>
              <a:gd name="T8" fmla="*/ 0 w 1837"/>
              <a:gd name="T9" fmla="*/ 1825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25"/>
                </a:cubicBezTo>
                <a:cubicBezTo>
                  <a:pt x="1234" y="1953"/>
                  <a:pt x="603" y="1953"/>
                  <a:pt x="0" y="1825"/>
                </a:cubicBezTo>
                <a:cubicBezTo>
                  <a:pt x="0" y="1214"/>
                  <a:pt x="0" y="611"/>
                  <a:pt x="0" y="0"/>
                </a:cubicBezTo>
              </a:path>
            </a:pathLst>
          </a:custGeom>
          <a:solidFill>
            <a:srgbClr val="04A6C2"/>
          </a:solidFill>
          <a:ln>
            <a:noFill/>
          </a:ln>
          <a:effectLst/>
        </p:spPr>
        <p:txBody>
          <a:bodyPr wrap="none" anchor="ctr"/>
          <a:lstStyle/>
          <a:p>
            <a:endParaRPr lang="es-ES" sz="1350" noProof="0" dirty="0">
              <a:latin typeface="+mj-lt"/>
            </a:endParaRPr>
          </a:p>
        </p:txBody>
      </p:sp>
      <p:sp>
        <p:nvSpPr>
          <p:cNvPr id="33" name="Freeform 104">
            <a:extLst>
              <a:ext uri="{FF2B5EF4-FFF2-40B4-BE49-F238E27FC236}">
                <a16:creationId xmlns:a16="http://schemas.microsoft.com/office/drawing/2014/main" id="{C7FDB345-1D6B-6A8E-DAAB-CBFD79CA7538}"/>
              </a:ext>
            </a:extLst>
          </p:cNvPr>
          <p:cNvSpPr>
            <a:spLocks noChangeArrowheads="1"/>
          </p:cNvSpPr>
          <p:nvPr/>
        </p:nvSpPr>
        <p:spPr bwMode="auto">
          <a:xfrm>
            <a:off x="3157750" y="5165535"/>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036D7F"/>
          </a:solidFill>
          <a:ln>
            <a:noFill/>
          </a:ln>
          <a:effectLst/>
        </p:spPr>
        <p:txBody>
          <a:bodyPr wrap="none" anchor="ctr"/>
          <a:lstStyle/>
          <a:p>
            <a:endParaRPr lang="es-ES" sz="1350" noProof="0" dirty="0">
              <a:latin typeface="+mj-lt"/>
            </a:endParaRPr>
          </a:p>
        </p:txBody>
      </p:sp>
      <p:sp>
        <p:nvSpPr>
          <p:cNvPr id="34" name="Freeform 105">
            <a:extLst>
              <a:ext uri="{FF2B5EF4-FFF2-40B4-BE49-F238E27FC236}">
                <a16:creationId xmlns:a16="http://schemas.microsoft.com/office/drawing/2014/main" id="{00F27640-3057-A53F-05CB-F0257753674E}"/>
              </a:ext>
            </a:extLst>
          </p:cNvPr>
          <p:cNvSpPr>
            <a:spLocks noChangeArrowheads="1"/>
          </p:cNvSpPr>
          <p:nvPr/>
        </p:nvSpPr>
        <p:spPr bwMode="auto">
          <a:xfrm>
            <a:off x="3157750" y="5165534"/>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4="http://schemas.microsoft.com/office/drawing/2010/main" xmlns:p14="http://schemas.microsoft.com/office/powerpoint/2010/main" xmlns:asvg="http://schemas.microsoft.com/office/drawing/2016/SVG/main" xmlns:a16="http://schemas.microsoft.com/office/drawing/2014/main" w="9525" cap="flat">
                <a:solidFill>
                  <a:srgbClr val="808080"/>
                </a:solidFill>
                <a:round/>
                <a:headEnd/>
                <a:tailEnd/>
              </a14:hiddenLine>
            </a:ext>
            <a:ext uri="{AF507438-7753-43e0-B8FC-AC1667EBCBE1}">
              <a14:hiddenEffects xmlns="" xmlns:a14="http://schemas.microsoft.com/office/drawing/2010/main" xmlns:p14="http://schemas.microsoft.com/office/powerpoint/2010/main" xmlns:asvg="http://schemas.microsoft.com/office/drawing/2016/SVG/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s-ES" sz="1350" noProof="0" dirty="0">
              <a:latin typeface="+mj-lt"/>
            </a:endParaRPr>
          </a:p>
        </p:txBody>
      </p:sp>
      <p:sp>
        <p:nvSpPr>
          <p:cNvPr id="35" name="Text Box 106">
            <a:extLst>
              <a:ext uri="{FF2B5EF4-FFF2-40B4-BE49-F238E27FC236}">
                <a16:creationId xmlns:a16="http://schemas.microsoft.com/office/drawing/2014/main" id="{84E7937C-5E33-7AB7-9ACF-C0A614AF2AFB}"/>
              </a:ext>
            </a:extLst>
          </p:cNvPr>
          <p:cNvSpPr txBox="1">
            <a:spLocks noChangeArrowheads="1"/>
          </p:cNvSpPr>
          <p:nvPr/>
        </p:nvSpPr>
        <p:spPr bwMode="auto">
          <a:xfrm>
            <a:off x="3539800" y="5591749"/>
            <a:ext cx="2459872" cy="783416"/>
          </a:xfrm>
          <a:prstGeom prst="rect">
            <a:avLst/>
          </a:prstGeom>
          <a:noFill/>
          <a:ln>
            <a:noFill/>
          </a:ln>
          <a:effectLst/>
          <a:extLst>
            <a:ext uri="{909E8E84-426E-40dd-AFC4-6F175D3DCCD1}">
              <a14:hiddenFill xmlns="" xmlns:a14="http://schemas.microsoft.com/office/drawing/2010/main" xmlns:p14="http://schemas.microsoft.com/office/powerpoint/2010/main" xmlns:asvg="http://schemas.microsoft.com/office/drawing/2016/SVG/main" xmlns:a16="http://schemas.microsoft.com/office/drawing/2014/main">
                <a:solidFill>
                  <a:srgbClr val="FFFFFF"/>
                </a:solidFill>
              </a14:hiddenFill>
            </a:ext>
            <a:ext uri="{91240B29-F687-4f45-9708-019B960494DF}">
              <a14:hiddenLine xmlns="" xmlns:a14="http://schemas.microsoft.com/office/drawing/2010/main" xmlns:p14="http://schemas.microsoft.com/office/powerpoint/2010/main" xmlns:asvg="http://schemas.microsoft.com/office/drawing/2016/SVG/main" xmlns:a16="http://schemas.microsoft.com/office/drawing/2014/main" w="9525" cap="flat">
                <a:solidFill>
                  <a:srgbClr val="808080"/>
                </a:solidFill>
                <a:round/>
                <a:headEnd/>
                <a:tailEnd/>
              </a14:hiddenLine>
            </a:ext>
            <a:ext uri="{AF507438-7753-43e0-B8FC-AC1667EBCBE1}">
              <a14:hiddenEffects xmlns="" xmlns:a14="http://schemas.microsoft.com/office/drawing/2010/main" xmlns:p14="http://schemas.microsoft.com/office/powerpoint/2010/main" xmlns:asvg="http://schemas.microsoft.com/office/drawing/2016/SVG/main" xmlns:a16="http://schemas.microsoft.com/office/drawing/2014/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s-ES" sz="750" noProof="0" dirty="0">
                <a:solidFill>
                  <a:srgbClr val="F1F0F0"/>
                </a:solidFill>
                <a:latin typeface="+mj-lt"/>
                <a:cs typeface="Roboto Black" charset="0"/>
              </a:rPr>
              <a:t>OPCIÓN 01</a:t>
            </a:r>
          </a:p>
        </p:txBody>
      </p:sp>
      <p:sp>
        <p:nvSpPr>
          <p:cNvPr id="38" name="Freeform 110">
            <a:extLst>
              <a:ext uri="{FF2B5EF4-FFF2-40B4-BE49-F238E27FC236}">
                <a16:creationId xmlns:a16="http://schemas.microsoft.com/office/drawing/2014/main" id="{D02F8F30-1A90-1D50-365A-D426298DDF0C}"/>
              </a:ext>
            </a:extLst>
          </p:cNvPr>
          <p:cNvSpPr>
            <a:spLocks noChangeArrowheads="1"/>
          </p:cNvSpPr>
          <p:nvPr/>
        </p:nvSpPr>
        <p:spPr bwMode="auto">
          <a:xfrm>
            <a:off x="2185866" y="7747161"/>
            <a:ext cx="1397503" cy="1798209"/>
          </a:xfrm>
          <a:custGeom>
            <a:avLst/>
            <a:gdLst>
              <a:gd name="T0" fmla="*/ 0 w 1837"/>
              <a:gd name="T1" fmla="*/ 0 h 1954"/>
              <a:gd name="T2" fmla="*/ 0 w 1837"/>
              <a:gd name="T3" fmla="*/ 0 h 1954"/>
              <a:gd name="T4" fmla="*/ 1836 w 1837"/>
              <a:gd name="T5" fmla="*/ 0 h 1954"/>
              <a:gd name="T6" fmla="*/ 1836 w 1837"/>
              <a:gd name="T7" fmla="*/ 1816 h 1954"/>
              <a:gd name="T8" fmla="*/ 0 w 1837"/>
              <a:gd name="T9" fmla="*/ 1816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16"/>
                </a:cubicBezTo>
                <a:cubicBezTo>
                  <a:pt x="1234" y="1953"/>
                  <a:pt x="603" y="1953"/>
                  <a:pt x="0" y="1816"/>
                </a:cubicBezTo>
                <a:cubicBezTo>
                  <a:pt x="0" y="1214"/>
                  <a:pt x="0" y="611"/>
                  <a:pt x="0" y="0"/>
                </a:cubicBezTo>
              </a:path>
            </a:pathLst>
          </a:custGeom>
          <a:solidFill>
            <a:srgbClr val="569938"/>
          </a:solidFill>
          <a:ln>
            <a:noFill/>
          </a:ln>
          <a:effectLst/>
        </p:spPr>
        <p:txBody>
          <a:bodyPr wrap="none" anchor="ctr"/>
          <a:lstStyle/>
          <a:p>
            <a:endParaRPr lang="es-ES" sz="1350" noProof="0" dirty="0">
              <a:latin typeface="+mj-lt"/>
            </a:endParaRPr>
          </a:p>
        </p:txBody>
      </p:sp>
      <p:sp>
        <p:nvSpPr>
          <p:cNvPr id="39" name="Freeform 111">
            <a:extLst>
              <a:ext uri="{FF2B5EF4-FFF2-40B4-BE49-F238E27FC236}">
                <a16:creationId xmlns:a16="http://schemas.microsoft.com/office/drawing/2014/main" id="{5FCCD7DC-09F5-0D6C-C67F-E2EB118CF21E}"/>
              </a:ext>
            </a:extLst>
          </p:cNvPr>
          <p:cNvSpPr>
            <a:spLocks noChangeArrowheads="1"/>
          </p:cNvSpPr>
          <p:nvPr/>
        </p:nvSpPr>
        <p:spPr bwMode="auto">
          <a:xfrm>
            <a:off x="3157750" y="7369660"/>
            <a:ext cx="425620" cy="2049874"/>
          </a:xfrm>
          <a:custGeom>
            <a:avLst/>
            <a:gdLst>
              <a:gd name="T0" fmla="*/ 558 w 559"/>
              <a:gd name="T1" fmla="*/ 2227 h 2228"/>
              <a:gd name="T2" fmla="*/ 0 w 559"/>
              <a:gd name="T3" fmla="*/ 1817 h 2228"/>
              <a:gd name="T4" fmla="*/ 0 w 559"/>
              <a:gd name="T5" fmla="*/ 0 h 2228"/>
              <a:gd name="T6" fmla="*/ 558 w 559"/>
              <a:gd name="T7" fmla="*/ 420 h 2228"/>
              <a:gd name="T8" fmla="*/ 558 w 559"/>
              <a:gd name="T9" fmla="*/ 2227 h 2228"/>
            </a:gdLst>
            <a:ahLst/>
            <a:cxnLst>
              <a:cxn ang="0">
                <a:pos x="T0" y="T1"/>
              </a:cxn>
              <a:cxn ang="0">
                <a:pos x="T2" y="T3"/>
              </a:cxn>
              <a:cxn ang="0">
                <a:pos x="T4" y="T5"/>
              </a:cxn>
              <a:cxn ang="0">
                <a:pos x="T6" y="T7"/>
              </a:cxn>
              <a:cxn ang="0">
                <a:pos x="T8" y="T9"/>
              </a:cxn>
            </a:cxnLst>
            <a:rect l="0" t="0" r="r" b="b"/>
            <a:pathLst>
              <a:path w="559" h="2228">
                <a:moveTo>
                  <a:pt x="558" y="2227"/>
                </a:moveTo>
                <a:lnTo>
                  <a:pt x="0" y="1817"/>
                </a:lnTo>
                <a:lnTo>
                  <a:pt x="0" y="0"/>
                </a:lnTo>
                <a:lnTo>
                  <a:pt x="558" y="420"/>
                </a:lnTo>
                <a:lnTo>
                  <a:pt x="558" y="2227"/>
                </a:lnTo>
              </a:path>
            </a:pathLst>
          </a:custGeom>
          <a:solidFill>
            <a:srgbClr val="3E6E28"/>
          </a:solidFill>
          <a:ln>
            <a:noFill/>
          </a:ln>
          <a:effectLst/>
        </p:spPr>
        <p:txBody>
          <a:bodyPr wrap="none" anchor="ctr"/>
          <a:lstStyle/>
          <a:p>
            <a:endParaRPr lang="es-ES" sz="1350" noProof="0" dirty="0">
              <a:latin typeface="+mj-lt"/>
            </a:endParaRPr>
          </a:p>
        </p:txBody>
      </p:sp>
      <p:sp>
        <p:nvSpPr>
          <p:cNvPr id="40" name="Freeform 112">
            <a:extLst>
              <a:ext uri="{FF2B5EF4-FFF2-40B4-BE49-F238E27FC236}">
                <a16:creationId xmlns:a16="http://schemas.microsoft.com/office/drawing/2014/main" id="{6DEC78A8-2268-80FF-C09D-AEE5158C34DE}"/>
              </a:ext>
            </a:extLst>
          </p:cNvPr>
          <p:cNvSpPr>
            <a:spLocks noChangeArrowheads="1"/>
          </p:cNvSpPr>
          <p:nvPr/>
        </p:nvSpPr>
        <p:spPr bwMode="auto">
          <a:xfrm>
            <a:off x="3157750" y="7369657"/>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4="http://schemas.microsoft.com/office/drawing/2010/main" xmlns:p14="http://schemas.microsoft.com/office/powerpoint/2010/main" xmlns:asvg="http://schemas.microsoft.com/office/drawing/2016/SVG/main" xmlns:a16="http://schemas.microsoft.com/office/drawing/2014/main" w="9525" cap="flat">
                <a:solidFill>
                  <a:srgbClr val="808080"/>
                </a:solidFill>
                <a:round/>
                <a:headEnd/>
                <a:tailEnd/>
              </a14:hiddenLine>
            </a:ext>
            <a:ext uri="{AF507438-7753-43e0-B8FC-AC1667EBCBE1}">
              <a14:hiddenEffects xmlns="" xmlns:a14="http://schemas.microsoft.com/office/drawing/2010/main" xmlns:p14="http://schemas.microsoft.com/office/powerpoint/2010/main" xmlns:asvg="http://schemas.microsoft.com/office/drawing/2016/SVG/main" xmlns:a16="http://schemas.microsoft.com/office/drawing/2014/main">
                <a:effectLst>
                  <a:outerShdw blurRad="63500" dist="38099" dir="2700000" algn="ctr" rotWithShape="0">
                    <a:srgbClr val="000000">
                      <a:alpha val="74998"/>
                    </a:srgbClr>
                  </a:outerShdw>
                </a:effectLst>
              </a14:hiddenEffects>
            </a:ext>
          </a:extLst>
        </p:spPr>
        <p:txBody>
          <a:bodyPr wrap="none" anchor="ctr"/>
          <a:lstStyle/>
          <a:p>
            <a:endParaRPr lang="es-ES" sz="1350" noProof="0" dirty="0">
              <a:latin typeface="+mj-lt"/>
            </a:endParaRPr>
          </a:p>
        </p:txBody>
      </p:sp>
      <p:sp>
        <p:nvSpPr>
          <p:cNvPr id="41" name="Text Box 113">
            <a:extLst>
              <a:ext uri="{FF2B5EF4-FFF2-40B4-BE49-F238E27FC236}">
                <a16:creationId xmlns:a16="http://schemas.microsoft.com/office/drawing/2014/main" id="{4461F19A-D7C7-FC7D-3B6B-E3503F40A661}"/>
              </a:ext>
            </a:extLst>
          </p:cNvPr>
          <p:cNvSpPr txBox="1">
            <a:spLocks noChangeArrowheads="1"/>
          </p:cNvSpPr>
          <p:nvPr/>
        </p:nvSpPr>
        <p:spPr bwMode="auto">
          <a:xfrm>
            <a:off x="3539800" y="7791812"/>
            <a:ext cx="2459872" cy="783416"/>
          </a:xfrm>
          <a:prstGeom prst="rect">
            <a:avLst/>
          </a:prstGeom>
          <a:noFill/>
          <a:ln>
            <a:noFill/>
          </a:ln>
          <a:effectLst/>
          <a:extLst>
            <a:ext uri="{909E8E84-426E-40dd-AFC4-6F175D3DCCD1}">
              <a14:hiddenFill xmlns="" xmlns:a14="http://schemas.microsoft.com/office/drawing/2010/main" xmlns:p14="http://schemas.microsoft.com/office/powerpoint/2010/main" xmlns:asvg="http://schemas.microsoft.com/office/drawing/2016/SVG/main" xmlns:a16="http://schemas.microsoft.com/office/drawing/2014/main">
                <a:solidFill>
                  <a:srgbClr val="FFFFFF"/>
                </a:solidFill>
              </a14:hiddenFill>
            </a:ext>
            <a:ext uri="{91240B29-F687-4f45-9708-019B960494DF}">
              <a14:hiddenLine xmlns="" xmlns:a14="http://schemas.microsoft.com/office/drawing/2010/main" xmlns:p14="http://schemas.microsoft.com/office/powerpoint/2010/main" xmlns:asvg="http://schemas.microsoft.com/office/drawing/2016/SVG/main" xmlns:a16="http://schemas.microsoft.com/office/drawing/2014/main" w="9525" cap="flat">
                <a:solidFill>
                  <a:srgbClr val="808080"/>
                </a:solidFill>
                <a:round/>
                <a:headEnd/>
                <a:tailEnd/>
              </a14:hiddenLine>
            </a:ext>
            <a:ext uri="{AF507438-7753-43e0-B8FC-AC1667EBCBE1}">
              <a14:hiddenEffects xmlns="" xmlns:a14="http://schemas.microsoft.com/office/drawing/2010/main" xmlns:p14="http://schemas.microsoft.com/office/powerpoint/2010/main" xmlns:asvg="http://schemas.microsoft.com/office/drawing/2016/SVG/main" xmlns:a16="http://schemas.microsoft.com/office/drawing/2014/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s-ES" sz="750" noProof="0" dirty="0">
                <a:solidFill>
                  <a:srgbClr val="F1F0F0"/>
                </a:solidFill>
                <a:latin typeface="+mj-lt"/>
                <a:cs typeface="Roboto Black" charset="0"/>
              </a:rPr>
              <a:t>OPCIÓN 01</a:t>
            </a:r>
          </a:p>
        </p:txBody>
      </p:sp>
      <p:sp>
        <p:nvSpPr>
          <p:cNvPr id="47" name="TextBox 46">
            <a:extLst>
              <a:ext uri="{FF2B5EF4-FFF2-40B4-BE49-F238E27FC236}">
                <a16:creationId xmlns:a16="http://schemas.microsoft.com/office/drawing/2014/main" id="{1C0E5BF4-F1B0-4D79-B93F-502502109E45}"/>
              </a:ext>
            </a:extLst>
          </p:cNvPr>
          <p:cNvSpPr txBox="1"/>
          <p:nvPr/>
        </p:nvSpPr>
        <p:spPr>
          <a:xfrm>
            <a:off x="7943932" y="2948859"/>
            <a:ext cx="9277268" cy="1705056"/>
          </a:xfrm>
          <a:prstGeom prst="rect">
            <a:avLst/>
          </a:prstGeom>
          <a:noFill/>
        </p:spPr>
        <p:txBody>
          <a:bodyPr wrap="square" lIns="164564" tIns="82283" rIns="164564" bIns="82283" rtlCol="0">
            <a:spAutoFit/>
          </a:bodyPr>
          <a:lstStyle/>
          <a:p>
            <a:pPr algn="just"/>
            <a:r>
              <a:rPr lang="es-ES" sz="2500" noProof="0" dirty="0">
                <a:latin typeface="+mj-lt"/>
              </a:rPr>
              <a:t>Proceso dinámico de identificación de oportunidades, movilización de recursos e innovación para crear valor en la sociedad, a menudo mediante la creación de nuevas empresas o la transformación de las ya existentes. </a:t>
            </a:r>
            <a:endParaRPr lang="es-ES" sz="2500" noProof="0" dirty="0">
              <a:latin typeface="+mj-lt"/>
              <a:ea typeface="Lato"/>
              <a:cs typeface="Lato Light"/>
            </a:endParaRPr>
          </a:p>
        </p:txBody>
      </p:sp>
      <p:sp>
        <p:nvSpPr>
          <p:cNvPr id="48" name="TextBox 47">
            <a:extLst>
              <a:ext uri="{FF2B5EF4-FFF2-40B4-BE49-F238E27FC236}">
                <a16:creationId xmlns:a16="http://schemas.microsoft.com/office/drawing/2014/main" id="{0B3505CE-B196-DA2C-725F-ECCB9E835555}"/>
              </a:ext>
            </a:extLst>
          </p:cNvPr>
          <p:cNvSpPr txBox="1"/>
          <p:nvPr/>
        </p:nvSpPr>
        <p:spPr>
          <a:xfrm>
            <a:off x="7943932" y="5323289"/>
            <a:ext cx="9277268" cy="1320335"/>
          </a:xfrm>
          <a:prstGeom prst="rect">
            <a:avLst/>
          </a:prstGeom>
          <a:noFill/>
        </p:spPr>
        <p:txBody>
          <a:bodyPr wrap="square" lIns="164564" tIns="82283" rIns="164564" bIns="82283" rtlCol="0">
            <a:spAutoFit/>
          </a:bodyPr>
          <a:lstStyle/>
          <a:p>
            <a:pPr algn="just"/>
            <a:r>
              <a:rPr lang="es-ES" sz="2500" noProof="0" dirty="0">
                <a:latin typeface="+mj-lt"/>
              </a:rPr>
              <a:t>Comportamiento emprendedor dentro de una organización establecida, en la que se empodera a los empleados para innovar y desarrollar nuevas ideas, productos o servicios utilizando los recursos de la organización. </a:t>
            </a:r>
            <a:endParaRPr lang="es-ES" sz="2500" noProof="0" dirty="0">
              <a:latin typeface="+mj-lt"/>
              <a:ea typeface="Lato"/>
              <a:cs typeface="Lato Light"/>
            </a:endParaRPr>
          </a:p>
        </p:txBody>
      </p:sp>
      <p:grpSp>
        <p:nvGrpSpPr>
          <p:cNvPr id="56" name="Ομάδα 55">
            <a:extLst>
              <a:ext uri="{FF2B5EF4-FFF2-40B4-BE49-F238E27FC236}">
                <a16:creationId xmlns:a16="http://schemas.microsoft.com/office/drawing/2014/main" id="{508832C1-77F0-172E-5DD9-FF0F0F3E984C}"/>
              </a:ext>
            </a:extLst>
          </p:cNvPr>
          <p:cNvGrpSpPr/>
          <p:nvPr/>
        </p:nvGrpSpPr>
        <p:grpSpPr>
          <a:xfrm>
            <a:off x="2192347" y="5165534"/>
            <a:ext cx="5572734" cy="1672373"/>
            <a:chOff x="3126387" y="5187069"/>
            <a:chExt cx="5572734" cy="1672373"/>
          </a:xfrm>
        </p:grpSpPr>
        <p:sp>
          <p:nvSpPr>
            <p:cNvPr id="36" name="Freeform 107">
              <a:extLst>
                <a:ext uri="{FF2B5EF4-FFF2-40B4-BE49-F238E27FC236}">
                  <a16:creationId xmlns:a16="http://schemas.microsoft.com/office/drawing/2014/main" id="{336E88C8-6C73-678A-7646-62C47B9C912F}"/>
                </a:ext>
              </a:extLst>
            </p:cNvPr>
            <p:cNvSpPr>
              <a:spLocks noChangeArrowheads="1"/>
            </p:cNvSpPr>
            <p:nvPr/>
          </p:nvSpPr>
          <p:spPr bwMode="auto">
            <a:xfrm>
              <a:off x="4091790" y="5187069"/>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04A6C2"/>
            </a:solidFill>
            <a:ln>
              <a:noFill/>
            </a:ln>
            <a:effectLst/>
          </p:spPr>
          <p:txBody>
            <a:bodyPr wrap="none" anchor="ctr"/>
            <a:lstStyle/>
            <a:p>
              <a:endParaRPr lang="es-ES" sz="1350" noProof="0" dirty="0">
                <a:latin typeface="+mj-lt"/>
              </a:endParaRPr>
            </a:p>
          </p:txBody>
        </p:sp>
        <p:sp>
          <p:nvSpPr>
            <p:cNvPr id="37" name="Freeform 109">
              <a:extLst>
                <a:ext uri="{FF2B5EF4-FFF2-40B4-BE49-F238E27FC236}">
                  <a16:creationId xmlns:a16="http://schemas.microsoft.com/office/drawing/2014/main" id="{E650255B-AE9B-1B50-6C79-64A0E3B61B4F}"/>
                </a:ext>
              </a:extLst>
            </p:cNvPr>
            <p:cNvSpPr>
              <a:spLocks noChangeArrowheads="1"/>
            </p:cNvSpPr>
            <p:nvPr/>
          </p:nvSpPr>
          <p:spPr bwMode="auto">
            <a:xfrm>
              <a:off x="7741381" y="5264195"/>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04A6C2"/>
            </a:solidFill>
            <a:ln>
              <a:noFill/>
            </a:ln>
            <a:effectLst/>
          </p:spPr>
          <p:txBody>
            <a:bodyPr wrap="none" anchor="ctr"/>
            <a:lstStyle/>
            <a:p>
              <a:endParaRPr lang="es-ES" sz="1350" noProof="0" dirty="0">
                <a:latin typeface="+mj-lt"/>
              </a:endParaRPr>
            </a:p>
          </p:txBody>
        </p:sp>
        <p:sp>
          <p:nvSpPr>
            <p:cNvPr id="44" name="TextBox 43">
              <a:extLst>
                <a:ext uri="{FF2B5EF4-FFF2-40B4-BE49-F238E27FC236}">
                  <a16:creationId xmlns:a16="http://schemas.microsoft.com/office/drawing/2014/main" id="{AC28B32C-4D05-0F1F-B6CA-91CD2CD71B26}"/>
                </a:ext>
              </a:extLst>
            </p:cNvPr>
            <p:cNvSpPr txBox="1"/>
            <p:nvPr/>
          </p:nvSpPr>
          <p:spPr>
            <a:xfrm>
              <a:off x="3126387" y="5525096"/>
              <a:ext cx="4665264" cy="1215691"/>
            </a:xfrm>
            <a:prstGeom prst="rect">
              <a:avLst/>
            </a:prstGeom>
            <a:noFill/>
          </p:spPr>
          <p:txBody>
            <a:bodyPr wrap="square" lIns="137132" tIns="68567" rIns="137132" bIns="68567" rtlCol="0">
              <a:spAutoFit/>
            </a:bodyPr>
            <a:lstStyle/>
            <a:p>
              <a:pPr algn="ctr"/>
              <a:r>
                <a:rPr lang="es-ES" sz="3500" b="1" noProof="0" dirty="0">
                  <a:solidFill>
                    <a:schemeClr val="bg1"/>
                  </a:solidFill>
                  <a:latin typeface="+mj-lt"/>
                </a:rPr>
                <a:t>Emprendimiento corporativo</a:t>
              </a:r>
              <a:endParaRPr lang="es-ES" sz="3500" b="1" noProof="0" dirty="0">
                <a:solidFill>
                  <a:schemeClr val="bg1"/>
                </a:solidFill>
                <a:latin typeface="+mj-lt"/>
                <a:cs typeface="Lato Regular"/>
              </a:endParaRPr>
            </a:p>
          </p:txBody>
        </p:sp>
        <p:sp>
          <p:nvSpPr>
            <p:cNvPr id="49" name="Round Same Side Corner Rectangle 129">
              <a:extLst>
                <a:ext uri="{FF2B5EF4-FFF2-40B4-BE49-F238E27FC236}">
                  <a16:creationId xmlns:a16="http://schemas.microsoft.com/office/drawing/2014/main" id="{00CB07E2-2B90-F588-1D91-C537FC45492A}"/>
                </a:ext>
              </a:extLst>
            </p:cNvPr>
            <p:cNvSpPr/>
            <p:nvPr/>
          </p:nvSpPr>
          <p:spPr>
            <a:xfrm rot="10800000" flipH="1">
              <a:off x="8599086" y="5540806"/>
              <a:ext cx="100035" cy="1009020"/>
            </a:xfrm>
            <a:prstGeom prst="round2SameRect">
              <a:avLst>
                <a:gd name="adj1" fmla="val 50000"/>
                <a:gd name="adj2" fmla="val 50000"/>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s-ES" sz="1350" noProof="0" dirty="0">
                <a:solidFill>
                  <a:schemeClr val="tx1"/>
                </a:solidFill>
                <a:latin typeface="+mj-lt"/>
              </a:endParaRPr>
            </a:p>
          </p:txBody>
        </p:sp>
      </p:grpSp>
      <p:grpSp>
        <p:nvGrpSpPr>
          <p:cNvPr id="55" name="Ομάδα 54">
            <a:extLst>
              <a:ext uri="{FF2B5EF4-FFF2-40B4-BE49-F238E27FC236}">
                <a16:creationId xmlns:a16="http://schemas.microsoft.com/office/drawing/2014/main" id="{E610787C-D84D-CEAC-D224-39BEE51E8F36}"/>
              </a:ext>
            </a:extLst>
          </p:cNvPr>
          <p:cNvGrpSpPr/>
          <p:nvPr/>
        </p:nvGrpSpPr>
        <p:grpSpPr>
          <a:xfrm>
            <a:off x="2689781" y="2965470"/>
            <a:ext cx="5075300" cy="1672373"/>
            <a:chOff x="3623821" y="2987005"/>
            <a:chExt cx="5075300" cy="1672373"/>
          </a:xfrm>
        </p:grpSpPr>
        <p:sp>
          <p:nvSpPr>
            <p:cNvPr id="30" name="Freeform 100">
              <a:extLst>
                <a:ext uri="{FF2B5EF4-FFF2-40B4-BE49-F238E27FC236}">
                  <a16:creationId xmlns:a16="http://schemas.microsoft.com/office/drawing/2014/main" id="{CB2CAF3A-3EB6-B39C-B6BC-F8C2B106D06F}"/>
                </a:ext>
              </a:extLst>
            </p:cNvPr>
            <p:cNvSpPr>
              <a:spLocks noChangeArrowheads="1"/>
            </p:cNvSpPr>
            <p:nvPr/>
          </p:nvSpPr>
          <p:spPr bwMode="auto">
            <a:xfrm>
              <a:off x="4091790" y="2987005"/>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3F6031"/>
            </a:solidFill>
            <a:ln>
              <a:noFill/>
            </a:ln>
            <a:effectLst/>
          </p:spPr>
          <p:txBody>
            <a:bodyPr wrap="none" anchor="ctr"/>
            <a:lstStyle/>
            <a:p>
              <a:endParaRPr lang="es-ES" sz="1350" noProof="0" dirty="0">
                <a:latin typeface="+mj-lt"/>
              </a:endParaRPr>
            </a:p>
          </p:txBody>
        </p:sp>
        <p:sp>
          <p:nvSpPr>
            <p:cNvPr id="31" name="Freeform 102">
              <a:extLst>
                <a:ext uri="{FF2B5EF4-FFF2-40B4-BE49-F238E27FC236}">
                  <a16:creationId xmlns:a16="http://schemas.microsoft.com/office/drawing/2014/main" id="{320CB191-CC8F-8C2B-2655-BE9582E42C88}"/>
                </a:ext>
              </a:extLst>
            </p:cNvPr>
            <p:cNvSpPr>
              <a:spLocks noChangeArrowheads="1"/>
            </p:cNvSpPr>
            <p:nvPr/>
          </p:nvSpPr>
          <p:spPr bwMode="auto">
            <a:xfrm>
              <a:off x="7741381" y="3060068"/>
              <a:ext cx="563023" cy="1530305"/>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3E6E28"/>
            </a:solidFill>
            <a:ln>
              <a:noFill/>
            </a:ln>
            <a:effectLst/>
          </p:spPr>
          <p:txBody>
            <a:bodyPr wrap="none" anchor="ctr"/>
            <a:lstStyle/>
            <a:p>
              <a:endParaRPr lang="es-ES" sz="1350" noProof="0" dirty="0">
                <a:latin typeface="+mj-lt"/>
              </a:endParaRPr>
            </a:p>
          </p:txBody>
        </p:sp>
        <p:sp>
          <p:nvSpPr>
            <p:cNvPr id="46" name="TextBox 45">
              <a:extLst>
                <a:ext uri="{FF2B5EF4-FFF2-40B4-BE49-F238E27FC236}">
                  <a16:creationId xmlns:a16="http://schemas.microsoft.com/office/drawing/2014/main" id="{F15C5502-3590-9317-7ED4-60A264857BC7}"/>
                </a:ext>
              </a:extLst>
            </p:cNvPr>
            <p:cNvSpPr txBox="1"/>
            <p:nvPr/>
          </p:nvSpPr>
          <p:spPr>
            <a:xfrm>
              <a:off x="3623821" y="3467100"/>
              <a:ext cx="3524114" cy="677082"/>
            </a:xfrm>
            <a:prstGeom prst="rect">
              <a:avLst/>
            </a:prstGeom>
            <a:noFill/>
          </p:spPr>
          <p:txBody>
            <a:bodyPr wrap="none" lIns="137132" tIns="68567" rIns="137132" bIns="68567" rtlCol="0">
              <a:spAutoFit/>
            </a:bodyPr>
            <a:lstStyle/>
            <a:p>
              <a:pPr algn="ctr"/>
              <a:r>
                <a:rPr lang="es-ES" sz="3500" b="1" noProof="0" dirty="0">
                  <a:solidFill>
                    <a:schemeClr val="bg1"/>
                  </a:solidFill>
                  <a:latin typeface="+mj-lt"/>
                </a:rPr>
                <a:t>Emprendimiento</a:t>
              </a:r>
              <a:endParaRPr lang="es-ES" sz="3500" b="1" noProof="0" dirty="0">
                <a:solidFill>
                  <a:schemeClr val="bg1"/>
                </a:solidFill>
                <a:latin typeface="+mj-lt"/>
                <a:cs typeface="Lato Regular"/>
              </a:endParaRPr>
            </a:p>
          </p:txBody>
        </p:sp>
        <p:sp>
          <p:nvSpPr>
            <p:cNvPr id="50" name="Round Same Side Corner Rectangle 131">
              <a:extLst>
                <a:ext uri="{FF2B5EF4-FFF2-40B4-BE49-F238E27FC236}">
                  <a16:creationId xmlns:a16="http://schemas.microsoft.com/office/drawing/2014/main" id="{274B0EE6-EDD6-E756-CE9A-EF3A26A28951}"/>
                </a:ext>
              </a:extLst>
            </p:cNvPr>
            <p:cNvSpPr/>
            <p:nvPr/>
          </p:nvSpPr>
          <p:spPr>
            <a:xfrm rot="10800000" flipH="1">
              <a:off x="8599086" y="3326588"/>
              <a:ext cx="100035" cy="1009020"/>
            </a:xfrm>
            <a:prstGeom prst="round2SameRect">
              <a:avLst>
                <a:gd name="adj1" fmla="val 50000"/>
                <a:gd name="adj2" fmla="val 50000"/>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s-ES" sz="1350" noProof="0" dirty="0">
                <a:solidFill>
                  <a:schemeClr val="tx1"/>
                </a:solidFill>
                <a:latin typeface="+mj-lt"/>
              </a:endParaRPr>
            </a:p>
          </p:txBody>
        </p:sp>
      </p:grpSp>
      <p:sp>
        <p:nvSpPr>
          <p:cNvPr id="51" name="TextBox 50">
            <a:extLst>
              <a:ext uri="{FF2B5EF4-FFF2-40B4-BE49-F238E27FC236}">
                <a16:creationId xmlns:a16="http://schemas.microsoft.com/office/drawing/2014/main" id="{A9BD6DD9-F524-2E6B-9763-028E3BDE93DD}"/>
              </a:ext>
            </a:extLst>
          </p:cNvPr>
          <p:cNvSpPr txBox="1"/>
          <p:nvPr/>
        </p:nvSpPr>
        <p:spPr>
          <a:xfrm>
            <a:off x="7943932" y="7545675"/>
            <a:ext cx="9505868" cy="1705056"/>
          </a:xfrm>
          <a:prstGeom prst="rect">
            <a:avLst/>
          </a:prstGeom>
          <a:noFill/>
        </p:spPr>
        <p:txBody>
          <a:bodyPr wrap="square" lIns="164564" tIns="82283" rIns="164564" bIns="82283" rtlCol="0" anchor="t">
            <a:spAutoFit/>
          </a:bodyPr>
          <a:lstStyle/>
          <a:p>
            <a:pPr algn="just"/>
            <a:r>
              <a:rPr lang="es-ES" sz="2500" noProof="0" dirty="0">
                <a:latin typeface="+mj-lt"/>
              </a:rPr>
              <a:t>Es el proceso de dirigir un negocio de forma independiente, sin equipo ni socios. Los autónomos asumen toda la responsabilidad de todos los aspectos de su trabajo, incluyendo la creación, el marketing, la administración y las finanzas. </a:t>
            </a:r>
            <a:endParaRPr lang="es-ES" sz="2500" noProof="0" dirty="0">
              <a:latin typeface="+mj-lt"/>
              <a:ea typeface="Lato"/>
              <a:cs typeface="Lato Light"/>
            </a:endParaRPr>
          </a:p>
        </p:txBody>
      </p:sp>
      <p:grpSp>
        <p:nvGrpSpPr>
          <p:cNvPr id="57" name="Ομάδα 56">
            <a:extLst>
              <a:ext uri="{FF2B5EF4-FFF2-40B4-BE49-F238E27FC236}">
                <a16:creationId xmlns:a16="http://schemas.microsoft.com/office/drawing/2014/main" id="{D6476DB4-EBB9-83C4-29F2-5F12A57F8710}"/>
              </a:ext>
            </a:extLst>
          </p:cNvPr>
          <p:cNvGrpSpPr/>
          <p:nvPr/>
        </p:nvGrpSpPr>
        <p:grpSpPr>
          <a:xfrm>
            <a:off x="2696684" y="7369657"/>
            <a:ext cx="5068397" cy="1672373"/>
            <a:chOff x="3630724" y="7391192"/>
            <a:chExt cx="5068397" cy="1672373"/>
          </a:xfrm>
        </p:grpSpPr>
        <p:sp>
          <p:nvSpPr>
            <p:cNvPr id="42" name="Freeform 114">
              <a:extLst>
                <a:ext uri="{FF2B5EF4-FFF2-40B4-BE49-F238E27FC236}">
                  <a16:creationId xmlns:a16="http://schemas.microsoft.com/office/drawing/2014/main" id="{902D0AE8-AD03-4E31-E467-E372C2C9901A}"/>
                </a:ext>
              </a:extLst>
            </p:cNvPr>
            <p:cNvSpPr>
              <a:spLocks noChangeArrowheads="1"/>
            </p:cNvSpPr>
            <p:nvPr/>
          </p:nvSpPr>
          <p:spPr bwMode="auto">
            <a:xfrm>
              <a:off x="4091790" y="7391192"/>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569938"/>
            </a:solidFill>
            <a:ln>
              <a:noFill/>
            </a:ln>
            <a:effectLst/>
          </p:spPr>
          <p:txBody>
            <a:bodyPr wrap="none" anchor="ctr"/>
            <a:lstStyle/>
            <a:p>
              <a:endParaRPr lang="es-ES" sz="1350" noProof="0" dirty="0">
                <a:latin typeface="+mj-lt"/>
              </a:endParaRPr>
            </a:p>
          </p:txBody>
        </p:sp>
        <p:sp>
          <p:nvSpPr>
            <p:cNvPr id="43" name="Freeform 116">
              <a:extLst>
                <a:ext uri="{FF2B5EF4-FFF2-40B4-BE49-F238E27FC236}">
                  <a16:creationId xmlns:a16="http://schemas.microsoft.com/office/drawing/2014/main" id="{F3E30129-FD1E-7FC4-3D7D-AD3AD0034B4A}"/>
                </a:ext>
              </a:extLst>
            </p:cNvPr>
            <p:cNvSpPr>
              <a:spLocks noChangeArrowheads="1"/>
            </p:cNvSpPr>
            <p:nvPr/>
          </p:nvSpPr>
          <p:spPr bwMode="auto">
            <a:xfrm>
              <a:off x="7741381" y="7464260"/>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569938"/>
            </a:solidFill>
            <a:ln>
              <a:noFill/>
            </a:ln>
            <a:effectLst/>
          </p:spPr>
          <p:txBody>
            <a:bodyPr wrap="none" anchor="ctr"/>
            <a:lstStyle/>
            <a:p>
              <a:endParaRPr lang="es-ES" sz="1350" noProof="0" dirty="0">
                <a:latin typeface="+mj-lt"/>
              </a:endParaRPr>
            </a:p>
          </p:txBody>
        </p:sp>
        <p:sp>
          <p:nvSpPr>
            <p:cNvPr id="45" name="TextBox 44">
              <a:extLst>
                <a:ext uri="{FF2B5EF4-FFF2-40B4-BE49-F238E27FC236}">
                  <a16:creationId xmlns:a16="http://schemas.microsoft.com/office/drawing/2014/main" id="{E3773048-C7A0-8823-1033-0CCDBCFD58A1}"/>
                </a:ext>
              </a:extLst>
            </p:cNvPr>
            <p:cNvSpPr txBox="1"/>
            <p:nvPr/>
          </p:nvSpPr>
          <p:spPr>
            <a:xfrm>
              <a:off x="3630724" y="7819386"/>
              <a:ext cx="3618138" cy="1215691"/>
            </a:xfrm>
            <a:prstGeom prst="rect">
              <a:avLst/>
            </a:prstGeom>
            <a:noFill/>
          </p:spPr>
          <p:txBody>
            <a:bodyPr wrap="square" lIns="137132" tIns="68567" rIns="137132" bIns="68567" rtlCol="0">
              <a:spAutoFit/>
            </a:bodyPr>
            <a:lstStyle/>
            <a:p>
              <a:pPr algn="ctr"/>
              <a:r>
                <a:rPr lang="es-ES" sz="3500" b="1" noProof="0" dirty="0">
                  <a:solidFill>
                    <a:schemeClr val="bg1"/>
                  </a:solidFill>
                  <a:latin typeface="+mj-lt"/>
                </a:rPr>
                <a:t>Emprendimiento autónomo</a:t>
              </a:r>
              <a:endParaRPr lang="es-ES" sz="3500" b="1" noProof="0" dirty="0">
                <a:solidFill>
                  <a:schemeClr val="bg1"/>
                </a:solidFill>
                <a:latin typeface="+mj-lt"/>
                <a:cs typeface="Lato Regular"/>
              </a:endParaRPr>
            </a:p>
          </p:txBody>
        </p:sp>
        <p:sp>
          <p:nvSpPr>
            <p:cNvPr id="52" name="Round Same Side Corner Rectangle 134">
              <a:extLst>
                <a:ext uri="{FF2B5EF4-FFF2-40B4-BE49-F238E27FC236}">
                  <a16:creationId xmlns:a16="http://schemas.microsoft.com/office/drawing/2014/main" id="{775506F4-CF49-7FB3-84C1-A92A5E34C36D}"/>
                </a:ext>
              </a:extLst>
            </p:cNvPr>
            <p:cNvSpPr/>
            <p:nvPr/>
          </p:nvSpPr>
          <p:spPr>
            <a:xfrm rot="10800000" flipH="1">
              <a:off x="8599086" y="7712546"/>
              <a:ext cx="100035" cy="1009020"/>
            </a:xfrm>
            <a:prstGeom prst="round2SameRect">
              <a:avLst>
                <a:gd name="adj1" fmla="val 50000"/>
                <a:gd name="adj2" fmla="val 50000"/>
              </a:avLst>
            </a:pr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s-ES" sz="1350" noProof="0" dirty="0">
                <a:solidFill>
                  <a:schemeClr val="tx1"/>
                </a:solidFill>
                <a:latin typeface="+mj-lt"/>
              </a:endParaRPr>
            </a:p>
          </p:txBody>
        </p:sp>
      </p:grpSp>
    </p:spTree>
    <p:extLst>
      <p:ext uri="{BB962C8B-B14F-4D97-AF65-F5344CB8AC3E}">
        <p14:creationId xmlns:p14="http://schemas.microsoft.com/office/powerpoint/2010/main" val="3669221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B3A86-E3C7-FAFF-A6B5-C8878EE797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E2CDD9-1D35-5C4D-BC29-9CF84934C01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9F65E0E0-1864-A82D-AA0F-5ADA2309FE9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latin typeface="+mj-lt"/>
            </a:endParaRPr>
          </a:p>
        </p:txBody>
      </p:sp>
      <p:sp>
        <p:nvSpPr>
          <p:cNvPr id="5" name="TextBox 4">
            <a:extLst>
              <a:ext uri="{FF2B5EF4-FFF2-40B4-BE49-F238E27FC236}">
                <a16:creationId xmlns:a16="http://schemas.microsoft.com/office/drawing/2014/main" id="{59AC7F8A-64C1-35FC-E0E6-FDE206AC802B}"/>
              </a:ext>
            </a:extLst>
          </p:cNvPr>
          <p:cNvSpPr txBox="1"/>
          <p:nvPr/>
        </p:nvSpPr>
        <p:spPr>
          <a:xfrm>
            <a:off x="0" y="1040130"/>
            <a:ext cx="16687800" cy="923330"/>
          </a:xfrm>
          <a:prstGeom prst="rect">
            <a:avLst/>
          </a:prstGeom>
          <a:noFill/>
        </p:spPr>
        <p:txBody>
          <a:bodyPr wrap="square">
            <a:spAutoFit/>
          </a:bodyPr>
          <a:lstStyle/>
          <a:p>
            <a:pPr lvl="0" algn="r"/>
            <a:r>
              <a:rPr lang="es-ES" sz="5400" b="1" noProof="0" dirty="0"/>
              <a:t>Comparación de los tres modelos empresariales</a:t>
            </a:r>
            <a:endParaRPr lang="es-ES" sz="5000" b="1" noProof="0" dirty="0">
              <a:latin typeface="+mj-lt"/>
            </a:endParaRPr>
          </a:p>
        </p:txBody>
      </p:sp>
      <p:graphicFrame>
        <p:nvGraphicFramePr>
          <p:cNvPr id="4" name="Πίνακας 3">
            <a:extLst>
              <a:ext uri="{FF2B5EF4-FFF2-40B4-BE49-F238E27FC236}">
                <a16:creationId xmlns:a16="http://schemas.microsoft.com/office/drawing/2014/main" id="{FCDDE2AE-BC28-571C-78FA-B0FF4C810F81}"/>
              </a:ext>
            </a:extLst>
          </p:cNvPr>
          <p:cNvGraphicFramePr>
            <a:graphicFrameLocks noGrp="1"/>
          </p:cNvGraphicFramePr>
          <p:nvPr>
            <p:extLst>
              <p:ext uri="{D42A27DB-BD31-4B8C-83A1-F6EECF244321}">
                <p14:modId xmlns:p14="http://schemas.microsoft.com/office/powerpoint/2010/main" val="1652433919"/>
              </p:ext>
            </p:extLst>
          </p:nvPr>
        </p:nvGraphicFramePr>
        <p:xfrm>
          <a:off x="756000" y="2786701"/>
          <a:ext cx="16775996" cy="7013862"/>
        </p:xfrm>
        <a:graphic>
          <a:graphicData uri="http://schemas.openxmlformats.org/drawingml/2006/table">
            <a:tbl>
              <a:tblPr firstRow="1" firstCol="1" bandRow="1">
                <a:tableStyleId>{F5AB1C69-6EDB-4FF4-983F-18BD219EF322}</a:tableStyleId>
              </a:tblPr>
              <a:tblGrid>
                <a:gridCol w="2162276">
                  <a:extLst>
                    <a:ext uri="{9D8B030D-6E8A-4147-A177-3AD203B41FA5}">
                      <a16:colId xmlns:a16="http://schemas.microsoft.com/office/drawing/2014/main" val="886051163"/>
                    </a:ext>
                  </a:extLst>
                </a:gridCol>
                <a:gridCol w="4591514">
                  <a:extLst>
                    <a:ext uri="{9D8B030D-6E8A-4147-A177-3AD203B41FA5}">
                      <a16:colId xmlns:a16="http://schemas.microsoft.com/office/drawing/2014/main" val="3633693249"/>
                    </a:ext>
                  </a:extLst>
                </a:gridCol>
                <a:gridCol w="5607668">
                  <a:extLst>
                    <a:ext uri="{9D8B030D-6E8A-4147-A177-3AD203B41FA5}">
                      <a16:colId xmlns:a16="http://schemas.microsoft.com/office/drawing/2014/main" val="3702577707"/>
                    </a:ext>
                  </a:extLst>
                </a:gridCol>
                <a:gridCol w="4414538">
                  <a:extLst>
                    <a:ext uri="{9D8B030D-6E8A-4147-A177-3AD203B41FA5}">
                      <a16:colId xmlns:a16="http://schemas.microsoft.com/office/drawing/2014/main" val="261021607"/>
                    </a:ext>
                  </a:extLst>
                </a:gridCol>
              </a:tblGrid>
              <a:tr h="1136742">
                <a:tc>
                  <a:txBody>
                    <a:bodyPr/>
                    <a:lstStyle/>
                    <a:p>
                      <a:pPr>
                        <a:lnSpc>
                          <a:spcPct val="115000"/>
                        </a:lnSpc>
                        <a:spcBef>
                          <a:spcPts val="600"/>
                        </a:spcBef>
                        <a:spcAft>
                          <a:spcPts val="600"/>
                        </a:spcAft>
                        <a:buNone/>
                      </a:pPr>
                      <a:r>
                        <a:rPr lang="es-ES" sz="4500" noProof="0" dirty="0">
                          <a:effectLst/>
                        </a:rPr>
                        <a:t>Aspecto</a:t>
                      </a:r>
                      <a:endParaRPr lang="es-ES"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s-ES" sz="4500" noProof="0" dirty="0">
                          <a:effectLst/>
                        </a:rPr>
                        <a:t>Emprendimiento</a:t>
                      </a:r>
                      <a:endParaRPr lang="es-ES"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s-ES" sz="4500" noProof="0" dirty="0">
                          <a:effectLst/>
                        </a:rPr>
                        <a:t>Emprendimiento corporativo</a:t>
                      </a:r>
                      <a:endParaRPr lang="es-ES"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s-ES" sz="4500" noProof="0" dirty="0">
                          <a:effectLst/>
                        </a:rPr>
                        <a:t>Emprendimiento autónomo</a:t>
                      </a:r>
                      <a:endParaRPr lang="es-ES"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extLst>
                  <a:ext uri="{0D108BD9-81ED-4DB2-BD59-A6C34878D82A}">
                    <a16:rowId xmlns:a16="http://schemas.microsoft.com/office/drawing/2014/main" val="3332873210"/>
                  </a:ext>
                </a:extLst>
              </a:tr>
              <a:tr h="1829086">
                <a:tc>
                  <a:txBody>
                    <a:bodyPr/>
                    <a:lstStyle/>
                    <a:p>
                      <a:pPr>
                        <a:lnSpc>
                          <a:spcPct val="115000"/>
                        </a:lnSpc>
                        <a:spcBef>
                          <a:spcPts val="600"/>
                        </a:spcBef>
                        <a:spcAft>
                          <a:spcPts val="600"/>
                        </a:spcAft>
                        <a:buNone/>
                      </a:pPr>
                      <a:r>
                        <a:rPr lang="es-ES" sz="3500" noProof="0" dirty="0">
                          <a:solidFill>
                            <a:schemeClr val="tx1"/>
                          </a:solidFill>
                          <a:effectLst/>
                        </a:rPr>
                        <a:t>Riesgo</a:t>
                      </a:r>
                      <a:endParaRPr lang="es-ES"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s-ES" sz="3500" noProof="0" dirty="0">
                          <a:effectLst/>
                        </a:rPr>
                        <a:t>Alto riesgo personal/financiero</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s-ES" sz="3500" noProof="0" dirty="0">
                          <a:effectLst/>
                        </a:rPr>
                        <a:t>Compartido con la organización</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s-ES" sz="3500" noProof="0" dirty="0">
                          <a:effectLst/>
                        </a:rPr>
                        <a:t>Moderado, individual</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010863757"/>
                  </a:ext>
                </a:extLst>
              </a:tr>
              <a:tr h="1829086">
                <a:tc>
                  <a:txBody>
                    <a:bodyPr/>
                    <a:lstStyle/>
                    <a:p>
                      <a:pPr>
                        <a:lnSpc>
                          <a:spcPct val="115000"/>
                        </a:lnSpc>
                        <a:spcBef>
                          <a:spcPts val="600"/>
                        </a:spcBef>
                        <a:spcAft>
                          <a:spcPts val="600"/>
                        </a:spcAft>
                        <a:buNone/>
                      </a:pPr>
                      <a:r>
                        <a:rPr lang="es-ES" sz="3500" noProof="0" dirty="0">
                          <a:solidFill>
                            <a:schemeClr val="tx1"/>
                          </a:solidFill>
                          <a:effectLst/>
                        </a:rPr>
                        <a:t>Acceso a recursos</a:t>
                      </a:r>
                      <a:endParaRPr lang="es-ES"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s-ES" sz="3500" noProof="0" dirty="0">
                          <a:effectLst/>
                        </a:rPr>
                        <a:t>Autosuficiente</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s-ES" sz="3500" noProof="0" dirty="0">
                          <a:effectLst/>
                        </a:rPr>
                        <a:t>Organizacional</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s-ES" sz="3500" noProof="0" dirty="0">
                          <a:effectLst/>
                        </a:rPr>
                        <a:t>Limitado a lo individual</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745730598"/>
                  </a:ext>
                </a:extLst>
              </a:tr>
              <a:tr h="1829086">
                <a:tc>
                  <a:txBody>
                    <a:bodyPr/>
                    <a:lstStyle/>
                    <a:p>
                      <a:pPr>
                        <a:lnSpc>
                          <a:spcPct val="115000"/>
                        </a:lnSpc>
                        <a:spcBef>
                          <a:spcPts val="600"/>
                        </a:spcBef>
                        <a:spcAft>
                          <a:spcPts val="600"/>
                        </a:spcAft>
                        <a:buNone/>
                      </a:pPr>
                      <a:r>
                        <a:rPr lang="es-ES" sz="3500" noProof="0" dirty="0">
                          <a:solidFill>
                            <a:schemeClr val="tx1"/>
                          </a:solidFill>
                          <a:effectLst/>
                        </a:rPr>
                        <a:t>Ámbito de innovación</a:t>
                      </a:r>
                      <a:endParaRPr lang="es-ES"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s-ES" sz="3500" noProof="0" dirty="0">
                          <a:effectLst/>
                        </a:rPr>
                        <a:t>Disrupción del mercado</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s-ES" sz="3500" noProof="0" dirty="0">
                          <a:effectLst/>
                        </a:rPr>
                        <a:t>Proceso interno/producto</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s-ES" sz="3500" noProof="0" dirty="0">
                          <a:effectLst/>
                        </a:rPr>
                        <a:t>Soluciones para un público nicho</a:t>
                      </a:r>
                      <a:endParaRPr lang="es-ES"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959315713"/>
                  </a:ext>
                </a:extLst>
              </a:tr>
            </a:tbl>
          </a:graphicData>
        </a:graphic>
      </p:graphicFrame>
    </p:spTree>
    <p:extLst>
      <p:ext uri="{BB962C8B-B14F-4D97-AF65-F5344CB8AC3E}">
        <p14:creationId xmlns:p14="http://schemas.microsoft.com/office/powerpoint/2010/main" val="3852432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AC50-248C-51C9-00CA-B5261D0CE0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CC28C6-4AED-7D4E-1707-A4ADA2C947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3F60828A-BA1A-3F6B-CACB-7D3FE37D57D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latin typeface="+mj-lt"/>
            </a:endParaRPr>
          </a:p>
        </p:txBody>
      </p:sp>
      <p:sp>
        <p:nvSpPr>
          <p:cNvPr id="5" name="TextBox 4">
            <a:extLst>
              <a:ext uri="{FF2B5EF4-FFF2-40B4-BE49-F238E27FC236}">
                <a16:creationId xmlns:a16="http://schemas.microsoft.com/office/drawing/2014/main" id="{5B51D4E6-599B-BE9B-DC52-926266A20C4B}"/>
              </a:ext>
            </a:extLst>
          </p:cNvPr>
          <p:cNvSpPr txBox="1"/>
          <p:nvPr/>
        </p:nvSpPr>
        <p:spPr>
          <a:xfrm>
            <a:off x="0" y="1040130"/>
            <a:ext cx="16687800" cy="923330"/>
          </a:xfrm>
          <a:prstGeom prst="rect">
            <a:avLst/>
          </a:prstGeom>
          <a:noFill/>
        </p:spPr>
        <p:txBody>
          <a:bodyPr wrap="square">
            <a:spAutoFit/>
          </a:bodyPr>
          <a:lstStyle/>
          <a:p>
            <a:pPr lvl="0" algn="r"/>
            <a:r>
              <a:rPr lang="es-ES" sz="5400" b="1" noProof="0" dirty="0">
                <a:latin typeface="+mj-lt"/>
              </a:rPr>
              <a:t>Cómo se manifiestan los modelos en la práctica</a:t>
            </a:r>
            <a:endParaRPr lang="es-ES" sz="5000" b="1" noProof="0" dirty="0">
              <a:latin typeface="+mj-lt"/>
            </a:endParaRPr>
          </a:p>
        </p:txBody>
      </p:sp>
      <p:grpSp>
        <p:nvGrpSpPr>
          <p:cNvPr id="6" name="Group 5">
            <a:extLst>
              <a:ext uri="{FF2B5EF4-FFF2-40B4-BE49-F238E27FC236}">
                <a16:creationId xmlns:a16="http://schemas.microsoft.com/office/drawing/2014/main" id="{50EC9E76-1656-8D80-0852-4189DC07B175}"/>
              </a:ext>
            </a:extLst>
          </p:cNvPr>
          <p:cNvGrpSpPr/>
          <p:nvPr/>
        </p:nvGrpSpPr>
        <p:grpSpPr>
          <a:xfrm>
            <a:off x="10972800" y="2781300"/>
            <a:ext cx="3741543" cy="7133655"/>
            <a:chOff x="6238199" y="1553593"/>
            <a:chExt cx="2494362" cy="4755770"/>
          </a:xfrm>
        </p:grpSpPr>
        <p:grpSp>
          <p:nvGrpSpPr>
            <p:cNvPr id="7" name="Group 132">
              <a:extLst>
                <a:ext uri="{FF2B5EF4-FFF2-40B4-BE49-F238E27FC236}">
                  <a16:creationId xmlns:a16="http://schemas.microsoft.com/office/drawing/2014/main" id="{6A339FDE-028A-7E15-3B74-2DB68EFCA9C2}"/>
                </a:ext>
              </a:extLst>
            </p:cNvPr>
            <p:cNvGrpSpPr/>
            <p:nvPr/>
          </p:nvGrpSpPr>
          <p:grpSpPr>
            <a:xfrm>
              <a:off x="6238200" y="1776095"/>
              <a:ext cx="837288" cy="3855335"/>
              <a:chOff x="563734" y="1549569"/>
              <a:chExt cx="807866" cy="4925658"/>
            </a:xfrm>
          </p:grpSpPr>
          <p:sp>
            <p:nvSpPr>
              <p:cNvPr id="11" name="Rectangle 136">
                <a:extLst>
                  <a:ext uri="{FF2B5EF4-FFF2-40B4-BE49-F238E27FC236}">
                    <a16:creationId xmlns:a16="http://schemas.microsoft.com/office/drawing/2014/main" id="{66EBEAF5-8524-1109-743D-24FEABA60628}"/>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sp>
            <p:nvSpPr>
              <p:cNvPr id="12" name="Rectangle 137">
                <a:extLst>
                  <a:ext uri="{FF2B5EF4-FFF2-40B4-BE49-F238E27FC236}">
                    <a16:creationId xmlns:a16="http://schemas.microsoft.com/office/drawing/2014/main" id="{9B9C97F5-63D5-8BF0-5350-AD86E566A021}"/>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grpSp>
        <p:sp>
          <p:nvSpPr>
            <p:cNvPr id="8" name="Rectangle: Top Corners Rounded 134">
              <a:extLst>
                <a:ext uri="{FF2B5EF4-FFF2-40B4-BE49-F238E27FC236}">
                  <a16:creationId xmlns:a16="http://schemas.microsoft.com/office/drawing/2014/main" id="{F274BF29-966A-2814-2272-AD15DB822ECB}"/>
                </a:ext>
              </a:extLst>
            </p:cNvPr>
            <p:cNvSpPr/>
            <p:nvPr/>
          </p:nvSpPr>
          <p:spPr>
            <a:xfrm>
              <a:off x="6238199" y="1553593"/>
              <a:ext cx="2494362" cy="871650"/>
            </a:xfrm>
            <a:prstGeom prst="round2Same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s-ES" sz="3500" b="1" noProof="0" dirty="0">
                  <a:latin typeface="+mj-lt"/>
                </a:rPr>
                <a:t>Práctica colectiva</a:t>
              </a:r>
              <a:endParaRPr lang="es-ES" sz="3500" b="1" noProof="0" dirty="0">
                <a:latin typeface="+mj-lt"/>
                <a:cs typeface="Mongolian Baiti" panose="03000500000000000000" pitchFamily="66" charset="0"/>
              </a:endParaRPr>
            </a:p>
          </p:txBody>
        </p:sp>
        <p:sp>
          <p:nvSpPr>
            <p:cNvPr id="9" name="Rectangle 135">
              <a:extLst>
                <a:ext uri="{FF2B5EF4-FFF2-40B4-BE49-F238E27FC236}">
                  <a16:creationId xmlns:a16="http://schemas.microsoft.com/office/drawing/2014/main" id="{B3F3EF26-5905-1081-226F-E8AD6AA14065}"/>
                </a:ext>
              </a:extLst>
            </p:cNvPr>
            <p:cNvSpPr/>
            <p:nvPr/>
          </p:nvSpPr>
          <p:spPr>
            <a:xfrm>
              <a:off x="6238199" y="5297553"/>
              <a:ext cx="2494362" cy="241768"/>
            </a:xfrm>
            <a:prstGeom prst="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3500" b="1" noProof="0" dirty="0">
                <a:latin typeface="+mj-lt"/>
              </a:endParaRPr>
            </a:p>
          </p:txBody>
        </p:sp>
        <p:sp>
          <p:nvSpPr>
            <p:cNvPr id="10" name="Right Triangle 131">
              <a:extLst>
                <a:ext uri="{FF2B5EF4-FFF2-40B4-BE49-F238E27FC236}">
                  <a16:creationId xmlns:a16="http://schemas.microsoft.com/office/drawing/2014/main" id="{2E6BE8C2-5D2C-715F-0CD2-C09CAE4B28CC}"/>
                </a:ext>
              </a:extLst>
            </p:cNvPr>
            <p:cNvSpPr/>
            <p:nvPr/>
          </p:nvSpPr>
          <p:spPr>
            <a:xfrm rot="5400000">
              <a:off x="7963122" y="5539924"/>
              <a:ext cx="770040" cy="768837"/>
            </a:xfrm>
            <a:prstGeom prst="rtTriangle">
              <a:avLst/>
            </a:prstGeom>
            <a:solidFill>
              <a:srgbClr val="04A6C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grpSp>
      <p:grpSp>
        <p:nvGrpSpPr>
          <p:cNvPr id="13" name="Group 4">
            <a:extLst>
              <a:ext uri="{FF2B5EF4-FFF2-40B4-BE49-F238E27FC236}">
                <a16:creationId xmlns:a16="http://schemas.microsoft.com/office/drawing/2014/main" id="{FA846648-AC8C-2CEF-4842-71730B043D70}"/>
              </a:ext>
            </a:extLst>
          </p:cNvPr>
          <p:cNvGrpSpPr/>
          <p:nvPr/>
        </p:nvGrpSpPr>
        <p:grpSpPr>
          <a:xfrm>
            <a:off x="6804660" y="2781300"/>
            <a:ext cx="3741543" cy="7133655"/>
            <a:chOff x="3459439" y="1553593"/>
            <a:chExt cx="2494362" cy="4755770"/>
          </a:xfrm>
        </p:grpSpPr>
        <p:grpSp>
          <p:nvGrpSpPr>
            <p:cNvPr id="14" name="Group 123">
              <a:extLst>
                <a:ext uri="{FF2B5EF4-FFF2-40B4-BE49-F238E27FC236}">
                  <a16:creationId xmlns:a16="http://schemas.microsoft.com/office/drawing/2014/main" id="{6B1C7DCF-0802-0D37-AA96-809B7629CA81}"/>
                </a:ext>
              </a:extLst>
            </p:cNvPr>
            <p:cNvGrpSpPr/>
            <p:nvPr/>
          </p:nvGrpSpPr>
          <p:grpSpPr>
            <a:xfrm>
              <a:off x="3459440" y="1776095"/>
              <a:ext cx="837288" cy="3855335"/>
              <a:chOff x="563734" y="1549569"/>
              <a:chExt cx="807866" cy="4925658"/>
            </a:xfrm>
          </p:grpSpPr>
          <p:sp>
            <p:nvSpPr>
              <p:cNvPr id="18" name="Rectangle 127">
                <a:extLst>
                  <a:ext uri="{FF2B5EF4-FFF2-40B4-BE49-F238E27FC236}">
                    <a16:creationId xmlns:a16="http://schemas.microsoft.com/office/drawing/2014/main" id="{0A062DC4-82D5-CEF5-FEDC-70B85F3DBAEB}"/>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sp>
            <p:nvSpPr>
              <p:cNvPr id="19" name="Rectangle 128">
                <a:extLst>
                  <a:ext uri="{FF2B5EF4-FFF2-40B4-BE49-F238E27FC236}">
                    <a16:creationId xmlns:a16="http://schemas.microsoft.com/office/drawing/2014/main" id="{D4A4A275-DA1D-2376-D598-3F25A2CFAAC9}"/>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grpSp>
        <p:sp>
          <p:nvSpPr>
            <p:cNvPr id="15" name="Rectangle: Top Corners Rounded 125">
              <a:extLst>
                <a:ext uri="{FF2B5EF4-FFF2-40B4-BE49-F238E27FC236}">
                  <a16:creationId xmlns:a16="http://schemas.microsoft.com/office/drawing/2014/main" id="{6BA12CE6-1CBE-7B1C-5CA0-16AD1C9CDAC8}"/>
                </a:ext>
              </a:extLst>
            </p:cNvPr>
            <p:cNvSpPr/>
            <p:nvPr/>
          </p:nvSpPr>
          <p:spPr>
            <a:xfrm>
              <a:off x="3459439" y="1553593"/>
              <a:ext cx="2494362" cy="871650"/>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s-ES" sz="3500" b="1" noProof="0" dirty="0">
                  <a:latin typeface="+mj-lt"/>
                </a:rPr>
                <a:t>Dentro de las organizaciones</a:t>
              </a:r>
              <a:endParaRPr lang="es-ES" sz="3500" b="1" noProof="0" dirty="0">
                <a:latin typeface="+mj-lt"/>
                <a:cs typeface="Mongolian Baiti" panose="03000500000000000000" pitchFamily="66" charset="0"/>
              </a:endParaRPr>
            </a:p>
          </p:txBody>
        </p:sp>
        <p:sp>
          <p:nvSpPr>
            <p:cNvPr id="16" name="Rectangle 126">
              <a:extLst>
                <a:ext uri="{FF2B5EF4-FFF2-40B4-BE49-F238E27FC236}">
                  <a16:creationId xmlns:a16="http://schemas.microsoft.com/office/drawing/2014/main" id="{05202D1E-0F91-6431-9A00-731F4F6C85DE}"/>
                </a:ext>
              </a:extLst>
            </p:cNvPr>
            <p:cNvSpPr/>
            <p:nvPr/>
          </p:nvSpPr>
          <p:spPr>
            <a:xfrm>
              <a:off x="3459439" y="5297553"/>
              <a:ext cx="2494362" cy="2417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3500" b="1" noProof="0" dirty="0">
                <a:latin typeface="+mj-lt"/>
              </a:endParaRPr>
            </a:p>
          </p:txBody>
        </p:sp>
        <p:sp>
          <p:nvSpPr>
            <p:cNvPr id="17" name="Right Triangle 122">
              <a:extLst>
                <a:ext uri="{FF2B5EF4-FFF2-40B4-BE49-F238E27FC236}">
                  <a16:creationId xmlns:a16="http://schemas.microsoft.com/office/drawing/2014/main" id="{BEBD4A26-2E54-30CB-2263-5C8792F537B1}"/>
                </a:ext>
              </a:extLst>
            </p:cNvPr>
            <p:cNvSpPr/>
            <p:nvPr/>
          </p:nvSpPr>
          <p:spPr>
            <a:xfrm rot="5400000">
              <a:off x="5184362" y="5539924"/>
              <a:ext cx="770040" cy="768837"/>
            </a:xfrm>
            <a:prstGeom prst="rtTriangl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grpSp>
      <p:grpSp>
        <p:nvGrpSpPr>
          <p:cNvPr id="20" name="Group 3">
            <a:extLst>
              <a:ext uri="{FF2B5EF4-FFF2-40B4-BE49-F238E27FC236}">
                <a16:creationId xmlns:a16="http://schemas.microsoft.com/office/drawing/2014/main" id="{744577F7-6960-0635-1D69-7DB6681AAE36}"/>
              </a:ext>
            </a:extLst>
          </p:cNvPr>
          <p:cNvGrpSpPr/>
          <p:nvPr/>
        </p:nvGrpSpPr>
        <p:grpSpPr>
          <a:xfrm>
            <a:off x="2636520" y="2781300"/>
            <a:ext cx="3741543" cy="7133655"/>
            <a:chOff x="680679" y="1553593"/>
            <a:chExt cx="2494362" cy="4755770"/>
          </a:xfrm>
        </p:grpSpPr>
        <p:grpSp>
          <p:nvGrpSpPr>
            <p:cNvPr id="21" name="Group 150">
              <a:extLst>
                <a:ext uri="{FF2B5EF4-FFF2-40B4-BE49-F238E27FC236}">
                  <a16:creationId xmlns:a16="http://schemas.microsoft.com/office/drawing/2014/main" id="{F880537A-BA40-A530-F882-D2B4BF447F74}"/>
                </a:ext>
              </a:extLst>
            </p:cNvPr>
            <p:cNvGrpSpPr/>
            <p:nvPr/>
          </p:nvGrpSpPr>
          <p:grpSpPr>
            <a:xfrm>
              <a:off x="680680" y="1776095"/>
              <a:ext cx="837288" cy="3855335"/>
              <a:chOff x="563734" y="1549569"/>
              <a:chExt cx="807866" cy="4925658"/>
            </a:xfrm>
          </p:grpSpPr>
          <p:sp>
            <p:nvSpPr>
              <p:cNvPr id="25" name="Rectangle 154">
                <a:extLst>
                  <a:ext uri="{FF2B5EF4-FFF2-40B4-BE49-F238E27FC236}">
                    <a16:creationId xmlns:a16="http://schemas.microsoft.com/office/drawing/2014/main" id="{2A994E6E-82D1-E003-ED5C-39D05BE8A560}"/>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sp>
            <p:nvSpPr>
              <p:cNvPr id="26" name="Rectangle 155">
                <a:extLst>
                  <a:ext uri="{FF2B5EF4-FFF2-40B4-BE49-F238E27FC236}">
                    <a16:creationId xmlns:a16="http://schemas.microsoft.com/office/drawing/2014/main" id="{7CE01A8F-C79A-1706-B5E3-AB7BCC8D145D}"/>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grpSp>
        <p:sp>
          <p:nvSpPr>
            <p:cNvPr id="22" name="Rectangle: Top Corners Rounded 152">
              <a:extLst>
                <a:ext uri="{FF2B5EF4-FFF2-40B4-BE49-F238E27FC236}">
                  <a16:creationId xmlns:a16="http://schemas.microsoft.com/office/drawing/2014/main" id="{99F260E4-8C86-0E9D-2020-A42EC06879F5}"/>
                </a:ext>
              </a:extLst>
            </p:cNvPr>
            <p:cNvSpPr/>
            <p:nvPr/>
          </p:nvSpPr>
          <p:spPr>
            <a:xfrm>
              <a:off x="680679" y="1553593"/>
              <a:ext cx="2494362" cy="871650"/>
            </a:xfrm>
            <a:prstGeom prst="round2Same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s-ES" sz="3500" b="1" noProof="0" dirty="0">
                  <a:latin typeface="+mj-lt"/>
                </a:rPr>
                <a:t>Práctica independiente</a:t>
              </a:r>
              <a:endParaRPr lang="es-ES" sz="3500" b="1" noProof="0" dirty="0">
                <a:latin typeface="+mj-lt"/>
                <a:cs typeface="Mongolian Baiti" panose="03000500000000000000" pitchFamily="66" charset="0"/>
              </a:endParaRPr>
            </a:p>
          </p:txBody>
        </p:sp>
        <p:sp>
          <p:nvSpPr>
            <p:cNvPr id="23" name="Rectangle 153">
              <a:extLst>
                <a:ext uri="{FF2B5EF4-FFF2-40B4-BE49-F238E27FC236}">
                  <a16:creationId xmlns:a16="http://schemas.microsoft.com/office/drawing/2014/main" id="{FC03F015-3FD3-6E33-62B7-E4E9778AF1A7}"/>
                </a:ext>
              </a:extLst>
            </p:cNvPr>
            <p:cNvSpPr/>
            <p:nvPr/>
          </p:nvSpPr>
          <p:spPr>
            <a:xfrm>
              <a:off x="680679" y="5297553"/>
              <a:ext cx="2494362" cy="241768"/>
            </a:xfrm>
            <a:prstGeom prst="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3500" b="1" noProof="0" dirty="0">
                <a:latin typeface="+mj-lt"/>
              </a:endParaRPr>
            </a:p>
          </p:txBody>
        </p:sp>
        <p:sp>
          <p:nvSpPr>
            <p:cNvPr id="24" name="Right Triangle 149">
              <a:extLst>
                <a:ext uri="{FF2B5EF4-FFF2-40B4-BE49-F238E27FC236}">
                  <a16:creationId xmlns:a16="http://schemas.microsoft.com/office/drawing/2014/main" id="{3E91E76B-E98F-BF07-CB21-BFD4FC06AE13}"/>
                </a:ext>
              </a:extLst>
            </p:cNvPr>
            <p:cNvSpPr/>
            <p:nvPr/>
          </p:nvSpPr>
          <p:spPr>
            <a:xfrm rot="5400000">
              <a:off x="2405602" y="5539924"/>
              <a:ext cx="770040" cy="768837"/>
            </a:xfrm>
            <a:prstGeom prst="rtTriangle">
              <a:avLst/>
            </a:prstGeom>
            <a:solidFill>
              <a:srgbClr val="3E6E2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500" b="1" noProof="0" dirty="0">
                <a:latin typeface="+mj-lt"/>
              </a:endParaRPr>
            </a:p>
          </p:txBody>
        </p:sp>
      </p:grpSp>
      <p:sp>
        <p:nvSpPr>
          <p:cNvPr id="27" name="Rectangle 133">
            <a:extLst>
              <a:ext uri="{FF2B5EF4-FFF2-40B4-BE49-F238E27FC236}">
                <a16:creationId xmlns:a16="http://schemas.microsoft.com/office/drawing/2014/main" id="{323927D9-2971-732D-409F-4AEB89146F7A}"/>
              </a:ext>
            </a:extLst>
          </p:cNvPr>
          <p:cNvSpPr/>
          <p:nvPr/>
        </p:nvSpPr>
        <p:spPr>
          <a:xfrm flipH="1">
            <a:off x="11189970" y="5472023"/>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s-ES" sz="2500" noProof="0" dirty="0">
                <a:latin typeface="+mj-lt"/>
              </a:rPr>
              <a:t>Creación de redes de compañeros</a:t>
            </a:r>
          </a:p>
          <a:p>
            <a:pPr marL="342900" indent="-342900">
              <a:spcBef>
                <a:spcPts val="600"/>
              </a:spcBef>
              <a:buFont typeface="Arial" panose="020B0604020202020204" pitchFamily="34" charset="0"/>
              <a:buChar char="•"/>
            </a:pPr>
            <a:r>
              <a:rPr lang="es-ES" sz="2500" noProof="0" dirty="0">
                <a:latin typeface="+mj-lt"/>
              </a:rPr>
              <a:t>Compartir recursos</a:t>
            </a:r>
          </a:p>
          <a:p>
            <a:pPr marL="342900" indent="-342900">
              <a:spcBef>
                <a:spcPts val="600"/>
              </a:spcBef>
              <a:buFont typeface="Arial" panose="020B0604020202020204" pitchFamily="34" charset="0"/>
              <a:buChar char="•"/>
            </a:pPr>
            <a:r>
              <a:rPr lang="es-ES" sz="2500" noProof="0" dirty="0">
                <a:latin typeface="+mj-lt"/>
              </a:rPr>
              <a:t>Fomento de la resiliencia colectiva</a:t>
            </a:r>
            <a:endParaRPr lang="es-ES" sz="2500" noProof="0" dirty="0">
              <a:solidFill>
                <a:schemeClr val="tx1">
                  <a:lumMod val="75000"/>
                  <a:lumOff val="25000"/>
                </a:schemeClr>
              </a:solidFill>
              <a:latin typeface="+mj-lt"/>
            </a:endParaRPr>
          </a:p>
        </p:txBody>
      </p:sp>
      <p:sp>
        <p:nvSpPr>
          <p:cNvPr id="28" name="Rectangle 124">
            <a:extLst>
              <a:ext uri="{FF2B5EF4-FFF2-40B4-BE49-F238E27FC236}">
                <a16:creationId xmlns:a16="http://schemas.microsoft.com/office/drawing/2014/main" id="{EAA44B42-82E0-45C7-08D1-68C174276494}"/>
              </a:ext>
            </a:extLst>
          </p:cNvPr>
          <p:cNvSpPr/>
          <p:nvPr/>
        </p:nvSpPr>
        <p:spPr>
          <a:xfrm flipH="1">
            <a:off x="7070323" y="5539441"/>
            <a:ext cx="3475879" cy="2462213"/>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s-ES" sz="2500" noProof="0" dirty="0">
                <a:latin typeface="+mj-lt"/>
              </a:rPr>
              <a:t>Prueba de nuevos formatos</a:t>
            </a:r>
          </a:p>
          <a:p>
            <a:pPr marL="342900" indent="-342900">
              <a:spcBef>
                <a:spcPts val="600"/>
              </a:spcBef>
              <a:buFont typeface="Arial" panose="020B0604020202020204" pitchFamily="34" charset="0"/>
              <a:buChar char="•"/>
            </a:pPr>
            <a:r>
              <a:rPr lang="es-ES" sz="2500" noProof="0" dirty="0">
                <a:latin typeface="+mj-lt"/>
              </a:rPr>
              <a:t>Creación de alianzas comunitarias</a:t>
            </a:r>
          </a:p>
          <a:p>
            <a:pPr marL="342900" indent="-342900">
              <a:spcBef>
                <a:spcPts val="600"/>
              </a:spcBef>
              <a:buFont typeface="Arial" panose="020B0604020202020204" pitchFamily="34" charset="0"/>
              <a:buChar char="•"/>
            </a:pPr>
            <a:r>
              <a:rPr lang="es-ES" sz="2500" noProof="0" dirty="0">
                <a:latin typeface="+mj-lt"/>
              </a:rPr>
              <a:t>Rediseñar procesos para que sean más inclusivos y receptivos.</a:t>
            </a:r>
            <a:endParaRPr lang="es-ES" sz="2500" noProof="0" dirty="0">
              <a:solidFill>
                <a:schemeClr val="tx1">
                  <a:lumMod val="75000"/>
                  <a:lumOff val="25000"/>
                </a:schemeClr>
              </a:solidFill>
              <a:latin typeface="+mj-lt"/>
            </a:endParaRPr>
          </a:p>
        </p:txBody>
      </p:sp>
      <p:sp>
        <p:nvSpPr>
          <p:cNvPr id="29" name="Rectangle 151">
            <a:extLst>
              <a:ext uri="{FF2B5EF4-FFF2-40B4-BE49-F238E27FC236}">
                <a16:creationId xmlns:a16="http://schemas.microsoft.com/office/drawing/2014/main" id="{197E615D-02B9-F72A-1942-78536CE6BF0E}"/>
              </a:ext>
            </a:extLst>
          </p:cNvPr>
          <p:cNvSpPr/>
          <p:nvPr/>
        </p:nvSpPr>
        <p:spPr>
          <a:xfrm flipH="1">
            <a:off x="2815965" y="5585414"/>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s-ES" sz="2500" noProof="0" dirty="0">
                <a:latin typeface="+mj-lt"/>
              </a:rPr>
              <a:t>Lanzar proyectos</a:t>
            </a:r>
          </a:p>
          <a:p>
            <a:pPr marL="342900" indent="-342900">
              <a:spcBef>
                <a:spcPts val="600"/>
              </a:spcBef>
              <a:buFont typeface="Arial" panose="020B0604020202020204" pitchFamily="34" charset="0"/>
              <a:buChar char="•"/>
            </a:pPr>
            <a:r>
              <a:rPr lang="es-ES" sz="2500" noProof="0" dirty="0">
                <a:latin typeface="+mj-lt"/>
              </a:rPr>
              <a:t>Diversificar los ingresos</a:t>
            </a:r>
          </a:p>
          <a:p>
            <a:pPr marL="342900" indent="-342900">
              <a:spcBef>
                <a:spcPts val="600"/>
              </a:spcBef>
              <a:buFont typeface="Arial" panose="020B0604020202020204" pitchFamily="34" charset="0"/>
              <a:buChar char="•"/>
            </a:pPr>
            <a:r>
              <a:rPr lang="es-ES" sz="2500" noProof="0" dirty="0">
                <a:latin typeface="+mj-lt"/>
              </a:rPr>
              <a:t>Ampliar los límites creativos</a:t>
            </a:r>
            <a:endParaRPr lang="es-ES" sz="2500" noProof="0" dirty="0">
              <a:solidFill>
                <a:schemeClr val="tx1">
                  <a:lumMod val="75000"/>
                  <a:lumOff val="25000"/>
                </a:schemeClr>
              </a:solidFill>
              <a:latin typeface="+mj-lt"/>
            </a:endParaRPr>
          </a:p>
        </p:txBody>
      </p:sp>
      <p:pic>
        <p:nvPicPr>
          <p:cNvPr id="33" name="Γραφικό 32">
            <a:extLst>
              <a:ext uri="{FF2B5EF4-FFF2-40B4-BE49-F238E27FC236}">
                <a16:creationId xmlns:a16="http://schemas.microsoft.com/office/drawing/2014/main" id="{A95C9B21-5984-60A3-5E52-A090D0D690B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12455" y="4479353"/>
            <a:ext cx="806444" cy="805856"/>
          </a:xfrm>
          <a:prstGeom prst="rect">
            <a:avLst/>
          </a:prstGeom>
        </p:spPr>
      </p:pic>
      <p:pic>
        <p:nvPicPr>
          <p:cNvPr id="34" name="Γραφικό 33">
            <a:extLst>
              <a:ext uri="{FF2B5EF4-FFF2-40B4-BE49-F238E27FC236}">
                <a16:creationId xmlns:a16="http://schemas.microsoft.com/office/drawing/2014/main" id="{14046585-59B7-1002-AC34-373C4105DA8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149150" y="4479353"/>
            <a:ext cx="720000" cy="720000"/>
          </a:xfrm>
          <a:prstGeom prst="rect">
            <a:avLst/>
          </a:prstGeom>
        </p:spPr>
      </p:pic>
      <p:pic>
        <p:nvPicPr>
          <p:cNvPr id="35" name="Γραφικό 34">
            <a:extLst>
              <a:ext uri="{FF2B5EF4-FFF2-40B4-BE49-F238E27FC236}">
                <a16:creationId xmlns:a16="http://schemas.microsoft.com/office/drawing/2014/main" id="{FFBE695B-C1EE-106B-23BB-FE96270624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240768" y="4479353"/>
            <a:ext cx="720000" cy="720000"/>
          </a:xfrm>
          <a:prstGeom prst="rect">
            <a:avLst/>
          </a:prstGeom>
        </p:spPr>
      </p:pic>
    </p:spTree>
    <p:extLst>
      <p:ext uri="{BB962C8B-B14F-4D97-AF65-F5344CB8AC3E}">
        <p14:creationId xmlns:p14="http://schemas.microsoft.com/office/powerpoint/2010/main" val="1866407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1DB-CF8E-5FE5-177C-635A3BD1C4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08A9D-D6E1-6874-CCD1-BF8C6E02908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9E172BFD-082F-36A6-E432-26335BCEB99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latin typeface="+mj-lt"/>
            </a:endParaRPr>
          </a:p>
        </p:txBody>
      </p:sp>
      <p:sp>
        <p:nvSpPr>
          <p:cNvPr id="5" name="TextBox 4">
            <a:extLst>
              <a:ext uri="{FF2B5EF4-FFF2-40B4-BE49-F238E27FC236}">
                <a16:creationId xmlns:a16="http://schemas.microsoft.com/office/drawing/2014/main" id="{B62D762D-3040-0662-4F3A-01CBE4FA9E7B}"/>
              </a:ext>
            </a:extLst>
          </p:cNvPr>
          <p:cNvSpPr txBox="1"/>
          <p:nvPr/>
        </p:nvSpPr>
        <p:spPr>
          <a:xfrm>
            <a:off x="0" y="1040130"/>
            <a:ext cx="16687800" cy="923330"/>
          </a:xfrm>
          <a:prstGeom prst="rect">
            <a:avLst/>
          </a:prstGeom>
          <a:noFill/>
        </p:spPr>
        <p:txBody>
          <a:bodyPr wrap="square">
            <a:spAutoFit/>
          </a:bodyPr>
          <a:lstStyle/>
          <a:p>
            <a:pPr lvl="0" algn="r"/>
            <a:r>
              <a:rPr lang="es-ES" sz="5400" b="1" noProof="0" dirty="0"/>
              <a:t>De la teoría a la práctica: por qué el contexto es importante</a:t>
            </a:r>
            <a:endParaRPr lang="es-ES" sz="5000" b="1" noProof="0" dirty="0">
              <a:latin typeface="+mj-lt"/>
            </a:endParaRPr>
          </a:p>
        </p:txBody>
      </p:sp>
      <p:sp>
        <p:nvSpPr>
          <p:cNvPr id="30" name="TextBox 29">
            <a:extLst>
              <a:ext uri="{FF2B5EF4-FFF2-40B4-BE49-F238E27FC236}">
                <a16:creationId xmlns:a16="http://schemas.microsoft.com/office/drawing/2014/main" id="{975662E3-1829-E301-06F4-EE0720AA8292}"/>
              </a:ext>
            </a:extLst>
          </p:cNvPr>
          <p:cNvSpPr txBox="1"/>
          <p:nvPr/>
        </p:nvSpPr>
        <p:spPr>
          <a:xfrm>
            <a:off x="4698521" y="3614559"/>
            <a:ext cx="13284679" cy="5632311"/>
          </a:xfrm>
          <a:prstGeom prst="rect">
            <a:avLst/>
          </a:prstGeom>
          <a:noFill/>
        </p:spPr>
        <p:txBody>
          <a:bodyPr wrap="square">
            <a:spAutoFit/>
          </a:bodyPr>
          <a:lstStyle/>
          <a:p>
            <a:pPr>
              <a:buNone/>
            </a:pPr>
            <a:r>
              <a:rPr lang="es-ES" sz="4500" b="1" i="1" noProof="0" dirty="0">
                <a:latin typeface="+mj-lt"/>
              </a:rPr>
              <a:t>Comprender los modelos empresariales es solo una parte del camino.</a:t>
            </a:r>
          </a:p>
          <a:p>
            <a:pPr>
              <a:buNone/>
            </a:pPr>
            <a:br>
              <a:rPr lang="es-ES" sz="4500" b="1" i="1" noProof="0" dirty="0">
                <a:latin typeface="+mj-lt"/>
              </a:rPr>
            </a:br>
            <a:r>
              <a:rPr lang="es-ES" sz="4500" b="1" i="1" noProof="0" dirty="0">
                <a:latin typeface="+mj-lt"/>
              </a:rPr>
              <a:t>Las limitaciones del mundo real determinan la forma en que los profesionales aplican estos enfoques.</a:t>
            </a:r>
          </a:p>
          <a:p>
            <a:r>
              <a:rPr lang="es-ES" sz="4500" b="1" i="1" noProof="0" dirty="0">
                <a:latin typeface="+mj-lt"/>
              </a:rPr>
              <a:t>Como formadores, su función es fomentar no solo el conocimiento, sino también la adaptabilidad y la resiliencia necesarias para navegar por la complejidad.</a:t>
            </a:r>
          </a:p>
        </p:txBody>
      </p:sp>
      <p:pic>
        <p:nvPicPr>
          <p:cNvPr id="31" name="Γραφικό 30">
            <a:extLst>
              <a:ext uri="{FF2B5EF4-FFF2-40B4-BE49-F238E27FC236}">
                <a16:creationId xmlns:a16="http://schemas.microsoft.com/office/drawing/2014/main" id="{6F78FC62-3063-A6E2-769F-75338ABB514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428445" y="4229100"/>
            <a:ext cx="3810000" cy="3810000"/>
          </a:xfrm>
          <a:prstGeom prst="rect">
            <a:avLst/>
          </a:prstGeom>
        </p:spPr>
      </p:pic>
    </p:spTree>
    <p:extLst>
      <p:ext uri="{BB962C8B-B14F-4D97-AF65-F5344CB8AC3E}">
        <p14:creationId xmlns:p14="http://schemas.microsoft.com/office/powerpoint/2010/main" val="1176101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91A9-B153-51D6-93E0-58D86574E7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76A63-68E5-9C8E-89FC-C4E8193DAFB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F7CABEA9-3F37-3E5A-B530-21352A37643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latin typeface="+mj-lt"/>
            </a:endParaRPr>
          </a:p>
        </p:txBody>
      </p:sp>
      <p:sp>
        <p:nvSpPr>
          <p:cNvPr id="5" name="TextBox 4">
            <a:extLst>
              <a:ext uri="{FF2B5EF4-FFF2-40B4-BE49-F238E27FC236}">
                <a16:creationId xmlns:a16="http://schemas.microsoft.com/office/drawing/2014/main" id="{6F42728E-5F99-E5F7-CED2-939929167DD4}"/>
              </a:ext>
            </a:extLst>
          </p:cNvPr>
          <p:cNvSpPr txBox="1"/>
          <p:nvPr/>
        </p:nvSpPr>
        <p:spPr>
          <a:xfrm>
            <a:off x="0" y="1040130"/>
            <a:ext cx="16687800" cy="923330"/>
          </a:xfrm>
          <a:prstGeom prst="rect">
            <a:avLst/>
          </a:prstGeom>
          <a:noFill/>
        </p:spPr>
        <p:txBody>
          <a:bodyPr wrap="square">
            <a:spAutoFit/>
          </a:bodyPr>
          <a:lstStyle/>
          <a:p>
            <a:pPr lvl="0" algn="r"/>
            <a:r>
              <a:rPr lang="es-ES" sz="5400" b="1" noProof="0" dirty="0"/>
              <a:t>Retos del sector y cómo pueden ayudar los formadores</a:t>
            </a:r>
            <a:endParaRPr lang="es-ES" sz="5000" b="1" noProof="0" dirty="0">
              <a:latin typeface="+mj-lt"/>
            </a:endParaRPr>
          </a:p>
        </p:txBody>
      </p:sp>
      <p:graphicFrame>
        <p:nvGraphicFramePr>
          <p:cNvPr id="4" name="Πίνακας 3">
            <a:extLst>
              <a:ext uri="{FF2B5EF4-FFF2-40B4-BE49-F238E27FC236}">
                <a16:creationId xmlns:a16="http://schemas.microsoft.com/office/drawing/2014/main" id="{1771A767-4DD0-9597-B5A7-C011A4169A24}"/>
              </a:ext>
            </a:extLst>
          </p:cNvPr>
          <p:cNvGraphicFramePr>
            <a:graphicFrameLocks noGrp="1"/>
          </p:cNvGraphicFramePr>
          <p:nvPr>
            <p:extLst>
              <p:ext uri="{D42A27DB-BD31-4B8C-83A1-F6EECF244321}">
                <p14:modId xmlns:p14="http://schemas.microsoft.com/office/powerpoint/2010/main" val="3658485279"/>
              </p:ext>
            </p:extLst>
          </p:nvPr>
        </p:nvGraphicFramePr>
        <p:xfrm>
          <a:off x="342900" y="2324100"/>
          <a:ext cx="17678400" cy="7961560"/>
        </p:xfrm>
        <a:graphic>
          <a:graphicData uri="http://schemas.openxmlformats.org/drawingml/2006/table">
            <a:tbl>
              <a:tblPr>
                <a:tableStyleId>{5940675A-B579-460E-94D1-54222C63F5DA}</a:tableStyleId>
              </a:tblPr>
              <a:tblGrid>
                <a:gridCol w="8839200">
                  <a:extLst>
                    <a:ext uri="{9D8B030D-6E8A-4147-A177-3AD203B41FA5}">
                      <a16:colId xmlns:a16="http://schemas.microsoft.com/office/drawing/2014/main" val="2189195419"/>
                    </a:ext>
                  </a:extLst>
                </a:gridCol>
                <a:gridCol w="8839200">
                  <a:extLst>
                    <a:ext uri="{9D8B030D-6E8A-4147-A177-3AD203B41FA5}">
                      <a16:colId xmlns:a16="http://schemas.microsoft.com/office/drawing/2014/main" val="377162065"/>
                    </a:ext>
                  </a:extLst>
                </a:gridCol>
              </a:tblGrid>
              <a:tr h="847083">
                <a:tc>
                  <a:txBody>
                    <a:bodyPr/>
                    <a:lstStyle/>
                    <a:p>
                      <a:r>
                        <a:rPr lang="es-ES" sz="4500" b="1" noProof="0" dirty="0">
                          <a:solidFill>
                            <a:srgbClr val="3E6E28"/>
                          </a:solidFill>
                          <a:latin typeface="+mj-lt"/>
                        </a:rPr>
                        <a:t>Reto</a:t>
                      </a:r>
                      <a:endParaRPr lang="es-ES"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4500" b="1" noProof="0" dirty="0">
                          <a:solidFill>
                            <a:srgbClr val="3E6E28"/>
                          </a:solidFill>
                          <a:latin typeface="+mj-lt"/>
                        </a:rPr>
                        <a:t>Consejo del formador</a:t>
                      </a:r>
                      <a:endParaRPr lang="es-ES"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505264"/>
                  </a:ext>
                </a:extLst>
              </a:tr>
              <a:tr h="1362717">
                <a:tc>
                  <a:txBody>
                    <a:bodyPr/>
                    <a:lstStyle/>
                    <a:p>
                      <a:r>
                        <a:rPr lang="es-ES" sz="3000" b="1" noProof="0" dirty="0">
                          <a:latin typeface="+mj-lt"/>
                        </a:rPr>
                        <a:t>Modelos de negocio frágiles</a:t>
                      </a:r>
                    </a:p>
                    <a:p>
                      <a:r>
                        <a:rPr lang="es-ES" sz="2500" noProof="0" dirty="0">
                          <a:latin typeface="+mj-lt"/>
                        </a:rPr>
                        <a:t>Reservas limitadas, ingresos inestables, aumento de los costes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s-ES" sz="3000" noProof="0" dirty="0">
                          <a:latin typeface="+mj-lt"/>
                        </a:rPr>
                        <a:t>Orientar a los alumnos en el diseño de </a:t>
                      </a:r>
                      <a:r>
                        <a:rPr lang="es-ES" sz="3000" b="1" noProof="0" dirty="0">
                          <a:latin typeface="+mj-lt"/>
                        </a:rPr>
                        <a:t>proyectos a pequeña escala y conscientes del presupuesto </a:t>
                      </a:r>
                      <a:r>
                        <a:rPr lang="es-ES" sz="3000" noProof="0" dirty="0">
                          <a:latin typeface="+mj-lt"/>
                        </a:rPr>
                        <a:t>utilizando herramientas básicas de presupuestación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1553057464"/>
                  </a:ext>
                </a:extLst>
              </a:tr>
              <a:tr h="1262317">
                <a:tc>
                  <a:txBody>
                    <a:bodyPr/>
                    <a:lstStyle/>
                    <a:p>
                      <a:r>
                        <a:rPr lang="es-ES" sz="3000" b="1" noProof="0" dirty="0">
                          <a:latin typeface="+mj-lt"/>
                        </a:rPr>
                        <a:t>Falta de inversión de capital</a:t>
                      </a:r>
                    </a:p>
                    <a:p>
                      <a:r>
                        <a:rPr lang="es-ES" sz="2500" noProof="0" dirty="0">
                          <a:latin typeface="+mj-lt"/>
                        </a:rPr>
                        <a:t>Escaso acceso a locales o infraestructuras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000" noProof="0" dirty="0">
                          <a:latin typeface="+mj-lt"/>
                        </a:rPr>
                        <a:t>Fomentar </a:t>
                      </a:r>
                      <a:r>
                        <a:rPr lang="es-ES" sz="3000" b="1" noProof="0" dirty="0">
                          <a:latin typeface="+mj-lt"/>
                        </a:rPr>
                        <a:t>el uso creativo de los espacios </a:t>
                      </a:r>
                      <a:r>
                        <a:rPr lang="es-ES" sz="3000" noProof="0" dirty="0">
                          <a:latin typeface="+mj-lt"/>
                        </a:rPr>
                        <a:t>y promover las asociaciones con organizaciones locales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020258"/>
                  </a:ext>
                </a:extLst>
              </a:tr>
              <a:tr h="1262317">
                <a:tc>
                  <a:txBody>
                    <a:bodyPr/>
                    <a:lstStyle/>
                    <a:p>
                      <a:r>
                        <a:rPr lang="es-ES" sz="3000" b="1" noProof="0" dirty="0">
                          <a:latin typeface="+mj-lt"/>
                        </a:rPr>
                        <a:t>Brechas tecnológicas</a:t>
                      </a:r>
                    </a:p>
                    <a:p>
                      <a:r>
                        <a:rPr lang="es-ES" sz="2500" noProof="0" dirty="0">
                          <a:latin typeface="+mj-lt"/>
                        </a:rPr>
                        <a:t>Habilidades o infraestructura digital limitadas.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s-ES" sz="3000" noProof="0" dirty="0">
                          <a:latin typeface="+mj-lt"/>
                        </a:rPr>
                        <a:t>Introducir </a:t>
                      </a:r>
                      <a:r>
                        <a:rPr lang="es-ES" sz="3000" b="1" noProof="0" dirty="0">
                          <a:latin typeface="+mj-lt"/>
                        </a:rPr>
                        <a:t>herramientas digitales de bricolaje </a:t>
                      </a:r>
                      <a:r>
                        <a:rPr lang="es-ES" sz="3000" noProof="0" dirty="0">
                          <a:latin typeface="+mj-lt"/>
                        </a:rPr>
                        <a:t>y plataformas de bajo coste para apoyar la creación digital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3985539915"/>
                  </a:ext>
                </a:extLst>
              </a:tr>
              <a:tr h="1262317">
                <a:tc>
                  <a:txBody>
                    <a:bodyPr/>
                    <a:lstStyle/>
                    <a:p>
                      <a:r>
                        <a:rPr lang="es-ES" sz="3000" b="1" noProof="0" dirty="0">
                          <a:latin typeface="+mj-lt"/>
                        </a:rPr>
                        <a:t>Demandas híbridas</a:t>
                      </a:r>
                    </a:p>
                    <a:p>
                      <a:r>
                        <a:rPr lang="es-ES" sz="2500" noProof="0" dirty="0">
                          <a:latin typeface="+mj-lt"/>
                        </a:rPr>
                        <a:t>Equilibrar los objetivos artísticos, sociales y financieros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s-ES" sz="3000" noProof="0" dirty="0">
                          <a:latin typeface="+mj-lt"/>
                        </a:rPr>
                        <a:t>Apoyar </a:t>
                      </a:r>
                      <a:r>
                        <a:rPr lang="es-ES" sz="3000" b="1" noProof="0" dirty="0">
                          <a:latin typeface="+mj-lt"/>
                        </a:rPr>
                        <a:t>la planificación de proyectos impulsados por una misión</a:t>
                      </a:r>
                      <a:r>
                        <a:rPr lang="es-ES" sz="3000" noProof="0" dirty="0">
                          <a:latin typeface="+mj-lt"/>
                        </a:rPr>
                        <a:t>, centrándose en el impacto en el mundo real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4658559"/>
                  </a:ext>
                </a:extLst>
              </a:tr>
              <a:tr h="1262317">
                <a:tc>
                  <a:txBody>
                    <a:bodyPr/>
                    <a:lstStyle/>
                    <a:p>
                      <a:r>
                        <a:rPr lang="es-ES" sz="3000" b="1" noProof="0" dirty="0">
                          <a:latin typeface="+mj-lt"/>
                        </a:rPr>
                        <a:t>Barreras a la innovación</a:t>
                      </a:r>
                    </a:p>
                    <a:p>
                      <a:r>
                        <a:rPr lang="es-ES" sz="2500" noProof="0" dirty="0">
                          <a:latin typeface="+mj-lt"/>
                        </a:rPr>
                        <a:t>Instituciones reacias al riesgo y modelos de financiación rígidos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s-ES" sz="3000" noProof="0" dirty="0">
                          <a:latin typeface="+mj-lt"/>
                        </a:rPr>
                        <a:t>Promover </a:t>
                      </a:r>
                      <a:r>
                        <a:rPr lang="es-ES" sz="3000" b="1" noProof="0" dirty="0">
                          <a:latin typeface="+mj-lt"/>
                        </a:rPr>
                        <a:t>la creación de prototipos creativos</a:t>
                      </a:r>
                      <a:r>
                        <a:rPr lang="es-ES" sz="3000" noProof="0" dirty="0">
                          <a:latin typeface="+mj-lt"/>
                        </a:rPr>
                        <a:t>: experimentos de bajo riesgo, bucles de retroalimentación y reflexión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4215806090"/>
                  </a:ext>
                </a:extLst>
              </a:tr>
            </a:tbl>
          </a:graphicData>
        </a:graphic>
      </p:graphicFrame>
    </p:spTree>
    <p:extLst>
      <p:ext uri="{BB962C8B-B14F-4D97-AF65-F5344CB8AC3E}">
        <p14:creationId xmlns:p14="http://schemas.microsoft.com/office/powerpoint/2010/main" val="4015055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97F5-1E1F-C520-9D0C-C3BB2C26AB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B8A675-A30E-EB8A-84EB-2E1B45E6BBA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5FA86425-DD9F-BDA8-C202-F1C6B76B4B17}"/>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5BC191CD-B0FA-52AE-BC8F-FDDDA2DD193B}"/>
              </a:ext>
            </a:extLst>
          </p:cNvPr>
          <p:cNvSpPr txBox="1"/>
          <p:nvPr/>
        </p:nvSpPr>
        <p:spPr>
          <a:xfrm>
            <a:off x="1828800" y="3009900"/>
            <a:ext cx="8534400" cy="1015663"/>
          </a:xfrm>
          <a:prstGeom prst="rect">
            <a:avLst/>
          </a:prstGeom>
          <a:noFill/>
        </p:spPr>
        <p:txBody>
          <a:bodyPr wrap="square">
            <a:spAutoFit/>
          </a:bodyPr>
          <a:lstStyle/>
          <a:p>
            <a:pPr lvl="0"/>
            <a:r>
              <a:rPr lang="es-ES" sz="6000" b="1" noProof="0" dirty="0">
                <a:solidFill>
                  <a:srgbClr val="3F6031"/>
                </a:solidFill>
                <a:effectLst/>
                <a:latin typeface="+mn-lt"/>
              </a:rPr>
              <a:t>Actividad C4.A8</a:t>
            </a:r>
            <a:endParaRPr lang="es-ES" sz="6000" noProof="0" dirty="0">
              <a:solidFill>
                <a:srgbClr val="3F6031"/>
              </a:solidFill>
            </a:endParaRPr>
          </a:p>
        </p:txBody>
      </p:sp>
      <p:sp>
        <p:nvSpPr>
          <p:cNvPr id="7" name="TextBox 6">
            <a:extLst>
              <a:ext uri="{FF2B5EF4-FFF2-40B4-BE49-F238E27FC236}">
                <a16:creationId xmlns:a16="http://schemas.microsoft.com/office/drawing/2014/main" id="{A43ADDAD-CA06-E915-BEF2-F00401A1AEE3}"/>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s-ES" sz="4500" b="1" noProof="0" dirty="0">
                <a:solidFill>
                  <a:srgbClr val="569938"/>
                </a:solidFill>
                <a:latin typeface="Calibri" panose="020F0502020204030204" pitchFamily="34" charset="0"/>
              </a:rPr>
              <a:t>Adecuación de los modelos empresariales y los estilos de pensamiento en las artes escénicas</a:t>
            </a:r>
          </a:p>
        </p:txBody>
      </p:sp>
      <p:sp>
        <p:nvSpPr>
          <p:cNvPr id="6" name="TextBox 5">
            <a:extLst>
              <a:ext uri="{FF2B5EF4-FFF2-40B4-BE49-F238E27FC236}">
                <a16:creationId xmlns:a16="http://schemas.microsoft.com/office/drawing/2014/main" id="{DF8C5178-7396-83BB-7387-8A3E7CA310C8}"/>
              </a:ext>
            </a:extLst>
          </p:cNvPr>
          <p:cNvSpPr txBox="1"/>
          <p:nvPr/>
        </p:nvSpPr>
        <p:spPr>
          <a:xfrm>
            <a:off x="3839028" y="6250633"/>
            <a:ext cx="13984514" cy="1877437"/>
          </a:xfrm>
          <a:prstGeom prst="rect">
            <a:avLst/>
          </a:prstGeom>
          <a:noFill/>
        </p:spPr>
        <p:txBody>
          <a:bodyPr wrap="square">
            <a:spAutoFit/>
          </a:bodyPr>
          <a:lstStyle/>
          <a:p>
            <a:pPr marL="457200" lvl="0" indent="-457200">
              <a:spcBef>
                <a:spcPts val="600"/>
              </a:spcBef>
              <a:spcAft>
                <a:spcPts val="600"/>
              </a:spcAft>
              <a:buSzPct val="100000"/>
              <a:buFont typeface="Arial" panose="020B0604020202020204" pitchFamily="34" charset="0"/>
              <a:buChar char="•"/>
              <a:tabLst>
                <a:tab pos="457200" algn="l"/>
              </a:tabLst>
            </a:pPr>
            <a:r>
              <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¿Qué oportunidad parece más relevante o urgente? </a:t>
            </a:r>
          </a:p>
          <a:p>
            <a:pPr marL="457200" lvl="0" indent="-457200">
              <a:spcBef>
                <a:spcPts val="600"/>
              </a:spcBef>
              <a:spcAft>
                <a:spcPts val="600"/>
              </a:spcAft>
              <a:buSzPct val="100000"/>
              <a:buFont typeface="Arial" panose="020B0604020202020204" pitchFamily="34" charset="0"/>
              <a:buChar char="•"/>
              <a:tabLst>
                <a:tab pos="457200" algn="l"/>
              </a:tabLst>
            </a:pPr>
            <a:r>
              <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¿Qué tipo de respuesta estratégica podría abordarla? </a:t>
            </a:r>
          </a:p>
          <a:p>
            <a:pPr marL="457200" lvl="0" indent="-457200">
              <a:spcBef>
                <a:spcPts val="600"/>
              </a:spcBef>
              <a:spcAft>
                <a:spcPts val="600"/>
              </a:spcAft>
              <a:buSzPct val="100000"/>
              <a:buFont typeface="Arial" panose="020B0604020202020204" pitchFamily="34" charset="0"/>
              <a:buChar char="•"/>
              <a:tabLst>
                <a:tab pos="457200" algn="l"/>
              </a:tabLst>
            </a:pPr>
            <a:r>
              <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¿Requeriría cambios en la estructura, el liderazgo o la colaboración? </a:t>
            </a:r>
          </a:p>
        </p:txBody>
      </p:sp>
    </p:spTree>
    <p:extLst>
      <p:ext uri="{BB962C8B-B14F-4D97-AF65-F5344CB8AC3E}">
        <p14:creationId xmlns:p14="http://schemas.microsoft.com/office/powerpoint/2010/main" val="3479804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93CA-170B-E0D6-9EF2-90350BA943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E67CE9-341E-DB66-FCAE-97E3E1B7240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85FD27DC-9554-A41D-EBC7-9DFF2AD0330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8560AEA5-EDCE-522B-BD77-81DF5921B292}"/>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De los modelos a la estrategia</a:t>
            </a:r>
            <a:endParaRPr lang="es-ES" sz="5000" b="1" noProof="0" dirty="0"/>
          </a:p>
        </p:txBody>
      </p:sp>
      <p:sp>
        <p:nvSpPr>
          <p:cNvPr id="4" name="TextBox 3">
            <a:extLst>
              <a:ext uri="{FF2B5EF4-FFF2-40B4-BE49-F238E27FC236}">
                <a16:creationId xmlns:a16="http://schemas.microsoft.com/office/drawing/2014/main" id="{62E28E8C-31AD-969A-F25D-068975DD8DC7}"/>
              </a:ext>
            </a:extLst>
          </p:cNvPr>
          <p:cNvSpPr txBox="1"/>
          <p:nvPr/>
        </p:nvSpPr>
        <p:spPr>
          <a:xfrm>
            <a:off x="762000" y="3058099"/>
            <a:ext cx="16230600" cy="646331"/>
          </a:xfrm>
          <a:prstGeom prst="rect">
            <a:avLst/>
          </a:prstGeom>
          <a:noFill/>
        </p:spPr>
        <p:txBody>
          <a:bodyPr wrap="square">
            <a:spAutoFit/>
          </a:bodyPr>
          <a:lstStyle/>
          <a:p>
            <a:r>
              <a:rPr lang="es-ES" sz="3500" b="1" noProof="0" dirty="0">
                <a:solidFill>
                  <a:srgbClr val="3F6031"/>
                </a:solidFill>
              </a:rPr>
              <a:t>Reconocer las oportunidades es lo que convierte una idea creativa en un proyecto sostenible.</a:t>
            </a:r>
          </a:p>
        </p:txBody>
      </p:sp>
      <p:sp>
        <p:nvSpPr>
          <p:cNvPr id="6" name="TextBox 5">
            <a:extLst>
              <a:ext uri="{FF2B5EF4-FFF2-40B4-BE49-F238E27FC236}">
                <a16:creationId xmlns:a16="http://schemas.microsoft.com/office/drawing/2014/main" id="{B3DAEFBC-93DC-26A9-9696-9323EDC87768}"/>
              </a:ext>
            </a:extLst>
          </p:cNvPr>
          <p:cNvSpPr txBox="1"/>
          <p:nvPr/>
        </p:nvSpPr>
        <p:spPr>
          <a:xfrm>
            <a:off x="774700" y="4848487"/>
            <a:ext cx="11237842" cy="3295326"/>
          </a:xfrm>
          <a:prstGeom prst="rect">
            <a:avLst/>
          </a:prstGeom>
          <a:noFill/>
        </p:spPr>
        <p:txBody>
          <a:bodyPr wrap="square">
            <a:spAutoFit/>
          </a:bodyPr>
          <a:lstStyle/>
          <a:p>
            <a:pPr marL="457200" indent="-457200">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Las ideas se convierten en oportunidades a través de la estrategia</a:t>
            </a:r>
          </a:p>
          <a:p>
            <a:pPr marL="457200" indent="-457200">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Reconocer las oportunidades es una habilidad empresarial fundamental</a:t>
            </a:r>
          </a:p>
          <a:p>
            <a:pPr marL="457200" indent="-457200">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La planificación estratégica respalda la toma de decisiones creativas y sostenibles</a:t>
            </a:r>
          </a:p>
        </p:txBody>
      </p:sp>
      <p:pic>
        <p:nvPicPr>
          <p:cNvPr id="10" name="Γραφικό 9">
            <a:extLst>
              <a:ext uri="{FF2B5EF4-FFF2-40B4-BE49-F238E27FC236}">
                <a16:creationId xmlns:a16="http://schemas.microsoft.com/office/drawing/2014/main" id="{F18EF1E6-A7BB-8EB2-F3AE-ED837D81850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611100" y="4172050"/>
            <a:ext cx="4724400" cy="4648200"/>
          </a:xfrm>
          <a:prstGeom prst="rect">
            <a:avLst/>
          </a:prstGeom>
        </p:spPr>
      </p:pic>
    </p:spTree>
    <p:extLst>
      <p:ext uri="{BB962C8B-B14F-4D97-AF65-F5344CB8AC3E}">
        <p14:creationId xmlns:p14="http://schemas.microsoft.com/office/powerpoint/2010/main" val="1382741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σκίτσο/σχέδιο, τέχνη, καρτούν&#10;&#10;Το περιεχόμενο που δημιουργείται από AI ενδέχεται να είναι εσφαλμένο.">
            <a:extLst>
              <a:ext uri="{FF2B5EF4-FFF2-40B4-BE49-F238E27FC236}">
                <a16:creationId xmlns:a16="http://schemas.microsoft.com/office/drawing/2014/main" id="{196CCA9D-B950-4D5D-533A-EAD22F62F9C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38100"/>
            <a:ext cx="8610600" cy="10287000"/>
          </a:xfrm>
          <a:prstGeom prst="rect">
            <a:avLst/>
          </a:prstGeom>
        </p:spPr>
      </p:pic>
      <p:sp>
        <p:nvSpPr>
          <p:cNvPr id="5" name="TextBox 4">
            <a:extLst>
              <a:ext uri="{FF2B5EF4-FFF2-40B4-BE49-F238E27FC236}">
                <a16:creationId xmlns:a16="http://schemas.microsoft.com/office/drawing/2014/main" id="{03CEFE1D-285B-FD5B-EF96-56BC5EFF0FAE}"/>
              </a:ext>
            </a:extLst>
          </p:cNvPr>
          <p:cNvSpPr txBox="1"/>
          <p:nvPr/>
        </p:nvSpPr>
        <p:spPr>
          <a:xfrm>
            <a:off x="8915400" y="495300"/>
            <a:ext cx="9144000" cy="923330"/>
          </a:xfrm>
          <a:prstGeom prst="rect">
            <a:avLst/>
          </a:prstGeom>
          <a:noFill/>
        </p:spPr>
        <p:txBody>
          <a:bodyPr wrap="square">
            <a:spAutoFit/>
          </a:bodyPr>
          <a:lstStyle/>
          <a:p>
            <a:r>
              <a:rPr lang="es-ES" sz="5400" b="1" noProof="0" dirty="0"/>
              <a:t>De la idea a la oportunidad</a:t>
            </a:r>
          </a:p>
        </p:txBody>
      </p:sp>
      <p:sp>
        <p:nvSpPr>
          <p:cNvPr id="9" name="TextBox 8">
            <a:extLst>
              <a:ext uri="{FF2B5EF4-FFF2-40B4-BE49-F238E27FC236}">
                <a16:creationId xmlns:a16="http://schemas.microsoft.com/office/drawing/2014/main" id="{88F01DD4-5D91-282C-6780-1F7163D58D42}"/>
              </a:ext>
            </a:extLst>
          </p:cNvPr>
          <p:cNvSpPr txBox="1"/>
          <p:nvPr/>
        </p:nvSpPr>
        <p:spPr>
          <a:xfrm>
            <a:off x="8890000" y="2628900"/>
            <a:ext cx="9144000" cy="5478423"/>
          </a:xfrm>
          <a:prstGeom prst="rect">
            <a:avLst/>
          </a:prstGeom>
          <a:noFill/>
        </p:spPr>
        <p:txBody>
          <a:bodyPr wrap="square">
            <a:spAutoFit/>
          </a:bodyPr>
          <a:lstStyle/>
          <a:p>
            <a:r>
              <a:rPr lang="es-ES" sz="3500" noProof="0" dirty="0">
                <a:latin typeface="Calibri" panose="020F0502020204030204" pitchFamily="34" charset="0"/>
              </a:rPr>
              <a:t>Una </a:t>
            </a:r>
            <a:r>
              <a:rPr lang="es-ES" sz="3500" b="1" noProof="0" dirty="0">
                <a:solidFill>
                  <a:srgbClr val="3E6E28"/>
                </a:solidFill>
                <a:latin typeface="Calibri" panose="020F0502020204030204" pitchFamily="34" charset="0"/>
              </a:rPr>
              <a:t>idea de negocio </a:t>
            </a:r>
            <a:r>
              <a:rPr lang="es-ES" sz="3500" noProof="0" dirty="0">
                <a:latin typeface="Calibri" panose="020F0502020204030204" pitchFamily="34" charset="0"/>
              </a:rPr>
              <a:t>se refiere a un </a:t>
            </a:r>
            <a:r>
              <a:rPr lang="es-ES" sz="3500" b="1" noProof="0" dirty="0">
                <a:solidFill>
                  <a:srgbClr val="3E6E28"/>
                </a:solidFill>
                <a:latin typeface="Calibri" panose="020F0502020204030204" pitchFamily="34" charset="0"/>
              </a:rPr>
              <a:t>producto</a:t>
            </a:r>
            <a:r>
              <a:rPr lang="es-ES" sz="3500" noProof="0" dirty="0">
                <a:latin typeface="Calibri" panose="020F0502020204030204" pitchFamily="34" charset="0"/>
              </a:rPr>
              <a:t>, </a:t>
            </a:r>
            <a:r>
              <a:rPr lang="es-ES" sz="3500" b="1" noProof="0" dirty="0">
                <a:solidFill>
                  <a:srgbClr val="3E6E28"/>
                </a:solidFill>
                <a:latin typeface="Calibri" panose="020F0502020204030204" pitchFamily="34" charset="0"/>
              </a:rPr>
              <a:t>servicio </a:t>
            </a:r>
            <a:r>
              <a:rPr lang="es-ES" sz="3500" noProof="0" dirty="0">
                <a:latin typeface="Calibri" panose="020F0502020204030204" pitchFamily="34" charset="0"/>
              </a:rPr>
              <a:t>o </a:t>
            </a:r>
            <a:r>
              <a:rPr lang="es-ES" sz="3500" b="1" noProof="0" dirty="0">
                <a:solidFill>
                  <a:srgbClr val="3E6E28"/>
                </a:solidFill>
                <a:latin typeface="Calibri" panose="020F0502020204030204" pitchFamily="34" charset="0"/>
              </a:rPr>
              <a:t>proyecto potencial</a:t>
            </a:r>
            <a:r>
              <a:rPr lang="es-ES" sz="3500" noProof="0" dirty="0">
                <a:latin typeface="Calibri" panose="020F0502020204030204" pitchFamily="34" charset="0"/>
              </a:rPr>
              <a:t>, mientras que una </a:t>
            </a:r>
            <a:r>
              <a:rPr lang="es-ES" sz="3500" b="1" noProof="0" dirty="0">
                <a:solidFill>
                  <a:srgbClr val="3E6E28"/>
                </a:solidFill>
                <a:latin typeface="Calibri" panose="020F0502020204030204" pitchFamily="34" charset="0"/>
              </a:rPr>
              <a:t>oportunidad de negocio </a:t>
            </a:r>
            <a:r>
              <a:rPr lang="es-ES" sz="3500" noProof="0" dirty="0">
                <a:latin typeface="Calibri" panose="020F0502020204030204" pitchFamily="34" charset="0"/>
              </a:rPr>
              <a:t>surge cuando esa idea demuestra </a:t>
            </a:r>
            <a:r>
              <a:rPr lang="es-ES" sz="3500" b="1" noProof="0" dirty="0">
                <a:solidFill>
                  <a:srgbClr val="3E6E28"/>
                </a:solidFill>
                <a:latin typeface="Calibri" panose="020F0502020204030204" pitchFamily="34" charset="0"/>
              </a:rPr>
              <a:t>ser viable</a:t>
            </a:r>
            <a:r>
              <a:rPr lang="es-ES" sz="3500" noProof="0" dirty="0">
                <a:latin typeface="Calibri" panose="020F0502020204030204" pitchFamily="34" charset="0"/>
              </a:rPr>
              <a:t>, </a:t>
            </a:r>
            <a:r>
              <a:rPr lang="es-ES" sz="3500" b="1" noProof="0" dirty="0">
                <a:solidFill>
                  <a:srgbClr val="3E6E28"/>
                </a:solidFill>
                <a:latin typeface="Calibri" panose="020F0502020204030204" pitchFamily="34" charset="0"/>
              </a:rPr>
              <a:t>factible </a:t>
            </a:r>
            <a:r>
              <a:rPr lang="es-ES" sz="3500" noProof="0" dirty="0">
                <a:latin typeface="Calibri" panose="020F0502020204030204" pitchFamily="34" charset="0"/>
              </a:rPr>
              <a:t>y </a:t>
            </a:r>
            <a:r>
              <a:rPr lang="es-ES" sz="3500" b="1" noProof="0" dirty="0">
                <a:solidFill>
                  <a:srgbClr val="3E6E28"/>
                </a:solidFill>
                <a:latin typeface="Calibri" panose="020F0502020204030204" pitchFamily="34" charset="0"/>
              </a:rPr>
              <a:t>acorde con la demanda del público</a:t>
            </a:r>
            <a:r>
              <a:rPr lang="es-ES" sz="3500" noProof="0" dirty="0">
                <a:latin typeface="Calibri" panose="020F0502020204030204" pitchFamily="34" charset="0"/>
              </a:rPr>
              <a:t>. </a:t>
            </a:r>
          </a:p>
          <a:p>
            <a:endParaRPr lang="es-ES" sz="3500" noProof="0" dirty="0">
              <a:latin typeface="Calibri" panose="020F0502020204030204" pitchFamily="34" charset="0"/>
            </a:endParaRPr>
          </a:p>
          <a:p>
            <a:pPr>
              <a:spcAft>
                <a:spcPts val="1200"/>
              </a:spcAft>
            </a:pPr>
            <a:r>
              <a:rPr lang="es-ES" sz="3500" noProof="0" dirty="0">
                <a:latin typeface="Calibri" panose="020F0502020204030204" pitchFamily="34" charset="0"/>
              </a:rPr>
              <a:t>Una oportunidad de negocio es:</a:t>
            </a:r>
          </a:p>
          <a:p>
            <a:pPr marL="571500" indent="-571500">
              <a:spcBef>
                <a:spcPts val="600"/>
              </a:spcBef>
              <a:spcAft>
                <a:spcPts val="600"/>
              </a:spcAft>
              <a:buClr>
                <a:srgbClr val="3E6E28"/>
              </a:buClr>
              <a:buFont typeface="Arial" panose="020B0604020202020204" pitchFamily="34" charset="0"/>
              <a:buChar char="•"/>
            </a:pPr>
            <a:r>
              <a:rPr lang="es-ES" sz="3500" noProof="0" dirty="0">
                <a:latin typeface="Calibri" panose="020F0502020204030204" pitchFamily="34" charset="0"/>
              </a:rPr>
              <a:t>Atractiva</a:t>
            </a:r>
          </a:p>
          <a:p>
            <a:pPr marL="571500" indent="-571500">
              <a:spcBef>
                <a:spcPts val="600"/>
              </a:spcBef>
              <a:spcAft>
                <a:spcPts val="600"/>
              </a:spcAft>
              <a:buClr>
                <a:srgbClr val="3E6E28"/>
              </a:buClr>
              <a:buFont typeface="Arial" panose="020B0604020202020204" pitchFamily="34" charset="0"/>
              <a:buChar char="•"/>
            </a:pPr>
            <a:r>
              <a:rPr lang="es-ES" sz="3500" noProof="0" dirty="0">
                <a:latin typeface="Calibri" panose="020F0502020204030204" pitchFamily="34" charset="0"/>
              </a:rPr>
              <a:t>Oportuna</a:t>
            </a:r>
          </a:p>
          <a:p>
            <a:pPr marL="571500" indent="-571500">
              <a:spcBef>
                <a:spcPts val="600"/>
              </a:spcBef>
              <a:spcAft>
                <a:spcPts val="600"/>
              </a:spcAft>
              <a:buClr>
                <a:srgbClr val="3E6E28"/>
              </a:buClr>
              <a:buFont typeface="Arial" panose="020B0604020202020204" pitchFamily="34" charset="0"/>
              <a:buChar char="•"/>
            </a:pPr>
            <a:r>
              <a:rPr lang="es-ES" sz="3500" noProof="0" dirty="0">
                <a:latin typeface="Calibri" panose="020F0502020204030204" pitchFamily="34" charset="0"/>
              </a:rPr>
              <a:t>Basada en una vía creíble para la creación de valor</a:t>
            </a:r>
          </a:p>
        </p:txBody>
      </p:sp>
    </p:spTree>
    <p:extLst>
      <p:ext uri="{BB962C8B-B14F-4D97-AF65-F5344CB8AC3E}">
        <p14:creationId xmlns:p14="http://schemas.microsoft.com/office/powerpoint/2010/main" val="2201864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4CA3-81E6-49AF-8BE0-ED80F86107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600A16-4136-1BE0-535E-205D687F537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17BFB9C-3B7F-02D2-2161-F5F14DA806B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34409BC7-89F8-4E73-70A8-26BB5378C02A}"/>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Fuentes de oportunidad en las artes escénicas</a:t>
            </a:r>
            <a:endParaRPr lang="es-ES" sz="5000" b="1" noProof="0" dirty="0"/>
          </a:p>
        </p:txBody>
      </p:sp>
      <p:grpSp>
        <p:nvGrpSpPr>
          <p:cNvPr id="33" name="Ομάδα 32">
            <a:extLst>
              <a:ext uri="{FF2B5EF4-FFF2-40B4-BE49-F238E27FC236}">
                <a16:creationId xmlns:a16="http://schemas.microsoft.com/office/drawing/2014/main" id="{7915EE7E-0958-44C7-DB8F-B13CB210C8A3}"/>
              </a:ext>
            </a:extLst>
          </p:cNvPr>
          <p:cNvGrpSpPr/>
          <p:nvPr/>
        </p:nvGrpSpPr>
        <p:grpSpPr>
          <a:xfrm>
            <a:off x="2649309" y="1986788"/>
            <a:ext cx="13657490" cy="8110385"/>
            <a:chOff x="1816890" y="714334"/>
            <a:chExt cx="14707007" cy="8860431"/>
          </a:xfrm>
        </p:grpSpPr>
        <p:grpSp>
          <p:nvGrpSpPr>
            <p:cNvPr id="34" name="Group 1">
              <a:extLst>
                <a:ext uri="{FF2B5EF4-FFF2-40B4-BE49-F238E27FC236}">
                  <a16:creationId xmlns:a16="http://schemas.microsoft.com/office/drawing/2014/main" id="{FE5B3DA1-53A5-D712-91E1-E1924E7955D3}"/>
                </a:ext>
              </a:extLst>
            </p:cNvPr>
            <p:cNvGrpSpPr/>
            <p:nvPr/>
          </p:nvGrpSpPr>
          <p:grpSpPr>
            <a:xfrm>
              <a:off x="4725563" y="734651"/>
              <a:ext cx="8836877" cy="8836875"/>
              <a:chOff x="3150375" y="489767"/>
              <a:chExt cx="5891251" cy="5891250"/>
            </a:xfrm>
          </p:grpSpPr>
          <p:sp>
            <p:nvSpPr>
              <p:cNvPr id="47" name="Freeform 26">
                <a:extLst>
                  <a:ext uri="{FF2B5EF4-FFF2-40B4-BE49-F238E27FC236}">
                    <a16:creationId xmlns:a16="http://schemas.microsoft.com/office/drawing/2014/main" id="{20D2964A-39A0-E5F6-27FE-3EA141E8D309}"/>
                  </a:ext>
                </a:extLst>
              </p:cNvPr>
              <p:cNvSpPr>
                <a:spLocks/>
              </p:cNvSpPr>
              <p:nvPr/>
            </p:nvSpPr>
            <p:spPr bwMode="auto">
              <a:xfrm>
                <a:off x="6219302" y="489767"/>
                <a:ext cx="2363351" cy="2626715"/>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48" name="Freeform 27">
                <a:extLst>
                  <a:ext uri="{FF2B5EF4-FFF2-40B4-BE49-F238E27FC236}">
                    <a16:creationId xmlns:a16="http://schemas.microsoft.com/office/drawing/2014/main" id="{C38F8A19-D076-1253-94D1-160B1FA42154}"/>
                  </a:ext>
                </a:extLst>
              </p:cNvPr>
              <p:cNvSpPr>
                <a:spLocks/>
              </p:cNvSpPr>
              <p:nvPr/>
            </p:nvSpPr>
            <p:spPr bwMode="auto">
              <a:xfrm>
                <a:off x="6219302" y="3761160"/>
                <a:ext cx="2363351" cy="2619857"/>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49" name="Freeform 28">
                <a:extLst>
                  <a:ext uri="{FF2B5EF4-FFF2-40B4-BE49-F238E27FC236}">
                    <a16:creationId xmlns:a16="http://schemas.microsoft.com/office/drawing/2014/main" id="{92167B20-3929-7A8D-E4A8-29AA74CF375A}"/>
                  </a:ext>
                </a:extLst>
              </p:cNvPr>
              <p:cNvSpPr>
                <a:spLocks/>
              </p:cNvSpPr>
              <p:nvPr/>
            </p:nvSpPr>
            <p:spPr bwMode="auto">
              <a:xfrm>
                <a:off x="3609345" y="489767"/>
                <a:ext cx="2363351" cy="2626715"/>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0" name="Freeform 29">
                <a:extLst>
                  <a:ext uri="{FF2B5EF4-FFF2-40B4-BE49-F238E27FC236}">
                    <a16:creationId xmlns:a16="http://schemas.microsoft.com/office/drawing/2014/main" id="{705BD730-D263-BBE7-86BF-A04AC7F99A2E}"/>
                  </a:ext>
                </a:extLst>
              </p:cNvPr>
              <p:cNvSpPr>
                <a:spLocks/>
              </p:cNvSpPr>
              <p:nvPr/>
            </p:nvSpPr>
            <p:spPr bwMode="auto">
              <a:xfrm>
                <a:off x="3609345" y="3761160"/>
                <a:ext cx="2363351" cy="2619857"/>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1" name="Freeform 30">
                <a:extLst>
                  <a:ext uri="{FF2B5EF4-FFF2-40B4-BE49-F238E27FC236}">
                    <a16:creationId xmlns:a16="http://schemas.microsoft.com/office/drawing/2014/main" id="{D44B86B1-63C0-8F2C-69D7-50CAFE9D81D8}"/>
                  </a:ext>
                </a:extLst>
              </p:cNvPr>
              <p:cNvSpPr>
                <a:spLocks/>
              </p:cNvSpPr>
              <p:nvPr/>
            </p:nvSpPr>
            <p:spPr bwMode="auto">
              <a:xfrm>
                <a:off x="3150375" y="2074028"/>
                <a:ext cx="2514057" cy="2729589"/>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2" name="Freeform 31">
                <a:extLst>
                  <a:ext uri="{FF2B5EF4-FFF2-40B4-BE49-F238E27FC236}">
                    <a16:creationId xmlns:a16="http://schemas.microsoft.com/office/drawing/2014/main" id="{EE957075-B0E9-8A04-F70B-48949AE5DFCA}"/>
                  </a:ext>
                </a:extLst>
              </p:cNvPr>
              <p:cNvSpPr>
                <a:spLocks/>
              </p:cNvSpPr>
              <p:nvPr/>
            </p:nvSpPr>
            <p:spPr bwMode="auto">
              <a:xfrm>
                <a:off x="6527569" y="2074028"/>
                <a:ext cx="2514057" cy="2729589"/>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3" name="Freeform 26">
                <a:extLst>
                  <a:ext uri="{FF2B5EF4-FFF2-40B4-BE49-F238E27FC236}">
                    <a16:creationId xmlns:a16="http://schemas.microsoft.com/office/drawing/2014/main" id="{3C823E91-56E8-6D12-C353-FB97A7B3A048}"/>
                  </a:ext>
                </a:extLst>
              </p:cNvPr>
              <p:cNvSpPr>
                <a:spLocks/>
              </p:cNvSpPr>
              <p:nvPr/>
            </p:nvSpPr>
            <p:spPr bwMode="auto">
              <a:xfrm>
                <a:off x="6212746" y="734404"/>
                <a:ext cx="2172335" cy="2411604"/>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4" name="Freeform 27">
                <a:extLst>
                  <a:ext uri="{FF2B5EF4-FFF2-40B4-BE49-F238E27FC236}">
                    <a16:creationId xmlns:a16="http://schemas.microsoft.com/office/drawing/2014/main" id="{F1B58C16-70A6-F039-B355-47B29A679664}"/>
                  </a:ext>
                </a:extLst>
              </p:cNvPr>
              <p:cNvSpPr>
                <a:spLocks/>
              </p:cNvSpPr>
              <p:nvPr/>
            </p:nvSpPr>
            <p:spPr bwMode="auto">
              <a:xfrm>
                <a:off x="6212746" y="3737890"/>
                <a:ext cx="2172335" cy="2405306"/>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5" name="Freeform 28">
                <a:extLst>
                  <a:ext uri="{FF2B5EF4-FFF2-40B4-BE49-F238E27FC236}">
                    <a16:creationId xmlns:a16="http://schemas.microsoft.com/office/drawing/2014/main" id="{A1447161-07DF-D7D1-2C26-53AF60800BE5}"/>
                  </a:ext>
                </a:extLst>
              </p:cNvPr>
              <p:cNvSpPr>
                <a:spLocks/>
              </p:cNvSpPr>
              <p:nvPr/>
            </p:nvSpPr>
            <p:spPr bwMode="auto">
              <a:xfrm>
                <a:off x="3813736" y="734404"/>
                <a:ext cx="2172335" cy="2411604"/>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6" name="Freeform 29">
                <a:extLst>
                  <a:ext uri="{FF2B5EF4-FFF2-40B4-BE49-F238E27FC236}">
                    <a16:creationId xmlns:a16="http://schemas.microsoft.com/office/drawing/2014/main" id="{5405E012-7AF9-EE1F-C796-7F37F9201F22}"/>
                  </a:ext>
                </a:extLst>
              </p:cNvPr>
              <p:cNvSpPr>
                <a:spLocks/>
              </p:cNvSpPr>
              <p:nvPr/>
            </p:nvSpPr>
            <p:spPr bwMode="auto">
              <a:xfrm>
                <a:off x="3803317" y="3716748"/>
                <a:ext cx="2172335" cy="2405306"/>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7" name="Freeform 30">
                <a:extLst>
                  <a:ext uri="{FF2B5EF4-FFF2-40B4-BE49-F238E27FC236}">
                    <a16:creationId xmlns:a16="http://schemas.microsoft.com/office/drawing/2014/main" id="{328E9AB8-E5C4-7882-77B2-4C92AF9F1B25}"/>
                  </a:ext>
                </a:extLst>
              </p:cNvPr>
              <p:cNvSpPr>
                <a:spLocks/>
              </p:cNvSpPr>
              <p:nvPr/>
            </p:nvSpPr>
            <p:spPr bwMode="auto">
              <a:xfrm>
                <a:off x="3391861" y="2119794"/>
                <a:ext cx="2310862" cy="2596325"/>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8" name="Freeform 31">
                <a:extLst>
                  <a:ext uri="{FF2B5EF4-FFF2-40B4-BE49-F238E27FC236}">
                    <a16:creationId xmlns:a16="http://schemas.microsoft.com/office/drawing/2014/main" id="{C51F009D-F0FB-4E30-175D-A8AEB321BC71}"/>
                  </a:ext>
                </a:extLst>
              </p:cNvPr>
              <p:cNvSpPr>
                <a:spLocks/>
              </p:cNvSpPr>
              <p:nvPr/>
            </p:nvSpPr>
            <p:spPr bwMode="auto">
              <a:xfrm>
                <a:off x="6496097" y="2138526"/>
                <a:ext cx="2310862" cy="2579221"/>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59" name="Freeform 78">
                <a:extLst>
                  <a:ext uri="{FF2B5EF4-FFF2-40B4-BE49-F238E27FC236}">
                    <a16:creationId xmlns:a16="http://schemas.microsoft.com/office/drawing/2014/main" id="{A7AF67FA-E59E-2C80-C815-E0A67FCD2452}"/>
                  </a:ext>
                </a:extLst>
              </p:cNvPr>
              <p:cNvSpPr>
                <a:spLocks/>
              </p:cNvSpPr>
              <p:nvPr/>
            </p:nvSpPr>
            <p:spPr bwMode="auto">
              <a:xfrm>
                <a:off x="6212746" y="2377821"/>
                <a:ext cx="749301" cy="774484"/>
              </a:xfrm>
              <a:custGeom>
                <a:avLst/>
                <a:gdLst>
                  <a:gd name="T0" fmla="*/ 0 w 403"/>
                  <a:gd name="T1" fmla="*/ 0 h 414"/>
                  <a:gd name="T2" fmla="*/ 0 w 403"/>
                  <a:gd name="T3" fmla="*/ 233 h 414"/>
                  <a:gd name="T4" fmla="*/ 201 w 403"/>
                  <a:gd name="T5" fmla="*/ 350 h 414"/>
                  <a:gd name="T6" fmla="*/ 403 w 403"/>
                  <a:gd name="T7" fmla="*/ 233 h 414"/>
                  <a:gd name="T8" fmla="*/ 0 w 403"/>
                  <a:gd name="T9" fmla="*/ 0 h 414"/>
                </a:gdLst>
                <a:ahLst/>
                <a:cxnLst>
                  <a:cxn ang="0">
                    <a:pos x="T0" y="T1"/>
                  </a:cxn>
                  <a:cxn ang="0">
                    <a:pos x="T2" y="T3"/>
                  </a:cxn>
                  <a:cxn ang="0">
                    <a:pos x="T4" y="T5"/>
                  </a:cxn>
                  <a:cxn ang="0">
                    <a:pos x="T6" y="T7"/>
                  </a:cxn>
                  <a:cxn ang="0">
                    <a:pos x="T8" y="T9"/>
                  </a:cxn>
                </a:cxnLst>
                <a:rect l="0" t="0" r="r" b="b"/>
                <a:pathLst>
                  <a:path w="403" h="414">
                    <a:moveTo>
                      <a:pt x="0" y="0"/>
                    </a:moveTo>
                    <a:cubicBezTo>
                      <a:pt x="0" y="0"/>
                      <a:pt x="0" y="105"/>
                      <a:pt x="0" y="233"/>
                    </a:cubicBezTo>
                    <a:cubicBezTo>
                      <a:pt x="0" y="362"/>
                      <a:pt x="90" y="414"/>
                      <a:pt x="201" y="350"/>
                    </a:cubicBezTo>
                    <a:cubicBezTo>
                      <a:pt x="403" y="233"/>
                      <a:pt x="403" y="233"/>
                      <a:pt x="403" y="233"/>
                    </a:cubicBezTo>
                    <a:cubicBezTo>
                      <a:pt x="310" y="105"/>
                      <a:pt x="165" y="18"/>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60" name="Freeform 79">
                <a:extLst>
                  <a:ext uri="{FF2B5EF4-FFF2-40B4-BE49-F238E27FC236}">
                    <a16:creationId xmlns:a16="http://schemas.microsoft.com/office/drawing/2014/main" id="{039E062C-5641-8E6A-A64C-5D3908FAF5D9}"/>
                  </a:ext>
                </a:extLst>
              </p:cNvPr>
              <p:cNvSpPr>
                <a:spLocks/>
              </p:cNvSpPr>
              <p:nvPr/>
            </p:nvSpPr>
            <p:spPr bwMode="auto">
              <a:xfrm>
                <a:off x="6212746" y="3731592"/>
                <a:ext cx="749301" cy="774484"/>
              </a:xfrm>
              <a:custGeom>
                <a:avLst/>
                <a:gdLst>
                  <a:gd name="T0" fmla="*/ 403 w 403"/>
                  <a:gd name="T1" fmla="*/ 181 h 413"/>
                  <a:gd name="T2" fmla="*/ 201 w 403"/>
                  <a:gd name="T3" fmla="*/ 64 h 413"/>
                  <a:gd name="T4" fmla="*/ 0 w 403"/>
                  <a:gd name="T5" fmla="*/ 181 h 413"/>
                  <a:gd name="T6" fmla="*/ 0 w 403"/>
                  <a:gd name="T7" fmla="*/ 413 h 413"/>
                  <a:gd name="T8" fmla="*/ 403 w 403"/>
                  <a:gd name="T9" fmla="*/ 181 h 413"/>
                </a:gdLst>
                <a:ahLst/>
                <a:cxnLst>
                  <a:cxn ang="0">
                    <a:pos x="T0" y="T1"/>
                  </a:cxn>
                  <a:cxn ang="0">
                    <a:pos x="T2" y="T3"/>
                  </a:cxn>
                  <a:cxn ang="0">
                    <a:pos x="T4" y="T5"/>
                  </a:cxn>
                  <a:cxn ang="0">
                    <a:pos x="T6" y="T7"/>
                  </a:cxn>
                  <a:cxn ang="0">
                    <a:pos x="T8" y="T9"/>
                  </a:cxn>
                </a:cxnLst>
                <a:rect l="0" t="0" r="r" b="b"/>
                <a:pathLst>
                  <a:path w="403" h="413">
                    <a:moveTo>
                      <a:pt x="403" y="181"/>
                    </a:moveTo>
                    <a:cubicBezTo>
                      <a:pt x="403" y="181"/>
                      <a:pt x="313" y="128"/>
                      <a:pt x="201" y="64"/>
                    </a:cubicBezTo>
                    <a:cubicBezTo>
                      <a:pt x="90" y="0"/>
                      <a:pt x="0" y="52"/>
                      <a:pt x="0" y="181"/>
                    </a:cubicBezTo>
                    <a:cubicBezTo>
                      <a:pt x="0" y="413"/>
                      <a:pt x="0" y="413"/>
                      <a:pt x="0" y="413"/>
                    </a:cubicBezTo>
                    <a:cubicBezTo>
                      <a:pt x="165" y="396"/>
                      <a:pt x="310" y="308"/>
                      <a:pt x="403" y="181"/>
                    </a:cubicBez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61" name="Freeform 80">
                <a:extLst>
                  <a:ext uri="{FF2B5EF4-FFF2-40B4-BE49-F238E27FC236}">
                    <a16:creationId xmlns:a16="http://schemas.microsoft.com/office/drawing/2014/main" id="{B955C8C5-4637-DF64-B7F2-015259FD666D}"/>
                  </a:ext>
                </a:extLst>
              </p:cNvPr>
              <p:cNvSpPr>
                <a:spLocks/>
              </p:cNvSpPr>
              <p:nvPr/>
            </p:nvSpPr>
            <p:spPr bwMode="auto">
              <a:xfrm>
                <a:off x="5230473" y="2377821"/>
                <a:ext cx="755596" cy="774484"/>
              </a:xfrm>
              <a:custGeom>
                <a:avLst/>
                <a:gdLst>
                  <a:gd name="T0" fmla="*/ 0 w 403"/>
                  <a:gd name="T1" fmla="*/ 233 h 414"/>
                  <a:gd name="T2" fmla="*/ 201 w 403"/>
                  <a:gd name="T3" fmla="*/ 350 h 414"/>
                  <a:gd name="T4" fmla="*/ 403 w 403"/>
                  <a:gd name="T5" fmla="*/ 233 h 414"/>
                  <a:gd name="T6" fmla="*/ 403 w 403"/>
                  <a:gd name="T7" fmla="*/ 0 h 414"/>
                  <a:gd name="T8" fmla="*/ 0 w 403"/>
                  <a:gd name="T9" fmla="*/ 233 h 414"/>
                </a:gdLst>
                <a:ahLst/>
                <a:cxnLst>
                  <a:cxn ang="0">
                    <a:pos x="T0" y="T1"/>
                  </a:cxn>
                  <a:cxn ang="0">
                    <a:pos x="T2" y="T3"/>
                  </a:cxn>
                  <a:cxn ang="0">
                    <a:pos x="T4" y="T5"/>
                  </a:cxn>
                  <a:cxn ang="0">
                    <a:pos x="T6" y="T7"/>
                  </a:cxn>
                  <a:cxn ang="0">
                    <a:pos x="T8" y="T9"/>
                  </a:cxn>
                </a:cxnLst>
                <a:rect l="0" t="0" r="r" b="b"/>
                <a:pathLst>
                  <a:path w="403" h="414">
                    <a:moveTo>
                      <a:pt x="0" y="233"/>
                    </a:moveTo>
                    <a:cubicBezTo>
                      <a:pt x="0" y="233"/>
                      <a:pt x="90" y="285"/>
                      <a:pt x="201" y="350"/>
                    </a:cubicBezTo>
                    <a:cubicBezTo>
                      <a:pt x="313" y="414"/>
                      <a:pt x="403" y="362"/>
                      <a:pt x="403" y="233"/>
                    </a:cubicBezTo>
                    <a:cubicBezTo>
                      <a:pt x="403" y="0"/>
                      <a:pt x="403" y="0"/>
                      <a:pt x="403" y="0"/>
                    </a:cubicBezTo>
                    <a:cubicBezTo>
                      <a:pt x="237" y="18"/>
                      <a:pt x="93" y="105"/>
                      <a:pt x="0" y="233"/>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62" name="Freeform 81">
                <a:extLst>
                  <a:ext uri="{FF2B5EF4-FFF2-40B4-BE49-F238E27FC236}">
                    <a16:creationId xmlns:a16="http://schemas.microsoft.com/office/drawing/2014/main" id="{6D08D611-D91B-6864-7F34-D3C50AAB5DB8}"/>
                  </a:ext>
                </a:extLst>
              </p:cNvPr>
              <p:cNvSpPr>
                <a:spLocks/>
              </p:cNvSpPr>
              <p:nvPr/>
            </p:nvSpPr>
            <p:spPr bwMode="auto">
              <a:xfrm>
                <a:off x="5230473" y="3731592"/>
                <a:ext cx="755596" cy="774484"/>
              </a:xfrm>
              <a:custGeom>
                <a:avLst/>
                <a:gdLst>
                  <a:gd name="T0" fmla="*/ 403 w 403"/>
                  <a:gd name="T1" fmla="*/ 413 h 413"/>
                  <a:gd name="T2" fmla="*/ 403 w 403"/>
                  <a:gd name="T3" fmla="*/ 181 h 413"/>
                  <a:gd name="T4" fmla="*/ 201 w 403"/>
                  <a:gd name="T5" fmla="*/ 64 h 413"/>
                  <a:gd name="T6" fmla="*/ 0 w 403"/>
                  <a:gd name="T7" fmla="*/ 181 h 413"/>
                  <a:gd name="T8" fmla="*/ 403 w 403"/>
                  <a:gd name="T9" fmla="*/ 413 h 413"/>
                </a:gdLst>
                <a:ahLst/>
                <a:cxnLst>
                  <a:cxn ang="0">
                    <a:pos x="T0" y="T1"/>
                  </a:cxn>
                  <a:cxn ang="0">
                    <a:pos x="T2" y="T3"/>
                  </a:cxn>
                  <a:cxn ang="0">
                    <a:pos x="T4" y="T5"/>
                  </a:cxn>
                  <a:cxn ang="0">
                    <a:pos x="T6" y="T7"/>
                  </a:cxn>
                  <a:cxn ang="0">
                    <a:pos x="T8" y="T9"/>
                  </a:cxn>
                </a:cxnLst>
                <a:rect l="0" t="0" r="r" b="b"/>
                <a:pathLst>
                  <a:path w="403" h="413">
                    <a:moveTo>
                      <a:pt x="403" y="413"/>
                    </a:moveTo>
                    <a:cubicBezTo>
                      <a:pt x="403" y="413"/>
                      <a:pt x="403" y="309"/>
                      <a:pt x="403" y="181"/>
                    </a:cubicBezTo>
                    <a:cubicBezTo>
                      <a:pt x="403" y="52"/>
                      <a:pt x="313" y="0"/>
                      <a:pt x="201" y="64"/>
                    </a:cubicBezTo>
                    <a:cubicBezTo>
                      <a:pt x="0" y="181"/>
                      <a:pt x="0" y="181"/>
                      <a:pt x="0" y="181"/>
                    </a:cubicBezTo>
                    <a:cubicBezTo>
                      <a:pt x="93" y="308"/>
                      <a:pt x="237" y="396"/>
                      <a:pt x="403" y="413"/>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63" name="Freeform 82">
                <a:extLst>
                  <a:ext uri="{FF2B5EF4-FFF2-40B4-BE49-F238E27FC236}">
                    <a16:creationId xmlns:a16="http://schemas.microsoft.com/office/drawing/2014/main" id="{67A747E9-AC41-F93E-ACBE-070093078AA6}"/>
                  </a:ext>
                </a:extLst>
              </p:cNvPr>
              <p:cNvSpPr>
                <a:spLocks/>
              </p:cNvSpPr>
              <p:nvPr/>
            </p:nvSpPr>
            <p:spPr bwMode="auto">
              <a:xfrm>
                <a:off x="5028981" y="3007484"/>
                <a:ext cx="673739" cy="868933"/>
              </a:xfrm>
              <a:custGeom>
                <a:avLst/>
                <a:gdLst>
                  <a:gd name="T0" fmla="*/ 251 w 363"/>
                  <a:gd name="T1" fmla="*/ 349 h 466"/>
                  <a:gd name="T2" fmla="*/ 251 w 363"/>
                  <a:gd name="T3" fmla="*/ 117 h 466"/>
                  <a:gd name="T4" fmla="*/ 49 w 363"/>
                  <a:gd name="T5" fmla="*/ 0 h 466"/>
                  <a:gd name="T6" fmla="*/ 0 w 363"/>
                  <a:gd name="T7" fmla="*/ 233 h 466"/>
                  <a:gd name="T8" fmla="*/ 49 w 363"/>
                  <a:gd name="T9" fmla="*/ 466 h 466"/>
                  <a:gd name="T10" fmla="*/ 251 w 363"/>
                  <a:gd name="T11" fmla="*/ 349 h 466"/>
                </a:gdLst>
                <a:ahLst/>
                <a:cxnLst>
                  <a:cxn ang="0">
                    <a:pos x="T0" y="T1"/>
                  </a:cxn>
                  <a:cxn ang="0">
                    <a:pos x="T2" y="T3"/>
                  </a:cxn>
                  <a:cxn ang="0">
                    <a:pos x="T4" y="T5"/>
                  </a:cxn>
                  <a:cxn ang="0">
                    <a:pos x="T6" y="T7"/>
                  </a:cxn>
                  <a:cxn ang="0">
                    <a:pos x="T8" y="T9"/>
                  </a:cxn>
                  <a:cxn ang="0">
                    <a:pos x="T10" y="T11"/>
                  </a:cxn>
                </a:cxnLst>
                <a:rect l="0" t="0" r="r" b="b"/>
                <a:pathLst>
                  <a:path w="363" h="466">
                    <a:moveTo>
                      <a:pt x="251" y="349"/>
                    </a:moveTo>
                    <a:cubicBezTo>
                      <a:pt x="363" y="285"/>
                      <a:pt x="363" y="181"/>
                      <a:pt x="251" y="117"/>
                    </a:cubicBezTo>
                    <a:cubicBezTo>
                      <a:pt x="49" y="0"/>
                      <a:pt x="49" y="0"/>
                      <a:pt x="49" y="0"/>
                    </a:cubicBezTo>
                    <a:cubicBezTo>
                      <a:pt x="18" y="71"/>
                      <a:pt x="0" y="150"/>
                      <a:pt x="0" y="233"/>
                    </a:cubicBezTo>
                    <a:cubicBezTo>
                      <a:pt x="0" y="316"/>
                      <a:pt x="18" y="395"/>
                      <a:pt x="49" y="466"/>
                    </a:cubicBezTo>
                    <a:cubicBezTo>
                      <a:pt x="49" y="466"/>
                      <a:pt x="140" y="414"/>
                      <a:pt x="251" y="349"/>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sp>
            <p:nvSpPr>
              <p:cNvPr id="64" name="Freeform 83">
                <a:extLst>
                  <a:ext uri="{FF2B5EF4-FFF2-40B4-BE49-F238E27FC236}">
                    <a16:creationId xmlns:a16="http://schemas.microsoft.com/office/drawing/2014/main" id="{EED39BAB-555C-FC75-37A6-86891282E6C9}"/>
                  </a:ext>
                </a:extLst>
              </p:cNvPr>
              <p:cNvSpPr>
                <a:spLocks/>
              </p:cNvSpPr>
              <p:nvPr/>
            </p:nvSpPr>
            <p:spPr bwMode="auto">
              <a:xfrm>
                <a:off x="6489796" y="3007484"/>
                <a:ext cx="680036" cy="868933"/>
              </a:xfrm>
              <a:custGeom>
                <a:avLst/>
                <a:gdLst>
                  <a:gd name="T0" fmla="*/ 363 w 363"/>
                  <a:gd name="T1" fmla="*/ 233 h 466"/>
                  <a:gd name="T2" fmla="*/ 313 w 363"/>
                  <a:gd name="T3" fmla="*/ 0 h 466"/>
                  <a:gd name="T4" fmla="*/ 112 w 363"/>
                  <a:gd name="T5" fmla="*/ 117 h 466"/>
                  <a:gd name="T6" fmla="*/ 112 w 363"/>
                  <a:gd name="T7" fmla="*/ 349 h 466"/>
                  <a:gd name="T8" fmla="*/ 313 w 363"/>
                  <a:gd name="T9" fmla="*/ 466 h 466"/>
                  <a:gd name="T10" fmla="*/ 363 w 363"/>
                  <a:gd name="T11" fmla="*/ 233 h 466"/>
                </a:gdLst>
                <a:ahLst/>
                <a:cxnLst>
                  <a:cxn ang="0">
                    <a:pos x="T0" y="T1"/>
                  </a:cxn>
                  <a:cxn ang="0">
                    <a:pos x="T2" y="T3"/>
                  </a:cxn>
                  <a:cxn ang="0">
                    <a:pos x="T4" y="T5"/>
                  </a:cxn>
                  <a:cxn ang="0">
                    <a:pos x="T6" y="T7"/>
                  </a:cxn>
                  <a:cxn ang="0">
                    <a:pos x="T8" y="T9"/>
                  </a:cxn>
                  <a:cxn ang="0">
                    <a:pos x="T10" y="T11"/>
                  </a:cxn>
                </a:cxnLst>
                <a:rect l="0" t="0" r="r" b="b"/>
                <a:pathLst>
                  <a:path w="363" h="466">
                    <a:moveTo>
                      <a:pt x="363" y="233"/>
                    </a:moveTo>
                    <a:cubicBezTo>
                      <a:pt x="363" y="150"/>
                      <a:pt x="345" y="71"/>
                      <a:pt x="313" y="0"/>
                    </a:cubicBezTo>
                    <a:cubicBezTo>
                      <a:pt x="313" y="0"/>
                      <a:pt x="223" y="52"/>
                      <a:pt x="112" y="117"/>
                    </a:cubicBezTo>
                    <a:cubicBezTo>
                      <a:pt x="0" y="181"/>
                      <a:pt x="0" y="285"/>
                      <a:pt x="112" y="349"/>
                    </a:cubicBezTo>
                    <a:cubicBezTo>
                      <a:pt x="313" y="466"/>
                      <a:pt x="313" y="466"/>
                      <a:pt x="313" y="466"/>
                    </a:cubicBezTo>
                    <a:cubicBezTo>
                      <a:pt x="345" y="395"/>
                      <a:pt x="363" y="316"/>
                      <a:pt x="363" y="233"/>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s-ES" sz="2700" b="1" noProof="0" dirty="0">
                  <a:latin typeface="+mj-lt"/>
                </a:endParaRPr>
              </a:p>
            </p:txBody>
          </p:sp>
        </p:grpSp>
        <p:sp>
          <p:nvSpPr>
            <p:cNvPr id="35" name="Rectangle 71">
              <a:extLst>
                <a:ext uri="{FF2B5EF4-FFF2-40B4-BE49-F238E27FC236}">
                  <a16:creationId xmlns:a16="http://schemas.microsoft.com/office/drawing/2014/main" id="{02A70BBD-9DEA-605F-5E03-D8C55480582E}"/>
                </a:ext>
              </a:extLst>
            </p:cNvPr>
            <p:cNvSpPr/>
            <p:nvPr/>
          </p:nvSpPr>
          <p:spPr>
            <a:xfrm>
              <a:off x="13772069" y="4634876"/>
              <a:ext cx="2751828" cy="941471"/>
            </a:xfrm>
            <a:prstGeom prst="rect">
              <a:avLst/>
            </a:prstGeom>
          </p:spPr>
          <p:txBody>
            <a:bodyPr wrap="square" lIns="0" tIns="0" rIns="0" bIns="0" anchor="ctr">
              <a:spAutoFit/>
            </a:bodyPr>
            <a:lstStyle/>
            <a:p>
              <a:pPr>
                <a:buNone/>
              </a:pPr>
              <a:r>
                <a:rPr lang="es-ES" sz="2800" b="1" noProof="0" dirty="0">
                  <a:solidFill>
                    <a:srgbClr val="569938"/>
                  </a:solidFill>
                  <a:latin typeface="+mj-lt"/>
                </a:rPr>
                <a:t>Asociaciones y colaboraciones</a:t>
              </a:r>
              <a:endParaRPr lang="es-ES" sz="2800" b="1" noProof="0" dirty="0">
                <a:solidFill>
                  <a:srgbClr val="569938"/>
                </a:solidFill>
                <a:latin typeface="+mj-lt"/>
                <a:ea typeface="Arial" panose="020B0604020202020204" pitchFamily="34" charset="0"/>
                <a:cs typeface="Times New Roman" panose="02020603050405020304" pitchFamily="18" charset="0"/>
              </a:endParaRPr>
            </a:p>
          </p:txBody>
        </p:sp>
        <p:sp>
          <p:nvSpPr>
            <p:cNvPr id="36" name="Rectangle 72">
              <a:extLst>
                <a:ext uri="{FF2B5EF4-FFF2-40B4-BE49-F238E27FC236}">
                  <a16:creationId xmlns:a16="http://schemas.microsoft.com/office/drawing/2014/main" id="{3D28E8B5-693C-7EAA-5683-9476C96ADE7B}"/>
                </a:ext>
              </a:extLst>
            </p:cNvPr>
            <p:cNvSpPr/>
            <p:nvPr/>
          </p:nvSpPr>
          <p:spPr>
            <a:xfrm>
              <a:off x="1816890" y="4709040"/>
              <a:ext cx="2638086" cy="861774"/>
            </a:xfrm>
            <a:prstGeom prst="rect">
              <a:avLst/>
            </a:prstGeom>
          </p:spPr>
          <p:txBody>
            <a:bodyPr wrap="square" lIns="0" tIns="0" rIns="0" bIns="0" anchor="ctr">
              <a:spAutoFit/>
            </a:bodyPr>
            <a:lstStyle/>
            <a:p>
              <a:pPr algn="r">
                <a:buNone/>
              </a:pPr>
              <a:r>
                <a:rPr lang="es-ES" sz="2800" b="1" noProof="0" dirty="0">
                  <a:solidFill>
                    <a:srgbClr val="036D7F"/>
                  </a:solidFill>
                  <a:latin typeface="+mj-lt"/>
                </a:rPr>
                <a:t>Innovación tecnológica</a:t>
              </a:r>
              <a:endParaRPr lang="es-ES" sz="2800" b="1" noProof="0" dirty="0">
                <a:solidFill>
                  <a:srgbClr val="036D7F"/>
                </a:solidFill>
                <a:latin typeface="+mj-lt"/>
                <a:ea typeface="Arial" panose="020B0604020202020204" pitchFamily="34" charset="0"/>
                <a:cs typeface="Times New Roman" panose="02020603050405020304" pitchFamily="18" charset="0"/>
              </a:endParaRPr>
            </a:p>
          </p:txBody>
        </p:sp>
        <p:sp>
          <p:nvSpPr>
            <p:cNvPr id="37" name="Rectangle 73">
              <a:extLst>
                <a:ext uri="{FF2B5EF4-FFF2-40B4-BE49-F238E27FC236}">
                  <a16:creationId xmlns:a16="http://schemas.microsoft.com/office/drawing/2014/main" id="{1877759B-3CC2-6DC1-743B-F13FBD60AF0C}"/>
                </a:ext>
              </a:extLst>
            </p:cNvPr>
            <p:cNvSpPr/>
            <p:nvPr/>
          </p:nvSpPr>
          <p:spPr>
            <a:xfrm>
              <a:off x="12230696" y="8357584"/>
              <a:ext cx="3049666" cy="941471"/>
            </a:xfrm>
            <a:prstGeom prst="rect">
              <a:avLst/>
            </a:prstGeom>
          </p:spPr>
          <p:txBody>
            <a:bodyPr wrap="square" lIns="0" tIns="0" rIns="0" bIns="0" anchor="ctr">
              <a:spAutoFit/>
            </a:bodyPr>
            <a:lstStyle/>
            <a:p>
              <a:pPr>
                <a:buNone/>
              </a:pPr>
              <a:r>
                <a:rPr lang="es-ES" sz="2800" b="1" noProof="0" dirty="0">
                  <a:solidFill>
                    <a:srgbClr val="04A6C2"/>
                  </a:solidFill>
                  <a:latin typeface="+mj-lt"/>
                </a:rPr>
                <a:t>Utilización de activos</a:t>
              </a:r>
              <a:endParaRPr lang="es-ES" sz="2800" b="1" noProof="0" dirty="0">
                <a:solidFill>
                  <a:srgbClr val="04A6C2"/>
                </a:solidFill>
                <a:latin typeface="+mj-lt"/>
                <a:ea typeface="Arial" panose="020B0604020202020204" pitchFamily="34" charset="0"/>
                <a:cs typeface="Times New Roman" panose="02020603050405020304" pitchFamily="18" charset="0"/>
              </a:endParaRPr>
            </a:p>
          </p:txBody>
        </p:sp>
        <p:sp>
          <p:nvSpPr>
            <p:cNvPr id="38" name="Rectangle 74">
              <a:extLst>
                <a:ext uri="{FF2B5EF4-FFF2-40B4-BE49-F238E27FC236}">
                  <a16:creationId xmlns:a16="http://schemas.microsoft.com/office/drawing/2014/main" id="{487A650F-14E6-AE3F-639A-DE4EFD54245D}"/>
                </a:ext>
              </a:extLst>
            </p:cNvPr>
            <p:cNvSpPr/>
            <p:nvPr/>
          </p:nvSpPr>
          <p:spPr>
            <a:xfrm>
              <a:off x="2752556" y="8633294"/>
              <a:ext cx="3288389" cy="941471"/>
            </a:xfrm>
            <a:prstGeom prst="rect">
              <a:avLst/>
            </a:prstGeom>
          </p:spPr>
          <p:txBody>
            <a:bodyPr wrap="square" lIns="0" tIns="0" rIns="0" bIns="0" anchor="ctr">
              <a:spAutoFit/>
            </a:bodyPr>
            <a:lstStyle/>
            <a:p>
              <a:pPr algn="r">
                <a:buNone/>
              </a:pPr>
              <a:r>
                <a:rPr lang="es-ES" sz="2800" b="1" noProof="0" dirty="0">
                  <a:solidFill>
                    <a:schemeClr val="accent3">
                      <a:lumMod val="75000"/>
                    </a:schemeClr>
                  </a:solidFill>
                  <a:latin typeface="+mj-lt"/>
                </a:rPr>
                <a:t>Movimientos culturales y sociales</a:t>
              </a:r>
              <a:endParaRPr lang="es-ES" sz="2800" b="1" noProof="0" dirty="0">
                <a:solidFill>
                  <a:schemeClr val="accent3">
                    <a:lumMod val="75000"/>
                  </a:schemeClr>
                </a:solidFill>
                <a:latin typeface="+mj-lt"/>
                <a:ea typeface="Arial" panose="020B0604020202020204" pitchFamily="34" charset="0"/>
                <a:cs typeface="Times New Roman" panose="02020603050405020304" pitchFamily="18" charset="0"/>
              </a:endParaRPr>
            </a:p>
          </p:txBody>
        </p:sp>
        <p:sp>
          <p:nvSpPr>
            <p:cNvPr id="39" name="Rectangle 75">
              <a:extLst>
                <a:ext uri="{FF2B5EF4-FFF2-40B4-BE49-F238E27FC236}">
                  <a16:creationId xmlns:a16="http://schemas.microsoft.com/office/drawing/2014/main" id="{4B6A6A33-8DFD-BCFC-41C1-4B1BBAEA2B19}"/>
                </a:ext>
              </a:extLst>
            </p:cNvPr>
            <p:cNvSpPr/>
            <p:nvPr/>
          </p:nvSpPr>
          <p:spPr>
            <a:xfrm>
              <a:off x="12577622" y="1042502"/>
              <a:ext cx="3049666" cy="941471"/>
            </a:xfrm>
            <a:prstGeom prst="rect">
              <a:avLst/>
            </a:prstGeom>
          </p:spPr>
          <p:txBody>
            <a:bodyPr wrap="square" lIns="0" tIns="0" rIns="0" bIns="0" anchor="ctr">
              <a:spAutoFit/>
            </a:bodyPr>
            <a:lstStyle/>
            <a:p>
              <a:pPr>
                <a:buNone/>
              </a:pPr>
              <a:r>
                <a:rPr lang="es-ES" sz="2800" b="1" noProof="0" dirty="0">
                  <a:solidFill>
                    <a:srgbClr val="FF0000"/>
                  </a:solidFill>
                  <a:latin typeface="+mj-lt"/>
                </a:rPr>
                <a:t>Cambios en las políticas y la financiación</a:t>
              </a:r>
              <a:endParaRPr lang="es-ES" sz="2800" b="1" noProof="0" dirty="0">
                <a:solidFill>
                  <a:srgbClr val="FF0000"/>
                </a:solidFill>
                <a:latin typeface="+mj-lt"/>
                <a:ea typeface="Arial" panose="020B0604020202020204" pitchFamily="34" charset="0"/>
                <a:cs typeface="Times New Roman" panose="02020603050405020304" pitchFamily="18" charset="0"/>
              </a:endParaRPr>
            </a:p>
          </p:txBody>
        </p:sp>
        <p:sp>
          <p:nvSpPr>
            <p:cNvPr id="40" name="Rectangle 76">
              <a:extLst>
                <a:ext uri="{FF2B5EF4-FFF2-40B4-BE49-F238E27FC236}">
                  <a16:creationId xmlns:a16="http://schemas.microsoft.com/office/drawing/2014/main" id="{ACC207D7-EC1C-C7B4-4C8D-134A6F7C105A}"/>
                </a:ext>
              </a:extLst>
            </p:cNvPr>
            <p:cNvSpPr/>
            <p:nvPr/>
          </p:nvSpPr>
          <p:spPr>
            <a:xfrm>
              <a:off x="3251047" y="714334"/>
              <a:ext cx="2579129" cy="1412207"/>
            </a:xfrm>
            <a:prstGeom prst="rect">
              <a:avLst/>
            </a:prstGeom>
          </p:spPr>
          <p:txBody>
            <a:bodyPr wrap="square" lIns="0" tIns="0" rIns="0" bIns="0" anchor="ctr">
              <a:spAutoFit/>
            </a:bodyPr>
            <a:lstStyle/>
            <a:p>
              <a:pPr algn="r">
                <a:buNone/>
              </a:pPr>
              <a:r>
                <a:rPr lang="es-ES" sz="2800" b="1" noProof="0" dirty="0">
                  <a:solidFill>
                    <a:srgbClr val="3E6E28"/>
                  </a:solidFill>
                  <a:latin typeface="+mj-lt"/>
                </a:rPr>
                <a:t>Necesidades y tendencias del público</a:t>
              </a:r>
              <a:endParaRPr lang="es-ES" sz="2800" b="1" noProof="0" dirty="0">
                <a:solidFill>
                  <a:srgbClr val="3E6E28"/>
                </a:solidFill>
                <a:latin typeface="+mj-lt"/>
                <a:ea typeface="Arial" panose="020B06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F8BCF2E2-B9AC-85F4-EF9B-21540C1DE4DC}"/>
                </a:ext>
              </a:extLst>
            </p:cNvPr>
            <p:cNvSpPr txBox="1"/>
            <p:nvPr/>
          </p:nvSpPr>
          <p:spPr>
            <a:xfrm>
              <a:off x="6563359" y="1869130"/>
              <a:ext cx="2684383" cy="2101498"/>
            </a:xfrm>
            <a:prstGeom prst="rect">
              <a:avLst/>
            </a:prstGeom>
            <a:noFill/>
          </p:spPr>
          <p:txBody>
            <a:bodyPr wrap="square">
              <a:spAutoFit/>
            </a:bodyPr>
            <a:lstStyle/>
            <a:p>
              <a:pPr>
                <a:buNone/>
              </a:pPr>
              <a:r>
                <a:rPr lang="es-ES" sz="1700" noProof="0" dirty="0">
                  <a:latin typeface="+mj-lt"/>
                </a:rPr>
                <a:t>Los cambios demográficos y en las preferencias impulsan la demanda de obras inmersivas, participativas y específicas para cada lugar</a:t>
              </a:r>
              <a:endParaRPr lang="es-ES" sz="1700" noProof="0" dirty="0">
                <a:latin typeface="+mj-lt"/>
                <a:ea typeface="Arial" panose="020B06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D23C3A54-DFE8-A532-D328-5361170FA08B}"/>
                </a:ext>
              </a:extLst>
            </p:cNvPr>
            <p:cNvSpPr txBox="1"/>
            <p:nvPr/>
          </p:nvSpPr>
          <p:spPr>
            <a:xfrm>
              <a:off x="5288838" y="4183768"/>
              <a:ext cx="2488630" cy="1815694"/>
            </a:xfrm>
            <a:prstGeom prst="rect">
              <a:avLst/>
            </a:prstGeom>
            <a:noFill/>
          </p:spPr>
          <p:txBody>
            <a:bodyPr wrap="square">
              <a:spAutoFit/>
            </a:bodyPr>
            <a:lstStyle/>
            <a:p>
              <a:pPr>
                <a:buNone/>
              </a:pPr>
              <a:r>
                <a:rPr lang="es-ES" sz="1700" noProof="0" dirty="0">
                  <a:latin typeface="+mj-lt"/>
                </a:rPr>
                <a:t>Herramientas como la retransmisión en directo, la realidad aumentada o las plataformas híbridas amplían el alcance artístico y el potencial de ingresos</a:t>
              </a:r>
              <a:endParaRPr lang="es-ES" sz="1700" noProof="0" dirty="0">
                <a:latin typeface="+mj-lt"/>
                <a:ea typeface="Arial" panose="020B06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B5D1D0C-271D-2007-6612-7E2DF328DE8C}"/>
                </a:ext>
              </a:extLst>
            </p:cNvPr>
            <p:cNvSpPr txBox="1"/>
            <p:nvPr/>
          </p:nvSpPr>
          <p:spPr>
            <a:xfrm>
              <a:off x="6435440" y="6653764"/>
              <a:ext cx="2990439" cy="1815694"/>
            </a:xfrm>
            <a:prstGeom prst="rect">
              <a:avLst/>
            </a:prstGeom>
            <a:noFill/>
          </p:spPr>
          <p:txBody>
            <a:bodyPr wrap="square">
              <a:spAutoFit/>
            </a:bodyPr>
            <a:lstStyle/>
            <a:p>
              <a:pPr>
                <a:buNone/>
              </a:pPr>
              <a:r>
                <a:rPr lang="es-ES" sz="1700" noProof="0" dirty="0">
                  <a:latin typeface="+mj-lt"/>
                </a:rPr>
                <a:t>La relevancia de cuestiones sociales como la justicia climática, la salud mental o la inclusión genera resonancia y se alinea con las prioridades de los financiadores</a:t>
              </a:r>
              <a:endParaRPr lang="es-ES" sz="1700" noProof="0" dirty="0">
                <a:latin typeface="+mj-lt"/>
                <a:ea typeface="Arial" panose="020B06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91AD4A9F-D8CE-2AB6-57B0-0AD2F764A7E7}"/>
                </a:ext>
              </a:extLst>
            </p:cNvPr>
            <p:cNvSpPr txBox="1"/>
            <p:nvPr/>
          </p:nvSpPr>
          <p:spPr>
            <a:xfrm>
              <a:off x="9581724" y="6817600"/>
              <a:ext cx="2205660" cy="1815694"/>
            </a:xfrm>
            <a:prstGeom prst="rect">
              <a:avLst/>
            </a:prstGeom>
            <a:noFill/>
          </p:spPr>
          <p:txBody>
            <a:bodyPr wrap="square">
              <a:spAutoFit/>
            </a:bodyPr>
            <a:lstStyle/>
            <a:p>
              <a:pPr>
                <a:buNone/>
              </a:pPr>
              <a:r>
                <a:rPr lang="es-ES" sz="1700" noProof="0" dirty="0">
                  <a:latin typeface="+mj-lt"/>
                </a:rPr>
                <a:t>El uso innovador de los espacios físicos, la comercialización o la propiedad intelectual impulsa la sostenibilidad financiera</a:t>
              </a:r>
              <a:endParaRPr lang="es-ES" sz="1700" noProof="0" dirty="0">
                <a:latin typeface="+mj-lt"/>
                <a:ea typeface="Arial" panose="020B06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3FB1A299-D962-26DD-3FE1-7B07E9BB7627}"/>
                </a:ext>
              </a:extLst>
            </p:cNvPr>
            <p:cNvSpPr txBox="1"/>
            <p:nvPr/>
          </p:nvSpPr>
          <p:spPr>
            <a:xfrm>
              <a:off x="10769694" y="4107427"/>
              <a:ext cx="2752875" cy="2101498"/>
            </a:xfrm>
            <a:prstGeom prst="rect">
              <a:avLst/>
            </a:prstGeom>
            <a:noFill/>
          </p:spPr>
          <p:txBody>
            <a:bodyPr wrap="square">
              <a:spAutoFit/>
            </a:bodyPr>
            <a:lstStyle/>
            <a:p>
              <a:pPr>
                <a:buNone/>
              </a:pPr>
              <a:r>
                <a:rPr lang="es-ES" sz="1700" noProof="0" dirty="0">
                  <a:latin typeface="+mj-lt"/>
                </a:rPr>
                <a:t>El trabajo intersectorial (por ejemplo, en educación, tecnología o empresas sociales) permite compartir recursos y ampliar el público</a:t>
              </a:r>
              <a:endParaRPr lang="es-ES" sz="1700" noProof="0" dirty="0">
                <a:latin typeface="+mj-lt"/>
                <a:ea typeface="Arial" panose="020B060402020202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D997FDA2-46D2-74D7-50EF-65E40617BC2C}"/>
                </a:ext>
              </a:extLst>
            </p:cNvPr>
            <p:cNvSpPr txBox="1"/>
            <p:nvPr/>
          </p:nvSpPr>
          <p:spPr>
            <a:xfrm>
              <a:off x="9328954" y="1968864"/>
              <a:ext cx="2841532" cy="1529890"/>
            </a:xfrm>
            <a:prstGeom prst="rect">
              <a:avLst/>
            </a:prstGeom>
            <a:noFill/>
          </p:spPr>
          <p:txBody>
            <a:bodyPr wrap="square">
              <a:spAutoFit/>
            </a:bodyPr>
            <a:lstStyle/>
            <a:p>
              <a:pPr>
                <a:buNone/>
              </a:pPr>
              <a:r>
                <a:rPr lang="es-ES" sz="1700" noProof="0" dirty="0">
                  <a:latin typeface="+mj-lt"/>
                </a:rPr>
                <a:t>Los nuevos programas de subvenciones, los cambios normativos y las estrategias filantrópicas abren un espacio para la innovación.</a:t>
              </a:r>
              <a:endParaRPr lang="es-ES" sz="1700" noProof="0" dirty="0">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754521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F778-4560-C0B9-D7CF-3186734EFA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E6CCCF-B709-C3A0-991B-5FEFF04E048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B0A588F5-2423-132F-0329-83A910EE245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7054E570-C48A-4B90-4E89-0AFA5BB02433}"/>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Fundamentos organizativos para la oportunidad</a:t>
            </a:r>
            <a:endParaRPr lang="es-ES" sz="5000" b="1" noProof="0" dirty="0"/>
          </a:p>
        </p:txBody>
      </p:sp>
      <p:sp>
        <p:nvSpPr>
          <p:cNvPr id="6" name="TextBox 5">
            <a:extLst>
              <a:ext uri="{FF2B5EF4-FFF2-40B4-BE49-F238E27FC236}">
                <a16:creationId xmlns:a16="http://schemas.microsoft.com/office/drawing/2014/main" id="{B6128927-D3D5-D3DD-8F8C-D0FBD0D3F285}"/>
              </a:ext>
            </a:extLst>
          </p:cNvPr>
          <p:cNvSpPr txBox="1"/>
          <p:nvPr/>
        </p:nvSpPr>
        <p:spPr>
          <a:xfrm>
            <a:off x="6382188" y="3470811"/>
            <a:ext cx="11734800" cy="668709"/>
          </a:xfrm>
          <a:prstGeom prst="rect">
            <a:avLst/>
          </a:prstGeom>
          <a:noFill/>
        </p:spPr>
        <p:txBody>
          <a:bodyPr wrap="square">
            <a:spAutoFit/>
          </a:bodyPr>
          <a:lstStyle/>
          <a:p>
            <a:pPr>
              <a:lnSpc>
                <a:spcPct val="107000"/>
              </a:lnSpc>
              <a:spcAft>
                <a:spcPts val="800"/>
              </a:spcAft>
              <a:buNone/>
            </a:pPr>
            <a:r>
              <a:rPr lang="es-ES" sz="3700" b="1" noProof="0" dirty="0">
                <a:solidFill>
                  <a:srgbClr val="3F6031"/>
                </a:solidFill>
              </a:rPr>
              <a:t>Fortalezas organizativas que favorecen las oportunidades:</a:t>
            </a:r>
            <a:endParaRPr lang="es-ES"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B4A116D-F6E7-F44B-DF9E-AB8A4755BC13}"/>
              </a:ext>
            </a:extLst>
          </p:cNvPr>
          <p:cNvSpPr txBox="1"/>
          <p:nvPr/>
        </p:nvSpPr>
        <p:spPr>
          <a:xfrm>
            <a:off x="6352371" y="4838756"/>
            <a:ext cx="11237842" cy="3256084"/>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s-ES" sz="3500" kern="100" noProof="0" dirty="0">
                <a:latin typeface="+mj-lt"/>
                <a:cs typeface="Times New Roman" panose="02020603050405020304" pitchFamily="18" charset="0"/>
              </a:rPr>
              <a:t>Una buena planificación = más espacio para la creatividad </a:t>
            </a:r>
            <a:r>
              <a:rPr lang="es-ES" sz="3500" b="1" kern="100" noProof="0" dirty="0">
                <a:solidFill>
                  <a:srgbClr val="04A6C2"/>
                </a:solidFill>
                <a:latin typeface="+mj-lt"/>
                <a:cs typeface="Times New Roman" panose="02020603050405020304" pitchFamily="18" charset="0"/>
              </a:rPr>
              <a:t>(planificación)</a:t>
            </a:r>
          </a:p>
          <a:p>
            <a:pPr marL="542925" indent="-542925">
              <a:lnSpc>
                <a:spcPct val="107000"/>
              </a:lnSpc>
              <a:spcAft>
                <a:spcPts val="800"/>
              </a:spcAft>
              <a:buClr>
                <a:srgbClr val="3F6031"/>
              </a:buClr>
              <a:buFont typeface="Wingdings" panose="05000000000000000000" pitchFamily="2" charset="2"/>
              <a:buChar char="ü"/>
            </a:pPr>
            <a:r>
              <a:rPr lang="es-ES" sz="3500" kern="100" noProof="0" dirty="0">
                <a:latin typeface="+mj-lt"/>
                <a:cs typeface="Times New Roman" panose="02020603050405020304" pitchFamily="18" charset="0"/>
              </a:rPr>
              <a:t>La gestión estratégica y operativa trabajan juntas </a:t>
            </a:r>
            <a:r>
              <a:rPr lang="es-ES" sz="3500" b="1" kern="100" noProof="0" dirty="0">
                <a:solidFill>
                  <a:srgbClr val="04A6C2"/>
                </a:solidFill>
                <a:latin typeface="+mj-lt"/>
                <a:cs typeface="Times New Roman" panose="02020603050405020304" pitchFamily="18" charset="0"/>
              </a:rPr>
              <a:t>(organización)</a:t>
            </a:r>
          </a:p>
          <a:p>
            <a:pPr marL="542925" indent="-542925">
              <a:lnSpc>
                <a:spcPct val="107000"/>
              </a:lnSpc>
              <a:spcAft>
                <a:spcPts val="800"/>
              </a:spcAft>
              <a:buClr>
                <a:srgbClr val="3F6031"/>
              </a:buClr>
              <a:buFont typeface="Wingdings" panose="05000000000000000000" pitchFamily="2" charset="2"/>
              <a:buChar char="ü"/>
            </a:pPr>
            <a:r>
              <a:rPr lang="es-ES" sz="3500" kern="100" noProof="0" dirty="0">
                <a:latin typeface="+mj-lt"/>
                <a:cs typeface="Times New Roman" panose="02020603050405020304" pitchFamily="18" charset="0"/>
              </a:rPr>
              <a:t>Una administración sólida respalda la innovación </a:t>
            </a:r>
            <a:r>
              <a:rPr lang="es-ES" sz="3500" b="1" kern="100" noProof="0" dirty="0">
                <a:solidFill>
                  <a:srgbClr val="04A6C2"/>
                </a:solidFill>
                <a:latin typeface="+mj-lt"/>
                <a:cs typeface="Times New Roman" panose="02020603050405020304" pitchFamily="18" charset="0"/>
              </a:rPr>
              <a:t>(control)</a:t>
            </a:r>
          </a:p>
          <a:p>
            <a:pPr marL="542925" indent="-542925">
              <a:lnSpc>
                <a:spcPct val="107000"/>
              </a:lnSpc>
              <a:spcAft>
                <a:spcPts val="800"/>
              </a:spcAft>
              <a:buClr>
                <a:srgbClr val="3F6031"/>
              </a:buClr>
              <a:buFont typeface="Wingdings" panose="05000000000000000000" pitchFamily="2" charset="2"/>
              <a:buChar char="ü"/>
            </a:pPr>
            <a:r>
              <a:rPr lang="es-ES" sz="3500" kern="100" noProof="0" dirty="0">
                <a:latin typeface="+mj-lt"/>
                <a:cs typeface="Times New Roman" panose="02020603050405020304" pitchFamily="18" charset="0"/>
              </a:rPr>
              <a:t>El liderazgo permite una visión a largo plazo </a:t>
            </a:r>
            <a:r>
              <a:rPr lang="es-ES" sz="3500" b="1" kern="100" noProof="0" dirty="0">
                <a:solidFill>
                  <a:srgbClr val="04A6C2"/>
                </a:solidFill>
                <a:latin typeface="+mj-lt"/>
                <a:cs typeface="Times New Roman" panose="02020603050405020304" pitchFamily="18" charset="0"/>
              </a:rPr>
              <a:t>(liderazgo)</a:t>
            </a:r>
          </a:p>
        </p:txBody>
      </p:sp>
      <p:pic>
        <p:nvPicPr>
          <p:cNvPr id="10" name="Γραφικό 9">
            <a:extLst>
              <a:ext uri="{FF2B5EF4-FFF2-40B4-BE49-F238E27FC236}">
                <a16:creationId xmlns:a16="http://schemas.microsoft.com/office/drawing/2014/main" id="{EBC66552-402E-DB96-3179-D2A13723A68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470811"/>
            <a:ext cx="4953000" cy="4598629"/>
          </a:xfrm>
          <a:prstGeom prst="rect">
            <a:avLst/>
          </a:prstGeom>
        </p:spPr>
      </p:pic>
    </p:spTree>
    <p:extLst>
      <p:ext uri="{BB962C8B-B14F-4D97-AF65-F5344CB8AC3E}">
        <p14:creationId xmlns:p14="http://schemas.microsoft.com/office/powerpoint/2010/main" val="317422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pic>
        <p:nvPicPr>
          <p:cNvPr id="4" name="Grafik 3" descr="Ein Bild, das Person, Kleidung, Menschliches Gesicht, Im Haus enthält.&#10;&#10;KI-generierte Inhalte können fehlerhaft sein.">
            <a:extLst>
              <a:ext uri="{FF2B5EF4-FFF2-40B4-BE49-F238E27FC236}">
                <a16:creationId xmlns:a16="http://schemas.microsoft.com/office/drawing/2014/main" id="{8F8C1C71-1EAE-CA8C-2382-4B29AA74A2EF}"/>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feld 4">
            <a:extLst>
              <a:ext uri="{FF2B5EF4-FFF2-40B4-BE49-F238E27FC236}">
                <a16:creationId xmlns:a16="http://schemas.microsoft.com/office/drawing/2014/main" id="{E9792B4A-E849-242F-4316-3AEDCCD7C3FD}"/>
              </a:ext>
            </a:extLst>
          </p:cNvPr>
          <p:cNvSpPr txBox="1"/>
          <p:nvPr/>
        </p:nvSpPr>
        <p:spPr>
          <a:xfrm>
            <a:off x="15762950" y="10299700"/>
            <a:ext cx="2525050" cy="200055"/>
          </a:xfrm>
          <a:prstGeom prst="rect">
            <a:avLst/>
          </a:prstGeom>
          <a:solidFill>
            <a:srgbClr val="000000"/>
          </a:solidFill>
        </p:spPr>
        <p:txBody>
          <a:bodyPr wrap="square" rtlCol="0">
            <a:spAutoFit/>
          </a:bodyPr>
          <a:lstStyle/>
          <a:p>
            <a:pPr algn="r">
              <a:spcAft>
                <a:spcPts val="600"/>
              </a:spcAft>
            </a:pPr>
            <a:r>
              <a:rPr lang="es-ES" sz="700" noProof="0" dirty="0">
                <a:solidFill>
                  <a:srgbClr val="FFFFFF"/>
                </a:solidFill>
                <a:hlinkClick r:id="rId4" tooltip="https://www.teachinginlifelonglearning.org.uk/article/doi/10.5920/till.537/">
                  <a:extLst>
                    <a:ext uri="{A12FA001-AC4F-418D-AE19-62706E023703}">
                      <ahyp:hlinkClr xmlns:ahyp="http://schemas.microsoft.com/office/drawing/2018/hyperlinkcolor" val="tx"/>
                    </a:ext>
                  </a:extLst>
                </a:hlinkClick>
              </a:rPr>
              <a:t>«Dieses </a:t>
            </a:r>
            <a:r>
              <a:rPr lang="es-ES" sz="700" noProof="0" dirty="0">
                <a:solidFill>
                  <a:srgbClr val="FFFFFF"/>
                </a:solidFill>
              </a:rPr>
              <a:t>Foto», de autor desconocido, está licenciada bajo </a:t>
            </a:r>
            <a:r>
              <a:rPr lang="es-ES" sz="700" noProof="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s-ES" sz="700" noProof="0" dirty="0">
              <a:solidFill>
                <a:srgbClr val="FFFFFF"/>
              </a:solidFill>
            </a:endParaRPr>
          </a:p>
        </p:txBody>
      </p:sp>
      <p:graphicFrame>
        <p:nvGraphicFramePr>
          <p:cNvPr id="18" name="Content Placeholder 2">
            <a:extLst>
              <a:ext uri="{FF2B5EF4-FFF2-40B4-BE49-F238E27FC236}">
                <a16:creationId xmlns:a16="http://schemas.microsoft.com/office/drawing/2014/main" id="{BF4AE533-E6EB-56D9-207C-747C03448EA3}"/>
              </a:ext>
            </a:extLst>
          </p:cNvPr>
          <p:cNvGraphicFramePr>
            <a:graphicFrameLocks noGrp="1"/>
          </p:cNvGraphicFramePr>
          <p:nvPr>
            <p:ph idx="1"/>
            <p:extLst>
              <p:ext uri="{D42A27DB-BD31-4B8C-83A1-F6EECF244321}">
                <p14:modId xmlns:p14="http://schemas.microsoft.com/office/powerpoint/2010/main" val="2492096379"/>
              </p:ext>
            </p:extLst>
          </p:nvPr>
        </p:nvGraphicFramePr>
        <p:xfrm>
          <a:off x="609599" y="4065985"/>
          <a:ext cx="7794171" cy="60813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sX0" fmla="*/ 0 w 5212080"/>
              <a:gd name="csY0" fmla="*/ 0 h 27432"/>
              <a:gd name="csX1" fmla="*/ 599389 w 5212080"/>
              <a:gd name="csY1" fmla="*/ 0 h 27432"/>
              <a:gd name="csX2" fmla="*/ 1198778 w 5212080"/>
              <a:gd name="csY2" fmla="*/ 0 h 27432"/>
              <a:gd name="csX3" fmla="*/ 1954530 w 5212080"/>
              <a:gd name="csY3" fmla="*/ 0 h 27432"/>
              <a:gd name="csX4" fmla="*/ 2501798 w 5212080"/>
              <a:gd name="csY4" fmla="*/ 0 h 27432"/>
              <a:gd name="csX5" fmla="*/ 3049067 w 5212080"/>
              <a:gd name="csY5" fmla="*/ 0 h 27432"/>
              <a:gd name="csX6" fmla="*/ 3700577 w 5212080"/>
              <a:gd name="csY6" fmla="*/ 0 h 27432"/>
              <a:gd name="csX7" fmla="*/ 4247845 w 5212080"/>
              <a:gd name="csY7" fmla="*/ 0 h 27432"/>
              <a:gd name="csX8" fmla="*/ 5212080 w 5212080"/>
              <a:gd name="csY8" fmla="*/ 0 h 27432"/>
              <a:gd name="csX9" fmla="*/ 5212080 w 5212080"/>
              <a:gd name="csY9" fmla="*/ 27432 h 27432"/>
              <a:gd name="csX10" fmla="*/ 4664812 w 5212080"/>
              <a:gd name="csY10" fmla="*/ 27432 h 27432"/>
              <a:gd name="csX11" fmla="*/ 4117543 w 5212080"/>
              <a:gd name="csY11" fmla="*/ 27432 h 27432"/>
              <a:gd name="csX12" fmla="*/ 3466033 w 5212080"/>
              <a:gd name="csY12" fmla="*/ 27432 h 27432"/>
              <a:gd name="csX13" fmla="*/ 2918765 w 5212080"/>
              <a:gd name="csY13" fmla="*/ 27432 h 27432"/>
              <a:gd name="csX14" fmla="*/ 2423617 w 5212080"/>
              <a:gd name="csY14" fmla="*/ 27432 h 27432"/>
              <a:gd name="csX15" fmla="*/ 1772107 w 5212080"/>
              <a:gd name="csY15" fmla="*/ 27432 h 27432"/>
              <a:gd name="csX16" fmla="*/ 1120597 w 5212080"/>
              <a:gd name="csY16" fmla="*/ 27432 h 27432"/>
              <a:gd name="csX17" fmla="*/ 0 w 5212080"/>
              <a:gd name="csY17" fmla="*/ 27432 h 27432"/>
              <a:gd name="csX18" fmla="*/ 0 w 5212080"/>
              <a:gd name="csY18" fmla="*/ 0 h 274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0" dirty="0"/>
          </a:p>
        </p:txBody>
      </p:sp>
      <p:sp>
        <p:nvSpPr>
          <p:cNvPr id="2" name="Title 1"/>
          <p:cNvSpPr>
            <a:spLocks noGrp="1"/>
          </p:cNvSpPr>
          <p:nvPr>
            <p:ph type="title"/>
          </p:nvPr>
        </p:nvSpPr>
        <p:spPr>
          <a:xfrm>
            <a:off x="960120" y="472615"/>
            <a:ext cx="6552903" cy="2935262"/>
          </a:xfrm>
        </p:spPr>
        <p:txBody>
          <a:bodyPr anchor="b">
            <a:normAutofit/>
          </a:bodyPr>
          <a:lstStyle/>
          <a:p>
            <a:pPr algn="l"/>
            <a:r>
              <a:rPr lang="es-ES" sz="5500" b="1" noProof="0" dirty="0">
                <a:effectLst>
                  <a:outerShdw blurRad="38100" dist="38100" dir="2700000" algn="tl">
                    <a:srgbClr val="000000">
                      <a:alpha val="43137"/>
                    </a:srgbClr>
                  </a:outerShdw>
                </a:effectLst>
              </a:rPr>
              <a:t>Por qué es importante INSPIRE</a:t>
            </a:r>
          </a:p>
        </p:txBody>
      </p:sp>
    </p:spTree>
    <p:extLst>
      <p:ext uri="{BB962C8B-B14F-4D97-AF65-F5344CB8AC3E}">
        <p14:creationId xmlns:p14="http://schemas.microsoft.com/office/powerpoint/2010/main" val="1980364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60FE-9BB5-375E-E8EF-72C9C1BCD4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476A14-0C2F-6EE7-1C57-E8DFFA1CF71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6FEF0FB6-7F8E-1B5E-0E82-5ABEC3D42C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B50AFD92-CFB7-9062-F31F-14DBB97940F6}"/>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Las estructuras determinan la estrategia</a:t>
            </a:r>
            <a:endParaRPr lang="es-ES" sz="5000" b="1" noProof="0" dirty="0"/>
          </a:p>
        </p:txBody>
      </p:sp>
      <p:sp>
        <p:nvSpPr>
          <p:cNvPr id="8" name="TextBox 7">
            <a:extLst>
              <a:ext uri="{FF2B5EF4-FFF2-40B4-BE49-F238E27FC236}">
                <a16:creationId xmlns:a16="http://schemas.microsoft.com/office/drawing/2014/main" id="{71E5ABEB-3F05-D785-CACA-D66E3DF932AD}"/>
              </a:ext>
            </a:extLst>
          </p:cNvPr>
          <p:cNvSpPr txBox="1"/>
          <p:nvPr/>
        </p:nvSpPr>
        <p:spPr>
          <a:xfrm>
            <a:off x="457200" y="2282077"/>
            <a:ext cx="17830800" cy="646331"/>
          </a:xfrm>
          <a:prstGeom prst="rect">
            <a:avLst/>
          </a:prstGeom>
          <a:noFill/>
        </p:spPr>
        <p:txBody>
          <a:bodyPr wrap="square">
            <a:spAutoFit/>
          </a:bodyPr>
          <a:lstStyle/>
          <a:p>
            <a:r>
              <a:rPr lang="es-ES" sz="3600" b="1" noProof="0" dirty="0">
                <a:solidFill>
                  <a:srgbClr val="3F6031"/>
                </a:solidFill>
              </a:rPr>
              <a:t>La estructura de una organización influye en su forma de planificar, adaptarse y actuar ante las oportunidades.</a:t>
            </a:r>
          </a:p>
        </p:txBody>
      </p:sp>
      <p:graphicFrame>
        <p:nvGraphicFramePr>
          <p:cNvPr id="13" name="Πίνακας 12">
            <a:extLst>
              <a:ext uri="{FF2B5EF4-FFF2-40B4-BE49-F238E27FC236}">
                <a16:creationId xmlns:a16="http://schemas.microsoft.com/office/drawing/2014/main" id="{CC75DA57-2012-363A-1902-4A4763AF8165}"/>
              </a:ext>
            </a:extLst>
          </p:cNvPr>
          <p:cNvGraphicFramePr>
            <a:graphicFrameLocks noGrp="1"/>
          </p:cNvGraphicFramePr>
          <p:nvPr>
            <p:extLst>
              <p:ext uri="{D42A27DB-BD31-4B8C-83A1-F6EECF244321}">
                <p14:modId xmlns:p14="http://schemas.microsoft.com/office/powerpoint/2010/main" val="3637193017"/>
              </p:ext>
            </p:extLst>
          </p:nvPr>
        </p:nvGraphicFramePr>
        <p:xfrm>
          <a:off x="576000" y="3606530"/>
          <a:ext cx="17136000" cy="5859040"/>
        </p:xfrm>
        <a:graphic>
          <a:graphicData uri="http://schemas.openxmlformats.org/drawingml/2006/table">
            <a:tbl>
              <a:tblPr>
                <a:tableStyleId>{5940675A-B579-460E-94D1-54222C63F5DA}</a:tableStyleId>
              </a:tblPr>
              <a:tblGrid>
                <a:gridCol w="5712000">
                  <a:extLst>
                    <a:ext uri="{9D8B030D-6E8A-4147-A177-3AD203B41FA5}">
                      <a16:colId xmlns:a16="http://schemas.microsoft.com/office/drawing/2014/main" val="4282247826"/>
                    </a:ext>
                  </a:extLst>
                </a:gridCol>
                <a:gridCol w="5712000">
                  <a:extLst>
                    <a:ext uri="{9D8B030D-6E8A-4147-A177-3AD203B41FA5}">
                      <a16:colId xmlns:a16="http://schemas.microsoft.com/office/drawing/2014/main" val="2909860756"/>
                    </a:ext>
                  </a:extLst>
                </a:gridCol>
                <a:gridCol w="5712000">
                  <a:extLst>
                    <a:ext uri="{9D8B030D-6E8A-4147-A177-3AD203B41FA5}">
                      <a16:colId xmlns:a16="http://schemas.microsoft.com/office/drawing/2014/main" val="2372176874"/>
                    </a:ext>
                  </a:extLst>
                </a:gridCol>
              </a:tblGrid>
              <a:tr h="1256000">
                <a:tc>
                  <a:txBody>
                    <a:bodyPr/>
                    <a:lstStyle/>
                    <a:p>
                      <a:r>
                        <a:rPr lang="es-ES" sz="4500" b="1" noProof="0" dirty="0">
                          <a:solidFill>
                            <a:schemeClr val="bg1"/>
                          </a:solidFill>
                        </a:rPr>
                        <a:t>Autónomos</a:t>
                      </a:r>
                      <a:endParaRPr lang="es-ES"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s-ES" sz="4500" b="1" noProof="0" dirty="0">
                          <a:solidFill>
                            <a:schemeClr val="bg1"/>
                          </a:solidFill>
                        </a:rPr>
                        <a:t>Organizaciones</a:t>
                      </a:r>
                      <a:endParaRPr lang="es-ES"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4500" b="1" noProof="0" dirty="0">
                          <a:solidFill>
                            <a:schemeClr val="bg1"/>
                          </a:solidFill>
                        </a:rPr>
                        <a:t>Empresas híbridas/sociales</a:t>
                      </a:r>
                      <a:endParaRPr lang="es-ES"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95924945"/>
                  </a:ext>
                </a:extLst>
              </a:tr>
              <a:tr h="2198000">
                <a:tc>
                  <a:txBody>
                    <a:bodyPr/>
                    <a:lstStyle/>
                    <a:p>
                      <a:r>
                        <a:rPr lang="es-ES" sz="3500" noProof="0" dirty="0">
                          <a:solidFill>
                            <a:schemeClr val="bg1"/>
                          </a:solidFill>
                        </a:rPr>
                        <a:t>Alta autonomía, infraestructura limitada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s-ES" sz="3500" noProof="0" dirty="0">
                          <a:solidFill>
                            <a:schemeClr val="bg1"/>
                          </a:solidFill>
                        </a:rPr>
                        <a:t>Sistemas establecidos, adaptación más lenta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3500" noProof="0" dirty="0">
                          <a:solidFill>
                            <a:schemeClr val="bg1"/>
                          </a:solidFill>
                        </a:rPr>
                        <a:t>Equilibrio entre la misión creativa y los ingresos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09682261"/>
                  </a:ext>
                </a:extLst>
              </a:tr>
              <a:tr h="2198000">
                <a:tc>
                  <a:txBody>
                    <a:bodyPr/>
                    <a:lstStyle/>
                    <a:p>
                      <a:r>
                        <a:rPr lang="es-ES" sz="3500" noProof="0" dirty="0">
                          <a:solidFill>
                            <a:schemeClr val="bg1"/>
                          </a:solidFill>
                        </a:rPr>
                        <a:t>Rápida capacidad de adaptación, pero con recursos limitados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s-ES" sz="3500" noProof="0" dirty="0">
                          <a:solidFill>
                            <a:schemeClr val="bg1"/>
                          </a:solidFill>
                        </a:rPr>
                        <a:t>Mayor visibilidad y apoyo, pero complejas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s-ES" sz="3500" noProof="0" dirty="0">
                          <a:solidFill>
                            <a:schemeClr val="bg1"/>
                          </a:solidFill>
                        </a:rPr>
                        <a:t>Ágil, con un propósito claro y orientado al impacto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00067992"/>
                  </a:ext>
                </a:extLst>
              </a:tr>
            </a:tbl>
          </a:graphicData>
        </a:graphic>
      </p:graphicFrame>
    </p:spTree>
    <p:extLst>
      <p:ext uri="{BB962C8B-B14F-4D97-AF65-F5344CB8AC3E}">
        <p14:creationId xmlns:p14="http://schemas.microsoft.com/office/powerpoint/2010/main" val="218679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59D8-6A9A-87F0-7EFC-20EAE94F39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ED8F93-FA54-5049-84AE-1ECF6B295F7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3EDAB1E7-0A89-A381-E717-D4516D36189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FAEDD902-4EF7-0628-2487-69DB26A3EBFE}"/>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Herramientas para convertir la información en acción</a:t>
            </a:r>
          </a:p>
        </p:txBody>
      </p:sp>
      <p:sp>
        <p:nvSpPr>
          <p:cNvPr id="6" name="TextBox 5">
            <a:extLst>
              <a:ext uri="{FF2B5EF4-FFF2-40B4-BE49-F238E27FC236}">
                <a16:creationId xmlns:a16="http://schemas.microsoft.com/office/drawing/2014/main" id="{01BFD604-9893-BCA0-3AE2-8436A818C2FC}"/>
              </a:ext>
            </a:extLst>
          </p:cNvPr>
          <p:cNvSpPr txBox="1"/>
          <p:nvPr/>
        </p:nvSpPr>
        <p:spPr>
          <a:xfrm>
            <a:off x="381000" y="3467100"/>
            <a:ext cx="14249400" cy="5371279"/>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b="1" kern="100" noProof="0" dirty="0">
                <a:solidFill>
                  <a:srgbClr val="3F6031"/>
                </a:solidFill>
                <a:latin typeface="+mj-lt"/>
                <a:cs typeface="Times New Roman" panose="02020603050405020304" pitchFamily="18" charset="0"/>
              </a:rPr>
              <a:t>Análisis PESTLE </a:t>
            </a:r>
            <a:r>
              <a:rPr lang="es-ES" sz="3500" b="1" kern="100" noProof="0" dirty="0">
                <a:solidFill>
                  <a:srgbClr val="FF0000"/>
                </a:solidFill>
                <a:latin typeface="+mj-lt"/>
                <a:cs typeface="Times New Roman" panose="02020603050405020304" pitchFamily="18" charset="0"/>
              </a:rPr>
              <a:t>→ </a:t>
            </a:r>
            <a:r>
              <a:rPr lang="es-ES" sz="3500" kern="100" noProof="0" dirty="0">
                <a:latin typeface="+mj-lt"/>
                <a:cs typeface="Times New Roman" panose="02020603050405020304" pitchFamily="18" charset="0"/>
              </a:rPr>
              <a:t>Analizar el entorno externo</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b="1" kern="100" noProof="0" dirty="0">
                <a:solidFill>
                  <a:srgbClr val="3F6031"/>
                </a:solidFill>
                <a:latin typeface="+mj-lt"/>
                <a:cs typeface="Times New Roman" panose="02020603050405020304" pitchFamily="18" charset="0"/>
              </a:rPr>
              <a:t>Pensamiento de diseño </a:t>
            </a:r>
            <a:r>
              <a:rPr lang="es-ES" sz="3500" b="1" kern="100" noProof="0" dirty="0">
                <a:solidFill>
                  <a:srgbClr val="FF0000"/>
                </a:solidFill>
                <a:latin typeface="+mj-lt"/>
                <a:cs typeface="Times New Roman" panose="02020603050405020304" pitchFamily="18" charset="0"/>
              </a:rPr>
              <a:t>→ </a:t>
            </a:r>
            <a:r>
              <a:rPr lang="es-ES" sz="3500" kern="100" noProof="0" dirty="0">
                <a:latin typeface="+mj-lt"/>
                <a:cs typeface="Times New Roman" panose="02020603050405020304" pitchFamily="18" charset="0"/>
              </a:rPr>
              <a:t>Comprender las necesidades de los usuarios</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b="1" kern="100" noProof="0" dirty="0">
                <a:solidFill>
                  <a:srgbClr val="3F6031"/>
                </a:solidFill>
                <a:latin typeface="+mj-lt"/>
                <a:cs typeface="Times New Roman" panose="02020603050405020304" pitchFamily="18" charset="0"/>
              </a:rPr>
              <a:t>Reformulación de problemas y pensamiento inverso </a:t>
            </a:r>
            <a:r>
              <a:rPr lang="es-ES" sz="3500" b="1" kern="100" noProof="0" dirty="0">
                <a:solidFill>
                  <a:srgbClr val="FF0000"/>
                </a:solidFill>
                <a:latin typeface="+mj-lt"/>
                <a:cs typeface="Times New Roman" panose="02020603050405020304" pitchFamily="18" charset="0"/>
              </a:rPr>
              <a:t>→ </a:t>
            </a:r>
            <a:r>
              <a:rPr lang="es-ES" sz="3500" kern="100" noProof="0" dirty="0">
                <a:latin typeface="+mj-lt"/>
                <a:cs typeface="Times New Roman" panose="02020603050405020304" pitchFamily="18" charset="0"/>
              </a:rPr>
              <a:t>Cuestionar las suposiciones</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b="1" kern="100" noProof="0" dirty="0">
                <a:solidFill>
                  <a:srgbClr val="3F6031"/>
                </a:solidFill>
                <a:latin typeface="+mj-lt"/>
                <a:cs typeface="Times New Roman" panose="02020603050405020304" pitchFamily="18" charset="0"/>
              </a:rPr>
              <a:t>Estrategia “Blue </a:t>
            </a:r>
            <a:r>
              <a:rPr lang="es-ES" sz="3500" b="1" kern="100" noProof="0" dirty="0" err="1">
                <a:solidFill>
                  <a:srgbClr val="3F6031"/>
                </a:solidFill>
                <a:latin typeface="+mj-lt"/>
                <a:cs typeface="Times New Roman" panose="02020603050405020304" pitchFamily="18" charset="0"/>
              </a:rPr>
              <a:t>Ocean</a:t>
            </a:r>
            <a:r>
              <a:rPr lang="es-ES" sz="3500" b="1" kern="100" noProof="0" dirty="0">
                <a:solidFill>
                  <a:srgbClr val="3F6031"/>
                </a:solidFill>
                <a:latin typeface="+mj-lt"/>
                <a:cs typeface="Times New Roman" panose="02020603050405020304" pitchFamily="18" charset="0"/>
              </a:rPr>
              <a:t>” </a:t>
            </a:r>
            <a:r>
              <a:rPr lang="es-ES" sz="3500" b="1" kern="100" noProof="0" dirty="0">
                <a:solidFill>
                  <a:srgbClr val="FF0000"/>
                </a:solidFill>
                <a:latin typeface="+mj-lt"/>
                <a:cs typeface="Times New Roman" panose="02020603050405020304" pitchFamily="18" charset="0"/>
              </a:rPr>
              <a:t>→ </a:t>
            </a:r>
            <a:r>
              <a:rPr lang="es-ES" sz="3500" kern="100" noProof="0" dirty="0">
                <a:latin typeface="+mj-lt"/>
                <a:cs typeface="Times New Roman" panose="02020603050405020304" pitchFamily="18" charset="0"/>
              </a:rPr>
              <a:t>Encontrar espacios sin explotar</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b="1" kern="100" noProof="0" dirty="0">
                <a:solidFill>
                  <a:srgbClr val="3F6031"/>
                </a:solidFill>
                <a:latin typeface="+mj-lt"/>
                <a:cs typeface="Times New Roman" panose="02020603050405020304" pitchFamily="18" charset="0"/>
              </a:rPr>
              <a:t>Investigación de la audiencia </a:t>
            </a:r>
            <a:r>
              <a:rPr lang="es-ES" sz="3500" b="1" kern="100" noProof="0" dirty="0">
                <a:solidFill>
                  <a:srgbClr val="FF0000"/>
                </a:solidFill>
                <a:latin typeface="+mj-lt"/>
                <a:cs typeface="Times New Roman" panose="02020603050405020304" pitchFamily="18" charset="0"/>
              </a:rPr>
              <a:t>→ </a:t>
            </a:r>
            <a:r>
              <a:rPr lang="es-ES" sz="3500" kern="100" noProof="0" dirty="0">
                <a:latin typeface="+mj-lt"/>
                <a:cs typeface="Times New Roman" panose="02020603050405020304" pitchFamily="18" charset="0"/>
              </a:rPr>
              <a:t>Identificar la demanda real</a:t>
            </a:r>
          </a:p>
        </p:txBody>
      </p:sp>
      <p:pic>
        <p:nvPicPr>
          <p:cNvPr id="4" name="Γραφικό 3">
            <a:extLst>
              <a:ext uri="{FF2B5EF4-FFF2-40B4-BE49-F238E27FC236}">
                <a16:creationId xmlns:a16="http://schemas.microsoft.com/office/drawing/2014/main" id="{E0187561-922E-E675-ABD5-590C170FAE8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258800" y="3648557"/>
            <a:ext cx="4648200" cy="4613509"/>
          </a:xfrm>
          <a:prstGeom prst="rect">
            <a:avLst/>
          </a:prstGeom>
        </p:spPr>
      </p:pic>
    </p:spTree>
    <p:extLst>
      <p:ext uri="{BB962C8B-B14F-4D97-AF65-F5344CB8AC3E}">
        <p14:creationId xmlns:p14="http://schemas.microsoft.com/office/powerpoint/2010/main" val="3745476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AA3A7-C4EC-0C1F-AE9E-16CD3EC806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FECCE-5D3A-9C8C-F9F2-6244AE753D9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38E441CD-588B-F39A-1526-65EEB63012C9}"/>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C847C927-0BB6-E3E3-5B44-C9B33660854A}"/>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Riesgo y oportunidad: dos caras de la misma moneda</a:t>
            </a:r>
          </a:p>
        </p:txBody>
      </p:sp>
      <p:sp>
        <p:nvSpPr>
          <p:cNvPr id="6" name="TextBox 5">
            <a:extLst>
              <a:ext uri="{FF2B5EF4-FFF2-40B4-BE49-F238E27FC236}">
                <a16:creationId xmlns:a16="http://schemas.microsoft.com/office/drawing/2014/main" id="{AA4A1196-7BB7-1A6F-D025-415D84D4C4D5}"/>
              </a:ext>
            </a:extLst>
          </p:cNvPr>
          <p:cNvSpPr txBox="1"/>
          <p:nvPr/>
        </p:nvSpPr>
        <p:spPr>
          <a:xfrm>
            <a:off x="2286000" y="2408179"/>
            <a:ext cx="11734800" cy="1036438"/>
          </a:xfrm>
          <a:prstGeom prst="rect">
            <a:avLst/>
          </a:prstGeom>
          <a:noFill/>
        </p:spPr>
        <p:txBody>
          <a:bodyPr wrap="square">
            <a:spAutoFit/>
          </a:bodyPr>
          <a:lstStyle/>
          <a:p>
            <a:pPr>
              <a:lnSpc>
                <a:spcPct val="107000"/>
              </a:lnSpc>
              <a:spcAft>
                <a:spcPts val="800"/>
              </a:spcAft>
              <a:buNone/>
            </a:pPr>
            <a:r>
              <a:rPr lang="es-ES" sz="4500" b="1" noProof="0" dirty="0">
                <a:solidFill>
                  <a:srgbClr val="3F6031"/>
                </a:solidFill>
              </a:rPr>
              <a:t>Oportunidad </a:t>
            </a:r>
            <a:r>
              <a:rPr lang="es-ES" sz="6000" b="1" noProof="0" dirty="0">
                <a:solidFill>
                  <a:srgbClr val="FF0000"/>
                </a:solidFill>
              </a:rPr>
              <a:t> = </a:t>
            </a:r>
            <a:r>
              <a:rPr lang="es-ES" sz="4500" b="1" noProof="0" dirty="0">
                <a:solidFill>
                  <a:srgbClr val="3F6031"/>
                </a:solidFill>
              </a:rPr>
              <a:t> Riesgo positivo</a:t>
            </a:r>
            <a:endParaRPr lang="es-ES"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7E4D9AE1-3C4F-C2B7-2D14-CAD29B2D9E5E}"/>
              </a:ext>
            </a:extLst>
          </p:cNvPr>
          <p:cNvSpPr/>
          <p:nvPr/>
        </p:nvSpPr>
        <p:spPr>
          <a:xfrm>
            <a:off x="1671416" y="4188971"/>
            <a:ext cx="6862818" cy="2334267"/>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s-ES" sz="3500" noProof="0" dirty="0">
              <a:solidFill>
                <a:schemeClr val="bg1"/>
              </a:solidFill>
              <a:latin typeface="+mj-lt"/>
            </a:endParaRPr>
          </a:p>
        </p:txBody>
      </p:sp>
      <p:sp>
        <p:nvSpPr>
          <p:cNvPr id="8" name="Freeform: Shape 6">
            <a:extLst>
              <a:ext uri="{FF2B5EF4-FFF2-40B4-BE49-F238E27FC236}">
                <a16:creationId xmlns:a16="http://schemas.microsoft.com/office/drawing/2014/main" id="{2F5CC8F5-FB41-FD1A-B3E3-1E40B9AFAB7D}"/>
              </a:ext>
            </a:extLst>
          </p:cNvPr>
          <p:cNvSpPr/>
          <p:nvPr/>
        </p:nvSpPr>
        <p:spPr>
          <a:xfrm>
            <a:off x="7775960" y="5981965"/>
            <a:ext cx="7129462"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s-ES" sz="3500" noProof="0" dirty="0">
              <a:solidFill>
                <a:schemeClr val="bg1"/>
              </a:solidFill>
              <a:latin typeface="+mj-lt"/>
            </a:endParaRPr>
          </a:p>
        </p:txBody>
      </p:sp>
      <p:sp>
        <p:nvSpPr>
          <p:cNvPr id="9" name="Freeform: Shape 7">
            <a:extLst>
              <a:ext uri="{FF2B5EF4-FFF2-40B4-BE49-F238E27FC236}">
                <a16:creationId xmlns:a16="http://schemas.microsoft.com/office/drawing/2014/main" id="{0FAA45C0-951A-1253-5055-8AB0F41B0F26}"/>
              </a:ext>
            </a:extLst>
          </p:cNvPr>
          <p:cNvSpPr/>
          <p:nvPr/>
        </p:nvSpPr>
        <p:spPr>
          <a:xfrm>
            <a:off x="1871663" y="7385207"/>
            <a:ext cx="7321683"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s-ES" sz="3500" noProof="0" dirty="0">
              <a:solidFill>
                <a:schemeClr val="bg1"/>
              </a:solidFill>
              <a:latin typeface="+mj-lt"/>
            </a:endParaRPr>
          </a:p>
        </p:txBody>
      </p:sp>
      <p:sp>
        <p:nvSpPr>
          <p:cNvPr id="12" name="TextBox 11">
            <a:extLst>
              <a:ext uri="{FF2B5EF4-FFF2-40B4-BE49-F238E27FC236}">
                <a16:creationId xmlns:a16="http://schemas.microsoft.com/office/drawing/2014/main" id="{7AEA5FCA-B70E-FD8B-28D1-A5E9A02E37C4}"/>
              </a:ext>
            </a:extLst>
          </p:cNvPr>
          <p:cNvSpPr txBox="1"/>
          <p:nvPr/>
        </p:nvSpPr>
        <p:spPr>
          <a:xfrm>
            <a:off x="1871663" y="4475022"/>
            <a:ext cx="7129462" cy="1797458"/>
          </a:xfrm>
          <a:prstGeom prst="rect">
            <a:avLst/>
          </a:prstGeom>
          <a:noFill/>
        </p:spPr>
        <p:txBody>
          <a:bodyPr wrap="square" lIns="0" rIns="0" anchor="ctr">
            <a:spAutoFit/>
          </a:bodyPr>
          <a:lstStyle/>
          <a:p>
            <a:pPr>
              <a:spcBef>
                <a:spcPts val="450"/>
              </a:spcBef>
            </a:pPr>
            <a:r>
              <a:rPr lang="es-ES" sz="3600" noProof="0" dirty="0">
                <a:solidFill>
                  <a:schemeClr val="bg1"/>
                </a:solidFill>
              </a:rPr>
              <a:t>Toda oportunidad conlleva riesgos: financieros, reputacionales, operativos</a:t>
            </a:r>
            <a:endParaRPr lang="es-ES" sz="3500" b="1" noProof="0" dirty="0">
              <a:solidFill>
                <a:schemeClr val="bg1"/>
              </a:solidFill>
              <a:latin typeface="+mj-lt"/>
            </a:endParaRPr>
          </a:p>
        </p:txBody>
      </p:sp>
      <p:sp>
        <p:nvSpPr>
          <p:cNvPr id="13" name="TextBox 12">
            <a:extLst>
              <a:ext uri="{FF2B5EF4-FFF2-40B4-BE49-F238E27FC236}">
                <a16:creationId xmlns:a16="http://schemas.microsoft.com/office/drawing/2014/main" id="{24B43E26-6A71-EC24-DE7A-8AC943EE68B7}"/>
              </a:ext>
            </a:extLst>
          </p:cNvPr>
          <p:cNvSpPr txBox="1"/>
          <p:nvPr/>
        </p:nvSpPr>
        <p:spPr>
          <a:xfrm>
            <a:off x="1974715" y="7779423"/>
            <a:ext cx="6256219" cy="1200329"/>
          </a:xfrm>
          <a:prstGeom prst="rect">
            <a:avLst/>
          </a:prstGeom>
          <a:noFill/>
        </p:spPr>
        <p:txBody>
          <a:bodyPr wrap="square" lIns="0" rIns="0" anchor="ctr">
            <a:spAutoFit/>
          </a:bodyPr>
          <a:lstStyle/>
          <a:p>
            <a:pPr algn="r">
              <a:spcBef>
                <a:spcPts val="450"/>
              </a:spcBef>
            </a:pPr>
            <a:r>
              <a:rPr lang="es-ES" sz="3600" noProof="0" dirty="0">
                <a:solidFill>
                  <a:schemeClr val="bg1"/>
                </a:solidFill>
              </a:rPr>
              <a:t>Prepare estrategias de respuesta: mitigar, mejorar, aceptar</a:t>
            </a:r>
            <a:endParaRPr lang="es-ES" sz="3500" b="1" noProof="0" dirty="0">
              <a:solidFill>
                <a:schemeClr val="bg1"/>
              </a:solidFill>
              <a:latin typeface="+mj-lt"/>
            </a:endParaRPr>
          </a:p>
        </p:txBody>
      </p:sp>
      <p:sp>
        <p:nvSpPr>
          <p:cNvPr id="24" name="TextBox 23">
            <a:extLst>
              <a:ext uri="{FF2B5EF4-FFF2-40B4-BE49-F238E27FC236}">
                <a16:creationId xmlns:a16="http://schemas.microsoft.com/office/drawing/2014/main" id="{006AB1FA-60EC-7646-88BA-1B7B365F4CB6}"/>
              </a:ext>
            </a:extLst>
          </p:cNvPr>
          <p:cNvSpPr txBox="1"/>
          <p:nvPr/>
        </p:nvSpPr>
        <p:spPr>
          <a:xfrm>
            <a:off x="7968182" y="6306399"/>
            <a:ext cx="6862818" cy="1200329"/>
          </a:xfrm>
          <a:prstGeom prst="rect">
            <a:avLst/>
          </a:prstGeom>
          <a:noFill/>
        </p:spPr>
        <p:txBody>
          <a:bodyPr wrap="square" lIns="0" rIns="0" anchor="ctr">
            <a:spAutoFit/>
          </a:bodyPr>
          <a:lstStyle/>
          <a:p>
            <a:pPr>
              <a:spcBef>
                <a:spcPts val="450"/>
              </a:spcBef>
            </a:pPr>
            <a:r>
              <a:rPr lang="es-ES" sz="3600" noProof="0" dirty="0">
                <a:solidFill>
                  <a:schemeClr val="bg1"/>
                </a:solidFill>
              </a:rPr>
              <a:t>Utilizar herramientas como registros de riesgos o matrices de impacto</a:t>
            </a:r>
            <a:endParaRPr lang="es-ES" sz="3500" b="1" noProof="0" dirty="0">
              <a:solidFill>
                <a:schemeClr val="bg1"/>
              </a:solidFill>
              <a:latin typeface="+mj-lt"/>
            </a:endParaRPr>
          </a:p>
        </p:txBody>
      </p:sp>
      <p:sp>
        <p:nvSpPr>
          <p:cNvPr id="10" name="TextBox 9">
            <a:extLst>
              <a:ext uri="{FF2B5EF4-FFF2-40B4-BE49-F238E27FC236}">
                <a16:creationId xmlns:a16="http://schemas.microsoft.com/office/drawing/2014/main" id="{4187A562-5FE7-2F99-CFB2-C50D8512FC52}"/>
              </a:ext>
            </a:extLst>
          </p:cNvPr>
          <p:cNvSpPr txBox="1"/>
          <p:nvPr/>
        </p:nvSpPr>
        <p:spPr>
          <a:xfrm>
            <a:off x="9794630" y="8858205"/>
            <a:ext cx="8188569" cy="861774"/>
          </a:xfrm>
          <a:prstGeom prst="rect">
            <a:avLst/>
          </a:prstGeom>
          <a:solidFill>
            <a:srgbClr val="04A6C2"/>
          </a:solidFill>
        </p:spPr>
        <p:txBody>
          <a:bodyPr wrap="square" lIns="91440" tIns="45720" rIns="91440" bIns="45720" anchor="t">
            <a:spAutoFit/>
          </a:bodyPr>
          <a:lstStyle/>
          <a:p>
            <a:pPr algn="r"/>
            <a:r>
              <a:rPr lang="es-ES" sz="5000" b="1" i="1" noProof="0" dirty="0">
                <a:solidFill>
                  <a:schemeClr val="bg1"/>
                </a:solidFill>
              </a:rPr>
              <a:t>¡Optimismo con la estrategia!</a:t>
            </a:r>
          </a:p>
        </p:txBody>
      </p:sp>
    </p:spTree>
    <p:extLst>
      <p:ext uri="{BB962C8B-B14F-4D97-AF65-F5344CB8AC3E}">
        <p14:creationId xmlns:p14="http://schemas.microsoft.com/office/powerpoint/2010/main" val="498372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29DC-F1A9-DFC1-38A8-344A32E58E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AEA808-96DD-C75B-743F-CB1AAD58E9A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49237441-6785-046E-FC9A-E42E0AAD5BC5}"/>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21E9C66F-5DEA-85C5-34BD-0DD9A022A2E6}"/>
              </a:ext>
            </a:extLst>
          </p:cNvPr>
          <p:cNvSpPr txBox="1"/>
          <p:nvPr/>
        </p:nvSpPr>
        <p:spPr>
          <a:xfrm>
            <a:off x="43132" y="753486"/>
            <a:ext cx="16687800" cy="923330"/>
          </a:xfrm>
          <a:prstGeom prst="rect">
            <a:avLst/>
          </a:prstGeom>
          <a:noFill/>
        </p:spPr>
        <p:txBody>
          <a:bodyPr wrap="square">
            <a:spAutoFit/>
          </a:bodyPr>
          <a:lstStyle/>
          <a:p>
            <a:pPr lvl="0" algn="r"/>
            <a:r>
              <a:rPr lang="es-ES" sz="5400" b="1" noProof="0" dirty="0"/>
              <a:t>Cómo se relaciona el reconocimiento de oportunidades con la estrategia</a:t>
            </a:r>
            <a:endParaRPr lang="es-ES" sz="5000" b="1" noProof="0" dirty="0"/>
          </a:p>
        </p:txBody>
      </p:sp>
      <p:cxnSp>
        <p:nvCxnSpPr>
          <p:cNvPr id="8" name="Straight Connector 6">
            <a:extLst>
              <a:ext uri="{FF2B5EF4-FFF2-40B4-BE49-F238E27FC236}">
                <a16:creationId xmlns:a16="http://schemas.microsoft.com/office/drawing/2014/main" id="{313D4EED-142D-0D0C-A2E6-B42EE5A0B777}"/>
              </a:ext>
            </a:extLst>
          </p:cNvPr>
          <p:cNvCxnSpPr/>
          <p:nvPr/>
        </p:nvCxnSpPr>
        <p:spPr>
          <a:xfrm>
            <a:off x="8811337"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1">
            <a:extLst>
              <a:ext uri="{FF2B5EF4-FFF2-40B4-BE49-F238E27FC236}">
                <a16:creationId xmlns:a16="http://schemas.microsoft.com/office/drawing/2014/main" id="{C636B4B1-6A62-191F-6787-E057ADCC1A85}"/>
              </a:ext>
            </a:extLst>
          </p:cNvPr>
          <p:cNvCxnSpPr/>
          <p:nvPr/>
        </p:nvCxnSpPr>
        <p:spPr>
          <a:xfrm>
            <a:off x="12145160"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55">
            <a:extLst>
              <a:ext uri="{FF2B5EF4-FFF2-40B4-BE49-F238E27FC236}">
                <a16:creationId xmlns:a16="http://schemas.microsoft.com/office/drawing/2014/main" id="{AE7A30F1-07BA-5246-2127-B5D9427D8FA9}"/>
              </a:ext>
            </a:extLst>
          </p:cNvPr>
          <p:cNvCxnSpPr/>
          <p:nvPr/>
        </p:nvCxnSpPr>
        <p:spPr>
          <a:xfrm>
            <a:off x="15480943"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Freeform 854">
            <a:extLst>
              <a:ext uri="{FF2B5EF4-FFF2-40B4-BE49-F238E27FC236}">
                <a16:creationId xmlns:a16="http://schemas.microsoft.com/office/drawing/2014/main" id="{207F5D93-62DE-0E60-7205-FDE03E941AEE}"/>
              </a:ext>
            </a:extLst>
          </p:cNvPr>
          <p:cNvSpPr>
            <a:spLocks/>
          </p:cNvSpPr>
          <p:nvPr/>
        </p:nvSpPr>
        <p:spPr bwMode="auto">
          <a:xfrm>
            <a:off x="13708538" y="2529600"/>
            <a:ext cx="3544813" cy="3830596"/>
          </a:xfrm>
          <a:custGeom>
            <a:avLst/>
            <a:gdLst>
              <a:gd name="T0" fmla="*/ 997 w 1958"/>
              <a:gd name="T1" fmla="*/ 5 h 2134"/>
              <a:gd name="T2" fmla="*/ 1207 w 1958"/>
              <a:gd name="T3" fmla="*/ 47 h 2134"/>
              <a:gd name="T4" fmla="*/ 1398 w 1958"/>
              <a:gd name="T5" fmla="*/ 129 h 2134"/>
              <a:gd name="T6" fmla="*/ 1569 w 1958"/>
              <a:gd name="T7" fmla="*/ 243 h 2134"/>
              <a:gd name="T8" fmla="*/ 1712 w 1958"/>
              <a:gd name="T9" fmla="*/ 388 h 2134"/>
              <a:gd name="T10" fmla="*/ 1828 w 1958"/>
              <a:gd name="T11" fmla="*/ 557 h 2134"/>
              <a:gd name="T12" fmla="*/ 1908 w 1958"/>
              <a:gd name="T13" fmla="*/ 750 h 2134"/>
              <a:gd name="T14" fmla="*/ 1952 w 1958"/>
              <a:gd name="T15" fmla="*/ 958 h 2134"/>
              <a:gd name="T16" fmla="*/ 1952 w 1958"/>
              <a:gd name="T17" fmla="*/ 1176 h 2134"/>
              <a:gd name="T18" fmla="*/ 1908 w 1958"/>
              <a:gd name="T19" fmla="*/ 1384 h 2134"/>
              <a:gd name="T20" fmla="*/ 1828 w 1958"/>
              <a:gd name="T21" fmla="*/ 1576 h 2134"/>
              <a:gd name="T22" fmla="*/ 1712 w 1958"/>
              <a:gd name="T23" fmla="*/ 1745 h 2134"/>
              <a:gd name="T24" fmla="*/ 1569 w 1958"/>
              <a:gd name="T25" fmla="*/ 1891 h 2134"/>
              <a:gd name="T26" fmla="*/ 1398 w 1958"/>
              <a:gd name="T27" fmla="*/ 2006 h 2134"/>
              <a:gd name="T28" fmla="*/ 1207 w 1958"/>
              <a:gd name="T29" fmla="*/ 2087 h 2134"/>
              <a:gd name="T30" fmla="*/ 997 w 1958"/>
              <a:gd name="T31" fmla="*/ 2128 h 2134"/>
              <a:gd name="T32" fmla="*/ 779 w 1958"/>
              <a:gd name="T33" fmla="*/ 2128 h 2134"/>
              <a:gd name="T34" fmla="*/ 569 w 1958"/>
              <a:gd name="T35" fmla="*/ 2085 h 2134"/>
              <a:gd name="T36" fmla="*/ 377 w 1958"/>
              <a:gd name="T37" fmla="*/ 2004 h 2134"/>
              <a:gd name="T38" fmla="*/ 206 w 1958"/>
              <a:gd name="T39" fmla="*/ 1887 h 2134"/>
              <a:gd name="T40" fmla="*/ 61 w 1958"/>
              <a:gd name="T41" fmla="*/ 1741 h 2134"/>
              <a:gd name="T42" fmla="*/ 8 w 1958"/>
              <a:gd name="T43" fmla="*/ 1643 h 2134"/>
              <a:gd name="T44" fmla="*/ 57 w 1958"/>
              <a:gd name="T45" fmla="*/ 1686 h 2134"/>
              <a:gd name="T46" fmla="*/ 155 w 1958"/>
              <a:gd name="T47" fmla="*/ 1802 h 2134"/>
              <a:gd name="T48" fmla="*/ 314 w 1958"/>
              <a:gd name="T49" fmla="*/ 1932 h 2134"/>
              <a:gd name="T50" fmla="*/ 491 w 1958"/>
              <a:gd name="T51" fmla="*/ 2026 h 2134"/>
              <a:gd name="T52" fmla="*/ 685 w 1958"/>
              <a:gd name="T53" fmla="*/ 2085 h 2134"/>
              <a:gd name="T54" fmla="*/ 889 w 1958"/>
              <a:gd name="T55" fmla="*/ 2105 h 2134"/>
              <a:gd name="T56" fmla="*/ 1094 w 1958"/>
              <a:gd name="T57" fmla="*/ 2085 h 2134"/>
              <a:gd name="T58" fmla="*/ 1286 w 1958"/>
              <a:gd name="T59" fmla="*/ 2026 h 2134"/>
              <a:gd name="T60" fmla="*/ 1465 w 1958"/>
              <a:gd name="T61" fmla="*/ 1932 h 2134"/>
              <a:gd name="T62" fmla="*/ 1624 w 1958"/>
              <a:gd name="T63" fmla="*/ 1802 h 2134"/>
              <a:gd name="T64" fmla="*/ 1753 w 1958"/>
              <a:gd name="T65" fmla="*/ 1643 h 2134"/>
              <a:gd name="T66" fmla="*/ 1850 w 1958"/>
              <a:gd name="T67" fmla="*/ 1464 h 2134"/>
              <a:gd name="T68" fmla="*/ 1908 w 1958"/>
              <a:gd name="T69" fmla="*/ 1272 h 2134"/>
              <a:gd name="T70" fmla="*/ 1928 w 1958"/>
              <a:gd name="T71" fmla="*/ 1068 h 2134"/>
              <a:gd name="T72" fmla="*/ 1908 w 1958"/>
              <a:gd name="T73" fmla="*/ 864 h 2134"/>
              <a:gd name="T74" fmla="*/ 1850 w 1958"/>
              <a:gd name="T75" fmla="*/ 669 h 2134"/>
              <a:gd name="T76" fmla="*/ 1753 w 1958"/>
              <a:gd name="T77" fmla="*/ 490 h 2134"/>
              <a:gd name="T78" fmla="*/ 1624 w 1958"/>
              <a:gd name="T79" fmla="*/ 333 h 2134"/>
              <a:gd name="T80" fmla="*/ 1465 w 1958"/>
              <a:gd name="T81" fmla="*/ 202 h 2134"/>
              <a:gd name="T82" fmla="*/ 1286 w 1958"/>
              <a:gd name="T83" fmla="*/ 108 h 2134"/>
              <a:gd name="T84" fmla="*/ 1094 w 1958"/>
              <a:gd name="T85" fmla="*/ 49 h 2134"/>
              <a:gd name="T86" fmla="*/ 889 w 1958"/>
              <a:gd name="T87" fmla="*/ 29 h 2134"/>
              <a:gd name="T88" fmla="*/ 685 w 1958"/>
              <a:gd name="T89" fmla="*/ 49 h 2134"/>
              <a:gd name="T90" fmla="*/ 493 w 1958"/>
              <a:gd name="T91" fmla="*/ 106 h 2134"/>
              <a:gd name="T92" fmla="*/ 316 w 1958"/>
              <a:gd name="T93" fmla="*/ 202 h 2134"/>
              <a:gd name="T94" fmla="*/ 281 w 1958"/>
              <a:gd name="T95" fmla="*/ 312 h 2134"/>
              <a:gd name="T96" fmla="*/ 169 w 1958"/>
              <a:gd name="T97" fmla="*/ 190 h 2134"/>
              <a:gd name="T98" fmla="*/ 296 w 1958"/>
              <a:gd name="T99" fmla="*/ 178 h 2134"/>
              <a:gd name="T100" fmla="*/ 477 w 1958"/>
              <a:gd name="T101" fmla="*/ 82 h 2134"/>
              <a:gd name="T102" fmla="*/ 675 w 1958"/>
              <a:gd name="T103" fmla="*/ 21 h 2134"/>
              <a:gd name="T104" fmla="*/ 889 w 1958"/>
              <a:gd name="T105" fmla="*/ 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8" h="2134">
                <a:moveTo>
                  <a:pt x="889" y="0"/>
                </a:moveTo>
                <a:lnTo>
                  <a:pt x="997" y="5"/>
                </a:lnTo>
                <a:lnTo>
                  <a:pt x="1103" y="21"/>
                </a:lnTo>
                <a:lnTo>
                  <a:pt x="1207" y="47"/>
                </a:lnTo>
                <a:lnTo>
                  <a:pt x="1304" y="84"/>
                </a:lnTo>
                <a:lnTo>
                  <a:pt x="1398" y="129"/>
                </a:lnTo>
                <a:lnTo>
                  <a:pt x="1486" y="182"/>
                </a:lnTo>
                <a:lnTo>
                  <a:pt x="1569" y="243"/>
                </a:lnTo>
                <a:lnTo>
                  <a:pt x="1643" y="312"/>
                </a:lnTo>
                <a:lnTo>
                  <a:pt x="1712" y="388"/>
                </a:lnTo>
                <a:lnTo>
                  <a:pt x="1775" y="471"/>
                </a:lnTo>
                <a:lnTo>
                  <a:pt x="1828" y="557"/>
                </a:lnTo>
                <a:lnTo>
                  <a:pt x="1873" y="652"/>
                </a:lnTo>
                <a:lnTo>
                  <a:pt x="1908" y="750"/>
                </a:lnTo>
                <a:lnTo>
                  <a:pt x="1934" y="852"/>
                </a:lnTo>
                <a:lnTo>
                  <a:pt x="1952" y="958"/>
                </a:lnTo>
                <a:lnTo>
                  <a:pt x="1958" y="1068"/>
                </a:lnTo>
                <a:lnTo>
                  <a:pt x="1952" y="1176"/>
                </a:lnTo>
                <a:lnTo>
                  <a:pt x="1934" y="1282"/>
                </a:lnTo>
                <a:lnTo>
                  <a:pt x="1908" y="1384"/>
                </a:lnTo>
                <a:lnTo>
                  <a:pt x="1873" y="1482"/>
                </a:lnTo>
                <a:lnTo>
                  <a:pt x="1828" y="1576"/>
                </a:lnTo>
                <a:lnTo>
                  <a:pt x="1775" y="1665"/>
                </a:lnTo>
                <a:lnTo>
                  <a:pt x="1712" y="1745"/>
                </a:lnTo>
                <a:lnTo>
                  <a:pt x="1643" y="1822"/>
                </a:lnTo>
                <a:lnTo>
                  <a:pt x="1569" y="1891"/>
                </a:lnTo>
                <a:lnTo>
                  <a:pt x="1486" y="1951"/>
                </a:lnTo>
                <a:lnTo>
                  <a:pt x="1398" y="2006"/>
                </a:lnTo>
                <a:lnTo>
                  <a:pt x="1304" y="2050"/>
                </a:lnTo>
                <a:lnTo>
                  <a:pt x="1207" y="2087"/>
                </a:lnTo>
                <a:lnTo>
                  <a:pt x="1103" y="2112"/>
                </a:lnTo>
                <a:lnTo>
                  <a:pt x="997" y="2128"/>
                </a:lnTo>
                <a:lnTo>
                  <a:pt x="889" y="2134"/>
                </a:lnTo>
                <a:lnTo>
                  <a:pt x="779" y="2128"/>
                </a:lnTo>
                <a:lnTo>
                  <a:pt x="673" y="2112"/>
                </a:lnTo>
                <a:lnTo>
                  <a:pt x="569" y="2085"/>
                </a:lnTo>
                <a:lnTo>
                  <a:pt x="471" y="2050"/>
                </a:lnTo>
                <a:lnTo>
                  <a:pt x="377" y="2004"/>
                </a:lnTo>
                <a:lnTo>
                  <a:pt x="288" y="1949"/>
                </a:lnTo>
                <a:lnTo>
                  <a:pt x="206" y="1887"/>
                </a:lnTo>
                <a:lnTo>
                  <a:pt x="131" y="1818"/>
                </a:lnTo>
                <a:lnTo>
                  <a:pt x="61" y="1741"/>
                </a:lnTo>
                <a:lnTo>
                  <a:pt x="0" y="1659"/>
                </a:lnTo>
                <a:lnTo>
                  <a:pt x="8" y="1643"/>
                </a:lnTo>
                <a:lnTo>
                  <a:pt x="14" y="1625"/>
                </a:lnTo>
                <a:lnTo>
                  <a:pt x="57" y="1686"/>
                </a:lnTo>
                <a:lnTo>
                  <a:pt x="104" y="1745"/>
                </a:lnTo>
                <a:lnTo>
                  <a:pt x="155" y="1802"/>
                </a:lnTo>
                <a:lnTo>
                  <a:pt x="232" y="1871"/>
                </a:lnTo>
                <a:lnTo>
                  <a:pt x="314" y="1932"/>
                </a:lnTo>
                <a:lnTo>
                  <a:pt x="400" y="1983"/>
                </a:lnTo>
                <a:lnTo>
                  <a:pt x="491" y="2026"/>
                </a:lnTo>
                <a:lnTo>
                  <a:pt x="587" y="2061"/>
                </a:lnTo>
                <a:lnTo>
                  <a:pt x="685" y="2085"/>
                </a:lnTo>
                <a:lnTo>
                  <a:pt x="785" y="2101"/>
                </a:lnTo>
                <a:lnTo>
                  <a:pt x="889" y="2105"/>
                </a:lnTo>
                <a:lnTo>
                  <a:pt x="991" y="2101"/>
                </a:lnTo>
                <a:lnTo>
                  <a:pt x="1094" y="2085"/>
                </a:lnTo>
                <a:lnTo>
                  <a:pt x="1192" y="2061"/>
                </a:lnTo>
                <a:lnTo>
                  <a:pt x="1286" y="2026"/>
                </a:lnTo>
                <a:lnTo>
                  <a:pt x="1378" y="1983"/>
                </a:lnTo>
                <a:lnTo>
                  <a:pt x="1465" y="1932"/>
                </a:lnTo>
                <a:lnTo>
                  <a:pt x="1547" y="1871"/>
                </a:lnTo>
                <a:lnTo>
                  <a:pt x="1624" y="1802"/>
                </a:lnTo>
                <a:lnTo>
                  <a:pt x="1692" y="1726"/>
                </a:lnTo>
                <a:lnTo>
                  <a:pt x="1753" y="1643"/>
                </a:lnTo>
                <a:lnTo>
                  <a:pt x="1806" y="1557"/>
                </a:lnTo>
                <a:lnTo>
                  <a:pt x="1850" y="1464"/>
                </a:lnTo>
                <a:lnTo>
                  <a:pt x="1883" y="1370"/>
                </a:lnTo>
                <a:lnTo>
                  <a:pt x="1908" y="1272"/>
                </a:lnTo>
                <a:lnTo>
                  <a:pt x="1922" y="1170"/>
                </a:lnTo>
                <a:lnTo>
                  <a:pt x="1928" y="1068"/>
                </a:lnTo>
                <a:lnTo>
                  <a:pt x="1922" y="964"/>
                </a:lnTo>
                <a:lnTo>
                  <a:pt x="1908" y="864"/>
                </a:lnTo>
                <a:lnTo>
                  <a:pt x="1883" y="765"/>
                </a:lnTo>
                <a:lnTo>
                  <a:pt x="1850" y="669"/>
                </a:lnTo>
                <a:lnTo>
                  <a:pt x="1806" y="579"/>
                </a:lnTo>
                <a:lnTo>
                  <a:pt x="1753" y="490"/>
                </a:lnTo>
                <a:lnTo>
                  <a:pt x="1692" y="410"/>
                </a:lnTo>
                <a:lnTo>
                  <a:pt x="1624" y="333"/>
                </a:lnTo>
                <a:lnTo>
                  <a:pt x="1547" y="263"/>
                </a:lnTo>
                <a:lnTo>
                  <a:pt x="1465" y="202"/>
                </a:lnTo>
                <a:lnTo>
                  <a:pt x="1378" y="151"/>
                </a:lnTo>
                <a:lnTo>
                  <a:pt x="1286" y="108"/>
                </a:lnTo>
                <a:lnTo>
                  <a:pt x="1192" y="72"/>
                </a:lnTo>
                <a:lnTo>
                  <a:pt x="1094" y="49"/>
                </a:lnTo>
                <a:lnTo>
                  <a:pt x="991" y="33"/>
                </a:lnTo>
                <a:lnTo>
                  <a:pt x="889" y="29"/>
                </a:lnTo>
                <a:lnTo>
                  <a:pt x="787" y="33"/>
                </a:lnTo>
                <a:lnTo>
                  <a:pt x="685" y="49"/>
                </a:lnTo>
                <a:lnTo>
                  <a:pt x="589" y="72"/>
                </a:lnTo>
                <a:lnTo>
                  <a:pt x="493" y="106"/>
                </a:lnTo>
                <a:lnTo>
                  <a:pt x="402" y="149"/>
                </a:lnTo>
                <a:lnTo>
                  <a:pt x="316" y="202"/>
                </a:lnTo>
                <a:lnTo>
                  <a:pt x="233" y="261"/>
                </a:lnTo>
                <a:lnTo>
                  <a:pt x="281" y="312"/>
                </a:lnTo>
                <a:lnTo>
                  <a:pt x="116" y="345"/>
                </a:lnTo>
                <a:lnTo>
                  <a:pt x="169" y="190"/>
                </a:lnTo>
                <a:lnTo>
                  <a:pt x="214" y="239"/>
                </a:lnTo>
                <a:lnTo>
                  <a:pt x="296" y="178"/>
                </a:lnTo>
                <a:lnTo>
                  <a:pt x="385" y="127"/>
                </a:lnTo>
                <a:lnTo>
                  <a:pt x="477" y="82"/>
                </a:lnTo>
                <a:lnTo>
                  <a:pt x="575" y="47"/>
                </a:lnTo>
                <a:lnTo>
                  <a:pt x="675" y="21"/>
                </a:lnTo>
                <a:lnTo>
                  <a:pt x="781" y="5"/>
                </a:lnTo>
                <a:lnTo>
                  <a:pt x="889" y="0"/>
                </a:lnTo>
                <a:close/>
              </a:path>
            </a:pathLst>
          </a:custGeom>
          <a:solidFill>
            <a:srgbClr val="FF0000"/>
          </a:solidFill>
          <a:ln w="28575">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13" name="Freeform 1114">
            <a:extLst>
              <a:ext uri="{FF2B5EF4-FFF2-40B4-BE49-F238E27FC236}">
                <a16:creationId xmlns:a16="http://schemas.microsoft.com/office/drawing/2014/main" id="{97AC332C-966B-0611-4F09-772275A20DA2}"/>
              </a:ext>
            </a:extLst>
          </p:cNvPr>
          <p:cNvSpPr>
            <a:spLocks/>
          </p:cNvSpPr>
          <p:nvPr/>
        </p:nvSpPr>
        <p:spPr bwMode="auto">
          <a:xfrm>
            <a:off x="13870158" y="3015624"/>
            <a:ext cx="2873970" cy="2851376"/>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14" name="Freeform 853">
            <a:extLst>
              <a:ext uri="{FF2B5EF4-FFF2-40B4-BE49-F238E27FC236}">
                <a16:creationId xmlns:a16="http://schemas.microsoft.com/office/drawing/2014/main" id="{14DD8994-23F4-AB1A-3B19-663146E996AB}"/>
              </a:ext>
            </a:extLst>
          </p:cNvPr>
          <p:cNvSpPr>
            <a:spLocks/>
          </p:cNvSpPr>
          <p:nvPr/>
        </p:nvSpPr>
        <p:spPr bwMode="auto">
          <a:xfrm>
            <a:off x="7042551" y="2529600"/>
            <a:ext cx="3537572" cy="3830596"/>
          </a:xfrm>
          <a:custGeom>
            <a:avLst/>
            <a:gdLst>
              <a:gd name="T0" fmla="*/ 1177 w 1954"/>
              <a:gd name="T1" fmla="*/ 5 h 2134"/>
              <a:gd name="T2" fmla="*/ 1383 w 1954"/>
              <a:gd name="T3" fmla="*/ 47 h 2134"/>
              <a:gd name="T4" fmla="*/ 1571 w 1954"/>
              <a:gd name="T5" fmla="*/ 125 h 2134"/>
              <a:gd name="T6" fmla="*/ 1740 w 1954"/>
              <a:gd name="T7" fmla="*/ 237 h 2134"/>
              <a:gd name="T8" fmla="*/ 1836 w 1954"/>
              <a:gd name="T9" fmla="*/ 345 h 2134"/>
              <a:gd name="T10" fmla="*/ 1721 w 1954"/>
              <a:gd name="T11" fmla="*/ 259 h 2134"/>
              <a:gd name="T12" fmla="*/ 1554 w 1954"/>
              <a:gd name="T13" fmla="*/ 147 h 2134"/>
              <a:gd name="T14" fmla="*/ 1369 w 1954"/>
              <a:gd name="T15" fmla="*/ 72 h 2134"/>
              <a:gd name="T16" fmla="*/ 1171 w 1954"/>
              <a:gd name="T17" fmla="*/ 33 h 2134"/>
              <a:gd name="T18" fmla="*/ 967 w 1954"/>
              <a:gd name="T19" fmla="*/ 33 h 2134"/>
              <a:gd name="T20" fmla="*/ 766 w 1954"/>
              <a:gd name="T21" fmla="*/ 72 h 2134"/>
              <a:gd name="T22" fmla="*/ 580 w 1954"/>
              <a:gd name="T23" fmla="*/ 151 h 2134"/>
              <a:gd name="T24" fmla="*/ 411 w 1954"/>
              <a:gd name="T25" fmla="*/ 263 h 2134"/>
              <a:gd name="T26" fmla="*/ 266 w 1954"/>
              <a:gd name="T27" fmla="*/ 410 h 2134"/>
              <a:gd name="T28" fmla="*/ 152 w 1954"/>
              <a:gd name="T29" fmla="*/ 579 h 2134"/>
              <a:gd name="T30" fmla="*/ 75 w 1954"/>
              <a:gd name="T31" fmla="*/ 765 h 2134"/>
              <a:gd name="T32" fmla="*/ 36 w 1954"/>
              <a:gd name="T33" fmla="*/ 964 h 2134"/>
              <a:gd name="T34" fmla="*/ 36 w 1954"/>
              <a:gd name="T35" fmla="*/ 1170 h 2134"/>
              <a:gd name="T36" fmla="*/ 75 w 1954"/>
              <a:gd name="T37" fmla="*/ 1370 h 2134"/>
              <a:gd name="T38" fmla="*/ 152 w 1954"/>
              <a:gd name="T39" fmla="*/ 1557 h 2134"/>
              <a:gd name="T40" fmla="*/ 266 w 1954"/>
              <a:gd name="T41" fmla="*/ 1726 h 2134"/>
              <a:gd name="T42" fmla="*/ 411 w 1954"/>
              <a:gd name="T43" fmla="*/ 1871 h 2134"/>
              <a:gd name="T44" fmla="*/ 580 w 1954"/>
              <a:gd name="T45" fmla="*/ 1983 h 2134"/>
              <a:gd name="T46" fmla="*/ 766 w 1954"/>
              <a:gd name="T47" fmla="*/ 2061 h 2134"/>
              <a:gd name="T48" fmla="*/ 967 w 1954"/>
              <a:gd name="T49" fmla="*/ 2101 h 2134"/>
              <a:gd name="T50" fmla="*/ 1173 w 1954"/>
              <a:gd name="T51" fmla="*/ 2101 h 2134"/>
              <a:gd name="T52" fmla="*/ 1371 w 1954"/>
              <a:gd name="T53" fmla="*/ 2061 h 2134"/>
              <a:gd name="T54" fmla="*/ 1558 w 1954"/>
              <a:gd name="T55" fmla="*/ 1983 h 2134"/>
              <a:gd name="T56" fmla="*/ 1726 w 1954"/>
              <a:gd name="T57" fmla="*/ 1871 h 2134"/>
              <a:gd name="T58" fmla="*/ 1872 w 1954"/>
              <a:gd name="T59" fmla="*/ 1724 h 2134"/>
              <a:gd name="T60" fmla="*/ 1942 w 1954"/>
              <a:gd name="T61" fmla="*/ 1655 h 2134"/>
              <a:gd name="T62" fmla="*/ 1891 w 1954"/>
              <a:gd name="T63" fmla="*/ 1747 h 2134"/>
              <a:gd name="T64" fmla="*/ 1748 w 1954"/>
              <a:gd name="T65" fmla="*/ 1891 h 2134"/>
              <a:gd name="T66" fmla="*/ 1577 w 1954"/>
              <a:gd name="T67" fmla="*/ 2006 h 2134"/>
              <a:gd name="T68" fmla="*/ 1387 w 1954"/>
              <a:gd name="T69" fmla="*/ 2087 h 2134"/>
              <a:gd name="T70" fmla="*/ 1179 w 1954"/>
              <a:gd name="T71" fmla="*/ 2128 h 2134"/>
              <a:gd name="T72" fmla="*/ 961 w 1954"/>
              <a:gd name="T73" fmla="*/ 2128 h 2134"/>
              <a:gd name="T74" fmla="*/ 751 w 1954"/>
              <a:gd name="T75" fmla="*/ 2087 h 2134"/>
              <a:gd name="T76" fmla="*/ 560 w 1954"/>
              <a:gd name="T77" fmla="*/ 2006 h 2134"/>
              <a:gd name="T78" fmla="*/ 389 w 1954"/>
              <a:gd name="T79" fmla="*/ 1891 h 2134"/>
              <a:gd name="T80" fmla="*/ 246 w 1954"/>
              <a:gd name="T81" fmla="*/ 1745 h 2134"/>
              <a:gd name="T82" fmla="*/ 130 w 1954"/>
              <a:gd name="T83" fmla="*/ 1576 h 2134"/>
              <a:gd name="T84" fmla="*/ 50 w 1954"/>
              <a:gd name="T85" fmla="*/ 1384 h 2134"/>
              <a:gd name="T86" fmla="*/ 6 w 1954"/>
              <a:gd name="T87" fmla="*/ 1176 h 2134"/>
              <a:gd name="T88" fmla="*/ 6 w 1954"/>
              <a:gd name="T89" fmla="*/ 958 h 2134"/>
              <a:gd name="T90" fmla="*/ 50 w 1954"/>
              <a:gd name="T91" fmla="*/ 750 h 2134"/>
              <a:gd name="T92" fmla="*/ 130 w 1954"/>
              <a:gd name="T93" fmla="*/ 557 h 2134"/>
              <a:gd name="T94" fmla="*/ 246 w 1954"/>
              <a:gd name="T95" fmla="*/ 388 h 2134"/>
              <a:gd name="T96" fmla="*/ 389 w 1954"/>
              <a:gd name="T97" fmla="*/ 243 h 2134"/>
              <a:gd name="T98" fmla="*/ 560 w 1954"/>
              <a:gd name="T99" fmla="*/ 129 h 2134"/>
              <a:gd name="T100" fmla="*/ 751 w 1954"/>
              <a:gd name="T101" fmla="*/ 47 h 2134"/>
              <a:gd name="T102" fmla="*/ 961 w 1954"/>
              <a:gd name="T103" fmla="*/ 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4" h="2134">
                <a:moveTo>
                  <a:pt x="1069" y="0"/>
                </a:moveTo>
                <a:lnTo>
                  <a:pt x="1177" y="5"/>
                </a:lnTo>
                <a:lnTo>
                  <a:pt x="1281" y="21"/>
                </a:lnTo>
                <a:lnTo>
                  <a:pt x="1383" y="47"/>
                </a:lnTo>
                <a:lnTo>
                  <a:pt x="1479" y="82"/>
                </a:lnTo>
                <a:lnTo>
                  <a:pt x="1571" y="125"/>
                </a:lnTo>
                <a:lnTo>
                  <a:pt x="1658" y="176"/>
                </a:lnTo>
                <a:lnTo>
                  <a:pt x="1740" y="237"/>
                </a:lnTo>
                <a:lnTo>
                  <a:pt x="1783" y="190"/>
                </a:lnTo>
                <a:lnTo>
                  <a:pt x="1836" y="345"/>
                </a:lnTo>
                <a:lnTo>
                  <a:pt x="1671" y="312"/>
                </a:lnTo>
                <a:lnTo>
                  <a:pt x="1721" y="259"/>
                </a:lnTo>
                <a:lnTo>
                  <a:pt x="1638" y="198"/>
                </a:lnTo>
                <a:lnTo>
                  <a:pt x="1554" y="147"/>
                </a:lnTo>
                <a:lnTo>
                  <a:pt x="1461" y="106"/>
                </a:lnTo>
                <a:lnTo>
                  <a:pt x="1369" y="72"/>
                </a:lnTo>
                <a:lnTo>
                  <a:pt x="1271" y="49"/>
                </a:lnTo>
                <a:lnTo>
                  <a:pt x="1171" y="33"/>
                </a:lnTo>
                <a:lnTo>
                  <a:pt x="1069" y="29"/>
                </a:lnTo>
                <a:lnTo>
                  <a:pt x="967" y="33"/>
                </a:lnTo>
                <a:lnTo>
                  <a:pt x="864" y="49"/>
                </a:lnTo>
                <a:lnTo>
                  <a:pt x="766" y="72"/>
                </a:lnTo>
                <a:lnTo>
                  <a:pt x="672" y="108"/>
                </a:lnTo>
                <a:lnTo>
                  <a:pt x="580" y="151"/>
                </a:lnTo>
                <a:lnTo>
                  <a:pt x="493" y="202"/>
                </a:lnTo>
                <a:lnTo>
                  <a:pt x="411" y="263"/>
                </a:lnTo>
                <a:lnTo>
                  <a:pt x="334" y="333"/>
                </a:lnTo>
                <a:lnTo>
                  <a:pt x="266" y="410"/>
                </a:lnTo>
                <a:lnTo>
                  <a:pt x="205" y="490"/>
                </a:lnTo>
                <a:lnTo>
                  <a:pt x="152" y="579"/>
                </a:lnTo>
                <a:lnTo>
                  <a:pt x="108" y="669"/>
                </a:lnTo>
                <a:lnTo>
                  <a:pt x="75" y="765"/>
                </a:lnTo>
                <a:lnTo>
                  <a:pt x="50" y="864"/>
                </a:lnTo>
                <a:lnTo>
                  <a:pt x="36" y="964"/>
                </a:lnTo>
                <a:lnTo>
                  <a:pt x="30" y="1068"/>
                </a:lnTo>
                <a:lnTo>
                  <a:pt x="36" y="1170"/>
                </a:lnTo>
                <a:lnTo>
                  <a:pt x="50" y="1272"/>
                </a:lnTo>
                <a:lnTo>
                  <a:pt x="75" y="1370"/>
                </a:lnTo>
                <a:lnTo>
                  <a:pt x="108" y="1464"/>
                </a:lnTo>
                <a:lnTo>
                  <a:pt x="152" y="1557"/>
                </a:lnTo>
                <a:lnTo>
                  <a:pt x="205" y="1643"/>
                </a:lnTo>
                <a:lnTo>
                  <a:pt x="266" y="1726"/>
                </a:lnTo>
                <a:lnTo>
                  <a:pt x="334" y="1802"/>
                </a:lnTo>
                <a:lnTo>
                  <a:pt x="411" y="1871"/>
                </a:lnTo>
                <a:lnTo>
                  <a:pt x="493" y="1932"/>
                </a:lnTo>
                <a:lnTo>
                  <a:pt x="580" y="1983"/>
                </a:lnTo>
                <a:lnTo>
                  <a:pt x="672" y="2026"/>
                </a:lnTo>
                <a:lnTo>
                  <a:pt x="766" y="2061"/>
                </a:lnTo>
                <a:lnTo>
                  <a:pt x="864" y="2085"/>
                </a:lnTo>
                <a:lnTo>
                  <a:pt x="967" y="2101"/>
                </a:lnTo>
                <a:lnTo>
                  <a:pt x="1069" y="2105"/>
                </a:lnTo>
                <a:lnTo>
                  <a:pt x="1173" y="2101"/>
                </a:lnTo>
                <a:lnTo>
                  <a:pt x="1273" y="2085"/>
                </a:lnTo>
                <a:lnTo>
                  <a:pt x="1371" y="2061"/>
                </a:lnTo>
                <a:lnTo>
                  <a:pt x="1467" y="2026"/>
                </a:lnTo>
                <a:lnTo>
                  <a:pt x="1558" y="1983"/>
                </a:lnTo>
                <a:lnTo>
                  <a:pt x="1644" y="1932"/>
                </a:lnTo>
                <a:lnTo>
                  <a:pt x="1726" y="1871"/>
                </a:lnTo>
                <a:lnTo>
                  <a:pt x="1803" y="1802"/>
                </a:lnTo>
                <a:lnTo>
                  <a:pt x="1872" y="1724"/>
                </a:lnTo>
                <a:lnTo>
                  <a:pt x="1933" y="1643"/>
                </a:lnTo>
                <a:lnTo>
                  <a:pt x="1942" y="1655"/>
                </a:lnTo>
                <a:lnTo>
                  <a:pt x="1954" y="1665"/>
                </a:lnTo>
                <a:lnTo>
                  <a:pt x="1891" y="1747"/>
                </a:lnTo>
                <a:lnTo>
                  <a:pt x="1823" y="1822"/>
                </a:lnTo>
                <a:lnTo>
                  <a:pt x="1748" y="1891"/>
                </a:lnTo>
                <a:lnTo>
                  <a:pt x="1666" y="1951"/>
                </a:lnTo>
                <a:lnTo>
                  <a:pt x="1577" y="2006"/>
                </a:lnTo>
                <a:lnTo>
                  <a:pt x="1485" y="2052"/>
                </a:lnTo>
                <a:lnTo>
                  <a:pt x="1387" y="2087"/>
                </a:lnTo>
                <a:lnTo>
                  <a:pt x="1285" y="2112"/>
                </a:lnTo>
                <a:lnTo>
                  <a:pt x="1179" y="2128"/>
                </a:lnTo>
                <a:lnTo>
                  <a:pt x="1069" y="2134"/>
                </a:lnTo>
                <a:lnTo>
                  <a:pt x="961" y="2128"/>
                </a:lnTo>
                <a:lnTo>
                  <a:pt x="855" y="2112"/>
                </a:lnTo>
                <a:lnTo>
                  <a:pt x="751" y="2087"/>
                </a:lnTo>
                <a:lnTo>
                  <a:pt x="652" y="2050"/>
                </a:lnTo>
                <a:lnTo>
                  <a:pt x="560" y="2006"/>
                </a:lnTo>
                <a:lnTo>
                  <a:pt x="472" y="1951"/>
                </a:lnTo>
                <a:lnTo>
                  <a:pt x="389" y="1891"/>
                </a:lnTo>
                <a:lnTo>
                  <a:pt x="315" y="1822"/>
                </a:lnTo>
                <a:lnTo>
                  <a:pt x="246" y="1745"/>
                </a:lnTo>
                <a:lnTo>
                  <a:pt x="183" y="1665"/>
                </a:lnTo>
                <a:lnTo>
                  <a:pt x="130" y="1576"/>
                </a:lnTo>
                <a:lnTo>
                  <a:pt x="85" y="1482"/>
                </a:lnTo>
                <a:lnTo>
                  <a:pt x="50" y="1384"/>
                </a:lnTo>
                <a:lnTo>
                  <a:pt x="24" y="1282"/>
                </a:lnTo>
                <a:lnTo>
                  <a:pt x="6" y="1176"/>
                </a:lnTo>
                <a:lnTo>
                  <a:pt x="0" y="1068"/>
                </a:lnTo>
                <a:lnTo>
                  <a:pt x="6" y="958"/>
                </a:lnTo>
                <a:lnTo>
                  <a:pt x="24" y="852"/>
                </a:lnTo>
                <a:lnTo>
                  <a:pt x="50" y="750"/>
                </a:lnTo>
                <a:lnTo>
                  <a:pt x="85" y="652"/>
                </a:lnTo>
                <a:lnTo>
                  <a:pt x="130" y="557"/>
                </a:lnTo>
                <a:lnTo>
                  <a:pt x="183" y="471"/>
                </a:lnTo>
                <a:lnTo>
                  <a:pt x="246" y="388"/>
                </a:lnTo>
                <a:lnTo>
                  <a:pt x="315" y="312"/>
                </a:lnTo>
                <a:lnTo>
                  <a:pt x="389" y="243"/>
                </a:lnTo>
                <a:lnTo>
                  <a:pt x="472" y="182"/>
                </a:lnTo>
                <a:lnTo>
                  <a:pt x="560" y="129"/>
                </a:lnTo>
                <a:lnTo>
                  <a:pt x="652" y="84"/>
                </a:lnTo>
                <a:lnTo>
                  <a:pt x="751" y="47"/>
                </a:lnTo>
                <a:lnTo>
                  <a:pt x="855" y="21"/>
                </a:lnTo>
                <a:lnTo>
                  <a:pt x="961" y="5"/>
                </a:lnTo>
                <a:lnTo>
                  <a:pt x="1069" y="0"/>
                </a:lnTo>
                <a:close/>
              </a:path>
            </a:pathLst>
          </a:custGeom>
          <a:solidFill>
            <a:srgbClr val="3E6E28"/>
          </a:solidFill>
          <a:ln w="28575">
            <a:solidFill>
              <a:srgbClr val="3E6E28"/>
            </a:solid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15" name="Freeform 1171">
            <a:extLst>
              <a:ext uri="{FF2B5EF4-FFF2-40B4-BE49-F238E27FC236}">
                <a16:creationId xmlns:a16="http://schemas.microsoft.com/office/drawing/2014/main" id="{B16A94AD-B328-3D24-DDB3-13EC46FFF659}"/>
              </a:ext>
            </a:extLst>
          </p:cNvPr>
          <p:cNvSpPr>
            <a:spLocks/>
          </p:cNvSpPr>
          <p:nvPr/>
        </p:nvSpPr>
        <p:spPr bwMode="auto">
          <a:xfrm>
            <a:off x="7525963" y="3019209"/>
            <a:ext cx="2878527" cy="2851376"/>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16" name="Freeform 1110">
            <a:extLst>
              <a:ext uri="{FF2B5EF4-FFF2-40B4-BE49-F238E27FC236}">
                <a16:creationId xmlns:a16="http://schemas.microsoft.com/office/drawing/2014/main" id="{A71CE6C7-44DF-6FC5-3EC4-85337F79A365}"/>
              </a:ext>
            </a:extLst>
          </p:cNvPr>
          <p:cNvSpPr>
            <a:spLocks noEditPoints="1"/>
          </p:cNvSpPr>
          <p:nvPr/>
        </p:nvSpPr>
        <p:spPr bwMode="auto">
          <a:xfrm>
            <a:off x="10210800" y="2529600"/>
            <a:ext cx="3863448" cy="3830596"/>
          </a:xfrm>
          <a:prstGeom prst="ellipse">
            <a:avLst/>
          </a:prstGeom>
          <a:solidFill>
            <a:schemeClr val="bg1">
              <a:lumMod val="95000"/>
            </a:schemeClr>
          </a:solidFill>
          <a:ln w="57150">
            <a:solidFill>
              <a:srgbClr val="04A6C2"/>
            </a:solid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17" name="Freeform 1205">
            <a:extLst>
              <a:ext uri="{FF2B5EF4-FFF2-40B4-BE49-F238E27FC236}">
                <a16:creationId xmlns:a16="http://schemas.microsoft.com/office/drawing/2014/main" id="{8C15D260-8001-116E-A00B-F8644939C8D7}"/>
              </a:ext>
            </a:extLst>
          </p:cNvPr>
          <p:cNvSpPr>
            <a:spLocks/>
          </p:cNvSpPr>
          <p:nvPr/>
        </p:nvSpPr>
        <p:spPr bwMode="auto">
          <a:xfrm>
            <a:off x="10689594" y="3005677"/>
            <a:ext cx="2905858" cy="2878449"/>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18" name="Rectangle 855">
            <a:extLst>
              <a:ext uri="{FF2B5EF4-FFF2-40B4-BE49-F238E27FC236}">
                <a16:creationId xmlns:a16="http://schemas.microsoft.com/office/drawing/2014/main" id="{36A4483D-5794-D09D-6DD7-4460BC24F0FD}"/>
              </a:ext>
            </a:extLst>
          </p:cNvPr>
          <p:cNvSpPr>
            <a:spLocks noChangeArrowheads="1"/>
          </p:cNvSpPr>
          <p:nvPr/>
        </p:nvSpPr>
        <p:spPr bwMode="auto">
          <a:xfrm>
            <a:off x="7167416" y="6798173"/>
            <a:ext cx="3269543" cy="1419959"/>
          </a:xfrm>
          <a:prstGeom prst="roundRect">
            <a:avLst/>
          </a:prstGeom>
          <a:solidFill>
            <a:srgbClr val="3E6E28"/>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s-ES" sz="3000" b="1" noProof="0" dirty="0">
                <a:solidFill>
                  <a:schemeClr val="bg1"/>
                </a:solidFill>
                <a:latin typeface="+mj-lt"/>
              </a:rPr>
              <a:t>Reconocimiento de oportunidades</a:t>
            </a:r>
          </a:p>
        </p:txBody>
      </p:sp>
      <p:sp>
        <p:nvSpPr>
          <p:cNvPr id="19" name="Rectangle 68">
            <a:extLst>
              <a:ext uri="{FF2B5EF4-FFF2-40B4-BE49-F238E27FC236}">
                <a16:creationId xmlns:a16="http://schemas.microsoft.com/office/drawing/2014/main" id="{3AF0923F-6FCB-57B1-81DC-623E5F5D18BB}"/>
              </a:ext>
            </a:extLst>
          </p:cNvPr>
          <p:cNvSpPr/>
          <p:nvPr/>
        </p:nvSpPr>
        <p:spPr>
          <a:xfrm flipH="1">
            <a:off x="7446860" y="8560075"/>
            <a:ext cx="2728954" cy="825226"/>
          </a:xfrm>
          <a:prstGeom prst="rect">
            <a:avLst/>
          </a:prstGeom>
        </p:spPr>
        <p:txBody>
          <a:bodyPr wrap="square" lIns="0" tIns="0" rIns="0" bIns="0" anchor="ctr">
            <a:spAutoFit/>
          </a:bodyPr>
          <a:lstStyle/>
          <a:p>
            <a:pPr algn="ctr">
              <a:lnSpc>
                <a:spcPct val="110000"/>
              </a:lnSpc>
            </a:pPr>
            <a:r>
              <a:rPr lang="es-ES" sz="2500" kern="100" noProof="0" dirty="0">
                <a:latin typeface="+mj-lt"/>
                <a:ea typeface="Aptos" panose="020B0004020202020204" pitchFamily="34" charset="0"/>
                <a:cs typeface="Times New Roman" panose="02020603050405020304" pitchFamily="18" charset="0"/>
              </a:rPr>
              <a:t>Ideas que surgen de necesidades o tendencias</a:t>
            </a:r>
            <a:endParaRPr lang="es-ES" sz="2500" noProof="0" dirty="0">
              <a:solidFill>
                <a:schemeClr val="tx1">
                  <a:lumMod val="75000"/>
                  <a:lumOff val="25000"/>
                </a:schemeClr>
              </a:solidFill>
              <a:latin typeface="+mj-lt"/>
            </a:endParaRPr>
          </a:p>
        </p:txBody>
      </p:sp>
      <p:sp>
        <p:nvSpPr>
          <p:cNvPr id="20" name="Rectangle 855">
            <a:extLst>
              <a:ext uri="{FF2B5EF4-FFF2-40B4-BE49-F238E27FC236}">
                <a16:creationId xmlns:a16="http://schemas.microsoft.com/office/drawing/2014/main" id="{08FD713C-10F5-84F8-6CA4-136F619F033C}"/>
              </a:ext>
            </a:extLst>
          </p:cNvPr>
          <p:cNvSpPr>
            <a:spLocks noChangeArrowheads="1"/>
          </p:cNvSpPr>
          <p:nvPr/>
        </p:nvSpPr>
        <p:spPr bwMode="auto">
          <a:xfrm>
            <a:off x="10738464" y="6798173"/>
            <a:ext cx="2881355" cy="1419959"/>
          </a:xfrm>
          <a:prstGeom prst="roundRect">
            <a:avLst/>
          </a:prstGeom>
          <a:solidFill>
            <a:srgbClr val="04A6C2"/>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s-ES" sz="3000" b="1" kern="100" noProof="0" dirty="0">
                <a:solidFill>
                  <a:schemeClr val="bg1"/>
                </a:solidFill>
                <a:latin typeface="+mj-lt"/>
                <a:ea typeface="Aptos" panose="020B0004020202020204" pitchFamily="34" charset="0"/>
                <a:cs typeface="Times New Roman" panose="02020603050405020304" pitchFamily="18" charset="0"/>
              </a:rPr>
              <a:t>Pensamiento estratégico y planificación</a:t>
            </a:r>
            <a:endParaRPr lang="es-ES" sz="3000" b="1" noProof="0" dirty="0">
              <a:solidFill>
                <a:schemeClr val="bg1"/>
              </a:solidFill>
              <a:latin typeface="+mj-lt"/>
            </a:endParaRPr>
          </a:p>
        </p:txBody>
      </p:sp>
      <p:sp>
        <p:nvSpPr>
          <p:cNvPr id="21" name="Rectangle 855">
            <a:extLst>
              <a:ext uri="{FF2B5EF4-FFF2-40B4-BE49-F238E27FC236}">
                <a16:creationId xmlns:a16="http://schemas.microsoft.com/office/drawing/2014/main" id="{24D5E53E-AB5D-0E98-9102-503F4C3435E8}"/>
              </a:ext>
            </a:extLst>
          </p:cNvPr>
          <p:cNvSpPr>
            <a:spLocks noChangeArrowheads="1"/>
          </p:cNvSpPr>
          <p:nvPr/>
        </p:nvSpPr>
        <p:spPr bwMode="auto">
          <a:xfrm>
            <a:off x="14074248" y="6798173"/>
            <a:ext cx="2881355" cy="1419959"/>
          </a:xfrm>
          <a:prstGeom prst="roundRect">
            <a:avLst/>
          </a:prstGeom>
          <a:solidFill>
            <a:srgbClr val="FF0000"/>
          </a:solidFill>
          <a:ln w="0">
            <a:solidFill>
              <a:srgbClr val="FF0000"/>
            </a:solid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s-ES" sz="3000" b="1" kern="100" noProof="0" dirty="0">
                <a:solidFill>
                  <a:schemeClr val="bg1"/>
                </a:solidFill>
                <a:latin typeface="+mj-lt"/>
                <a:ea typeface="Aptos" panose="020B0004020202020204" pitchFamily="34" charset="0"/>
                <a:cs typeface="Times New Roman" panose="02020603050405020304" pitchFamily="18" charset="0"/>
              </a:rPr>
              <a:t>Impacto sostenible y creativo</a:t>
            </a:r>
            <a:endParaRPr lang="es-ES" sz="3000" b="1" noProof="0" dirty="0">
              <a:solidFill>
                <a:schemeClr val="bg1"/>
              </a:solidFill>
              <a:latin typeface="+mj-lt"/>
            </a:endParaRPr>
          </a:p>
        </p:txBody>
      </p:sp>
      <p:sp>
        <p:nvSpPr>
          <p:cNvPr id="22" name="Rectangle 71">
            <a:extLst>
              <a:ext uri="{FF2B5EF4-FFF2-40B4-BE49-F238E27FC236}">
                <a16:creationId xmlns:a16="http://schemas.microsoft.com/office/drawing/2014/main" id="{377F9551-228E-FA2E-3DDF-927E11B5A99B}"/>
              </a:ext>
            </a:extLst>
          </p:cNvPr>
          <p:cNvSpPr/>
          <p:nvPr/>
        </p:nvSpPr>
        <p:spPr>
          <a:xfrm flipH="1">
            <a:off x="10814664" y="8560075"/>
            <a:ext cx="2728954" cy="825226"/>
          </a:xfrm>
          <a:prstGeom prst="rect">
            <a:avLst/>
          </a:prstGeom>
        </p:spPr>
        <p:txBody>
          <a:bodyPr wrap="square" lIns="0" tIns="0" rIns="0" bIns="0" anchor="ctr">
            <a:spAutoFit/>
          </a:bodyPr>
          <a:lstStyle/>
          <a:p>
            <a:pPr algn="ctr">
              <a:lnSpc>
                <a:spcPct val="110000"/>
              </a:lnSpc>
            </a:pPr>
            <a:r>
              <a:rPr lang="es-ES" sz="2500" kern="100" noProof="0" dirty="0">
                <a:latin typeface="+mj-lt"/>
                <a:ea typeface="Aptos" panose="020B0004020202020204" pitchFamily="34" charset="0"/>
                <a:cs typeface="Times New Roman" panose="02020603050405020304" pitchFamily="18" charset="0"/>
              </a:rPr>
              <a:t>Herramientas, análisis de riesgos, vías prácticas</a:t>
            </a:r>
            <a:endParaRPr lang="es-ES" sz="2500" noProof="0" dirty="0">
              <a:solidFill>
                <a:schemeClr val="tx1">
                  <a:lumMod val="75000"/>
                  <a:lumOff val="25000"/>
                </a:schemeClr>
              </a:solidFill>
              <a:latin typeface="+mj-lt"/>
            </a:endParaRPr>
          </a:p>
        </p:txBody>
      </p:sp>
      <p:sp>
        <p:nvSpPr>
          <p:cNvPr id="23" name="Rectangle 72">
            <a:extLst>
              <a:ext uri="{FF2B5EF4-FFF2-40B4-BE49-F238E27FC236}">
                <a16:creationId xmlns:a16="http://schemas.microsoft.com/office/drawing/2014/main" id="{A4F8102D-8490-49F3-7E57-A05224890886}"/>
              </a:ext>
            </a:extLst>
          </p:cNvPr>
          <p:cNvSpPr/>
          <p:nvPr/>
        </p:nvSpPr>
        <p:spPr>
          <a:xfrm flipH="1">
            <a:off x="14040265" y="8560075"/>
            <a:ext cx="2881355" cy="825226"/>
          </a:xfrm>
          <a:prstGeom prst="rect">
            <a:avLst/>
          </a:prstGeom>
        </p:spPr>
        <p:txBody>
          <a:bodyPr wrap="square" lIns="0" tIns="0" rIns="0" bIns="0" anchor="ctr">
            <a:spAutoFit/>
          </a:bodyPr>
          <a:lstStyle/>
          <a:p>
            <a:pPr algn="ctr">
              <a:lnSpc>
                <a:spcPct val="110000"/>
              </a:lnSpc>
            </a:pPr>
            <a:r>
              <a:rPr lang="es-ES" sz="2500" kern="100" noProof="0" dirty="0">
                <a:latin typeface="+mj-lt"/>
                <a:ea typeface="Aptos" panose="020B0004020202020204" pitchFamily="34" charset="0"/>
                <a:cs typeface="Times New Roman" panose="02020603050405020304" pitchFamily="18" charset="0"/>
              </a:rPr>
              <a:t>Implementación bien alineada y realista</a:t>
            </a:r>
            <a:endParaRPr lang="es-ES" sz="2500" noProof="0" dirty="0">
              <a:solidFill>
                <a:schemeClr val="tx1">
                  <a:lumMod val="75000"/>
                  <a:lumOff val="25000"/>
                </a:schemeClr>
              </a:solidFill>
              <a:latin typeface="+mj-lt"/>
            </a:endParaRPr>
          </a:p>
        </p:txBody>
      </p:sp>
      <p:sp>
        <p:nvSpPr>
          <p:cNvPr id="24" name="Freeform 1114">
            <a:extLst>
              <a:ext uri="{FF2B5EF4-FFF2-40B4-BE49-F238E27FC236}">
                <a16:creationId xmlns:a16="http://schemas.microsoft.com/office/drawing/2014/main" id="{01242DF2-404D-F322-455C-427982ADC85C}"/>
              </a:ext>
            </a:extLst>
          </p:cNvPr>
          <p:cNvSpPr>
            <a:spLocks/>
          </p:cNvSpPr>
          <p:nvPr/>
        </p:nvSpPr>
        <p:spPr bwMode="auto">
          <a:xfrm>
            <a:off x="14213628" y="3356393"/>
            <a:ext cx="2187031" cy="2169838"/>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rgbClr val="FF0000"/>
          </a:solidFill>
          <a:ln w="0">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25" name="Freeform 1171">
            <a:extLst>
              <a:ext uri="{FF2B5EF4-FFF2-40B4-BE49-F238E27FC236}">
                <a16:creationId xmlns:a16="http://schemas.microsoft.com/office/drawing/2014/main" id="{765E2F2B-1AEB-AFD3-0E00-3CFC95025F69}"/>
              </a:ext>
            </a:extLst>
          </p:cNvPr>
          <p:cNvSpPr>
            <a:spLocks/>
          </p:cNvSpPr>
          <p:nvPr/>
        </p:nvSpPr>
        <p:spPr bwMode="auto">
          <a:xfrm>
            <a:off x="7869977" y="3359977"/>
            <a:ext cx="2190499" cy="2169838"/>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rgbClr val="3E6E28"/>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sp>
        <p:nvSpPr>
          <p:cNvPr id="26" name="Freeform 1205">
            <a:extLst>
              <a:ext uri="{FF2B5EF4-FFF2-40B4-BE49-F238E27FC236}">
                <a16:creationId xmlns:a16="http://schemas.microsoft.com/office/drawing/2014/main" id="{3FE4BF4A-7945-2F26-6470-474D762251CF}"/>
              </a:ext>
            </a:extLst>
          </p:cNvPr>
          <p:cNvSpPr>
            <a:spLocks/>
          </p:cNvSpPr>
          <p:nvPr/>
        </p:nvSpPr>
        <p:spPr bwMode="auto">
          <a:xfrm>
            <a:off x="11036875" y="3349683"/>
            <a:ext cx="2211296" cy="2190438"/>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rgbClr val="04A6C2"/>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s-ES" sz="4800" noProof="0" dirty="0"/>
          </a:p>
        </p:txBody>
      </p:sp>
      <p:pic>
        <p:nvPicPr>
          <p:cNvPr id="30" name="Γραφικό 29">
            <a:extLst>
              <a:ext uri="{FF2B5EF4-FFF2-40B4-BE49-F238E27FC236}">
                <a16:creationId xmlns:a16="http://schemas.microsoft.com/office/drawing/2014/main" id="{99F29D49-B502-4443-5F6A-A6D3B200486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425226" y="3904896"/>
            <a:ext cx="1080000" cy="1080000"/>
          </a:xfrm>
          <a:prstGeom prst="rect">
            <a:avLst/>
          </a:prstGeom>
        </p:spPr>
      </p:pic>
      <p:pic>
        <p:nvPicPr>
          <p:cNvPr id="31" name="Γραφικό 30">
            <a:extLst>
              <a:ext uri="{FF2B5EF4-FFF2-40B4-BE49-F238E27FC236}">
                <a16:creationId xmlns:a16="http://schemas.microsoft.com/office/drawing/2014/main" id="{CBA8BE98-870C-DE8A-58B3-24E21604757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602523" y="3904902"/>
            <a:ext cx="1080000" cy="1080000"/>
          </a:xfrm>
          <a:prstGeom prst="rect">
            <a:avLst/>
          </a:prstGeom>
        </p:spPr>
      </p:pic>
      <p:pic>
        <p:nvPicPr>
          <p:cNvPr id="32" name="Γραφικό 31">
            <a:extLst>
              <a:ext uri="{FF2B5EF4-FFF2-40B4-BE49-F238E27FC236}">
                <a16:creationId xmlns:a16="http://schemas.microsoft.com/office/drawing/2014/main" id="{5A64A1F5-6B03-5190-9A0D-9AC089D090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767143" y="3901312"/>
            <a:ext cx="1080000" cy="1080000"/>
          </a:xfrm>
          <a:prstGeom prst="rect">
            <a:avLst/>
          </a:prstGeom>
        </p:spPr>
      </p:pic>
      <p:sp>
        <p:nvSpPr>
          <p:cNvPr id="33" name="TextBox 32">
            <a:extLst>
              <a:ext uri="{FF2B5EF4-FFF2-40B4-BE49-F238E27FC236}">
                <a16:creationId xmlns:a16="http://schemas.microsoft.com/office/drawing/2014/main" id="{7D4834D6-1CDF-6D66-C08C-99C62070E890}"/>
              </a:ext>
            </a:extLst>
          </p:cNvPr>
          <p:cNvSpPr txBox="1"/>
          <p:nvPr/>
        </p:nvSpPr>
        <p:spPr>
          <a:xfrm>
            <a:off x="285709" y="4491437"/>
            <a:ext cx="6020890" cy="2785378"/>
          </a:xfrm>
          <a:prstGeom prst="rect">
            <a:avLst/>
          </a:prstGeom>
          <a:noFill/>
        </p:spPr>
        <p:txBody>
          <a:bodyPr wrap="square">
            <a:spAutoFit/>
          </a:bodyPr>
          <a:lstStyle/>
          <a:p>
            <a:r>
              <a:rPr lang="es-ES" sz="3500" i="1" noProof="0" dirty="0">
                <a:solidFill>
                  <a:srgbClr val="3F6031"/>
                </a:solidFill>
                <a:latin typeface="+mj-lt"/>
                <a:cs typeface="Times New Roman" panose="02020603050405020304" pitchFamily="18" charset="0"/>
              </a:rPr>
              <a:t>El reconocimiento de oportunidades es la aportación, </a:t>
            </a:r>
            <a:r>
              <a:rPr lang="es-ES" sz="3500" b="1" i="1" noProof="0" dirty="0">
                <a:solidFill>
                  <a:srgbClr val="3F6031"/>
                </a:solidFill>
                <a:latin typeface="+mj-lt"/>
                <a:cs typeface="Times New Roman" panose="02020603050405020304" pitchFamily="18" charset="0"/>
              </a:rPr>
              <a:t>la estrategia </a:t>
            </a:r>
            <a:r>
              <a:rPr lang="es-ES" sz="3500" i="1" noProof="0" dirty="0">
                <a:solidFill>
                  <a:srgbClr val="3F6031"/>
                </a:solidFill>
                <a:latin typeface="+mj-lt"/>
                <a:cs typeface="Times New Roman" panose="02020603050405020304" pitchFamily="18" charset="0"/>
              </a:rPr>
              <a:t>es el </a:t>
            </a:r>
            <a:r>
              <a:rPr lang="es-ES" sz="3500" b="1" i="1" noProof="0" dirty="0">
                <a:solidFill>
                  <a:srgbClr val="3F6031"/>
                </a:solidFill>
                <a:latin typeface="+mj-lt"/>
                <a:cs typeface="Times New Roman" panose="02020603050405020304" pitchFamily="18" charset="0"/>
              </a:rPr>
              <a:t>proceso </a:t>
            </a:r>
            <a:r>
              <a:rPr lang="es-ES" sz="3500" i="1" noProof="0" dirty="0">
                <a:solidFill>
                  <a:srgbClr val="3F6031"/>
                </a:solidFill>
                <a:latin typeface="+mj-lt"/>
                <a:cs typeface="Times New Roman" panose="02020603050405020304" pitchFamily="18" charset="0"/>
              </a:rPr>
              <a:t>y </a:t>
            </a:r>
            <a:r>
              <a:rPr lang="es-ES" sz="3500" b="1" i="1" noProof="0" dirty="0">
                <a:solidFill>
                  <a:srgbClr val="3F6031"/>
                </a:solidFill>
                <a:latin typeface="+mj-lt"/>
                <a:cs typeface="Times New Roman" panose="02020603050405020304" pitchFamily="18" charset="0"/>
              </a:rPr>
              <a:t>el impacto </a:t>
            </a:r>
            <a:r>
              <a:rPr lang="es-ES" sz="3500" i="1" noProof="0" dirty="0">
                <a:solidFill>
                  <a:srgbClr val="3F6031"/>
                </a:solidFill>
                <a:latin typeface="+mj-lt"/>
                <a:cs typeface="Times New Roman" panose="02020603050405020304" pitchFamily="18" charset="0"/>
              </a:rPr>
              <a:t>es el </a:t>
            </a:r>
            <a:r>
              <a:rPr lang="es-ES" sz="3500" b="1" i="1" noProof="0" dirty="0">
                <a:solidFill>
                  <a:srgbClr val="3F6031"/>
                </a:solidFill>
                <a:latin typeface="+mj-lt"/>
                <a:cs typeface="Times New Roman" panose="02020603050405020304" pitchFamily="18" charset="0"/>
              </a:rPr>
              <a:t>resultado</a:t>
            </a:r>
            <a:r>
              <a:rPr lang="es-ES" sz="3500" i="1" noProof="0" dirty="0">
                <a:solidFill>
                  <a:srgbClr val="3F6031"/>
                </a:solidFill>
                <a:latin typeface="+mj-lt"/>
                <a:cs typeface="Times New Roman" panose="02020603050405020304" pitchFamily="18" charset="0"/>
              </a:rPr>
              <a:t>.</a:t>
            </a:r>
            <a:br>
              <a:rPr lang="es-ES" sz="3500" noProof="0" dirty="0">
                <a:solidFill>
                  <a:srgbClr val="3F6031"/>
                </a:solidFill>
                <a:latin typeface="+mj-lt"/>
              </a:rPr>
            </a:br>
            <a:r>
              <a:rPr lang="es-ES" sz="3500" i="1" noProof="0" dirty="0">
                <a:solidFill>
                  <a:srgbClr val="3F6031"/>
                </a:solidFill>
                <a:effectLst/>
                <a:latin typeface="+mj-lt"/>
                <a:ea typeface="Aptos" panose="020B0004020202020204" pitchFamily="34" charset="0"/>
                <a:cs typeface="Times New Roman" panose="02020603050405020304" pitchFamily="18" charset="0"/>
              </a:rPr>
              <a:t>No son ideas separadas. ¡Forman parte de </a:t>
            </a:r>
            <a:r>
              <a:rPr lang="es-ES" sz="3500" b="1" i="1" noProof="0" dirty="0">
                <a:solidFill>
                  <a:srgbClr val="3F6031"/>
                </a:solidFill>
                <a:effectLst/>
                <a:latin typeface="+mj-lt"/>
                <a:ea typeface="Aptos" panose="020B0004020202020204" pitchFamily="34" charset="0"/>
                <a:cs typeface="Times New Roman" panose="02020603050405020304" pitchFamily="18" charset="0"/>
              </a:rPr>
              <a:t>un mismo flujo</a:t>
            </a:r>
            <a:r>
              <a:rPr lang="es-ES" sz="3500" i="1" noProof="0" dirty="0">
                <a:solidFill>
                  <a:srgbClr val="3F6031"/>
                </a:solidFill>
                <a:effectLst/>
                <a:latin typeface="+mj-lt"/>
                <a:ea typeface="Aptos" panose="020B0004020202020204" pitchFamily="34" charset="0"/>
                <a:cs typeface="Times New Roman" panose="02020603050405020304" pitchFamily="18" charset="0"/>
              </a:rPr>
              <a:t>!</a:t>
            </a:r>
            <a:endParaRPr lang="es-ES" sz="3500" i="1" noProof="0" dirty="0">
              <a:solidFill>
                <a:srgbClr val="3F6031"/>
              </a:solidFill>
              <a:latin typeface="+mj-lt"/>
            </a:endParaRPr>
          </a:p>
        </p:txBody>
      </p:sp>
    </p:spTree>
    <p:extLst>
      <p:ext uri="{BB962C8B-B14F-4D97-AF65-F5344CB8AC3E}">
        <p14:creationId xmlns:p14="http://schemas.microsoft.com/office/powerpoint/2010/main" val="10876580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EADA-2BFD-6BAC-C7E6-DBCE25B942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FB708D-F93A-DCD3-9A85-365BE0683FB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AB1708AE-AFC4-3807-AB64-01FCEFE6B3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6655FC9B-AABC-57E3-A4C2-5232B4891356}"/>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Alineación de la visión y la sostenibilidad</a:t>
            </a:r>
          </a:p>
        </p:txBody>
      </p:sp>
      <p:sp>
        <p:nvSpPr>
          <p:cNvPr id="9" name="TextBox 8">
            <a:extLst>
              <a:ext uri="{FF2B5EF4-FFF2-40B4-BE49-F238E27FC236}">
                <a16:creationId xmlns:a16="http://schemas.microsoft.com/office/drawing/2014/main" id="{D82CDBD9-D36E-5E0B-6E49-582719751B31}"/>
              </a:ext>
            </a:extLst>
          </p:cNvPr>
          <p:cNvSpPr txBox="1"/>
          <p:nvPr/>
        </p:nvSpPr>
        <p:spPr>
          <a:xfrm>
            <a:off x="990600" y="4762500"/>
            <a:ext cx="11237494" cy="3295326"/>
          </a:xfrm>
          <a:prstGeom prst="rect">
            <a:avLst/>
          </a:prstGeom>
          <a:noFill/>
        </p:spPr>
        <p:txBody>
          <a:bodyPr wrap="square">
            <a:spAutoFit/>
          </a:bodyPr>
          <a:lstStyle/>
          <a:p>
            <a:pPr marL="457200" indent="-457200">
              <a:lnSpc>
                <a:spcPct val="107000"/>
              </a:lnSpc>
              <a:spcBef>
                <a:spcPts val="1200"/>
              </a:spcBef>
              <a:spcAft>
                <a:spcPts val="12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Vincula los objetivos a largo plazo con las acciones a corto plazo</a:t>
            </a:r>
          </a:p>
          <a:p>
            <a:pPr marL="457200" indent="-457200">
              <a:lnSpc>
                <a:spcPct val="107000"/>
              </a:lnSpc>
              <a:spcBef>
                <a:spcPts val="1200"/>
              </a:spcBef>
              <a:spcAft>
                <a:spcPts val="12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Hace que la ambición creativa sea factible</a:t>
            </a:r>
          </a:p>
          <a:p>
            <a:pPr marL="457200" indent="-457200">
              <a:lnSpc>
                <a:spcPct val="107000"/>
              </a:lnSpc>
              <a:spcBef>
                <a:spcPts val="1200"/>
              </a:spcBef>
              <a:spcAft>
                <a:spcPts val="12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Genera confianza para responder al cambio</a:t>
            </a:r>
          </a:p>
          <a:p>
            <a:pPr marL="457200" indent="-457200">
              <a:lnSpc>
                <a:spcPct val="107000"/>
              </a:lnSpc>
              <a:spcBef>
                <a:spcPts val="1200"/>
              </a:spcBef>
              <a:spcAft>
                <a:spcPts val="12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Mejora la colaboración entre equipos</a:t>
            </a:r>
          </a:p>
        </p:txBody>
      </p:sp>
      <p:sp>
        <p:nvSpPr>
          <p:cNvPr id="10" name="TextBox 9">
            <a:extLst>
              <a:ext uri="{FF2B5EF4-FFF2-40B4-BE49-F238E27FC236}">
                <a16:creationId xmlns:a16="http://schemas.microsoft.com/office/drawing/2014/main" id="{FE3FFE29-2E7C-1080-C976-21FA09E9F287}"/>
              </a:ext>
            </a:extLst>
          </p:cNvPr>
          <p:cNvSpPr txBox="1"/>
          <p:nvPr/>
        </p:nvSpPr>
        <p:spPr>
          <a:xfrm>
            <a:off x="990600" y="3238500"/>
            <a:ext cx="11734800" cy="668709"/>
          </a:xfrm>
          <a:prstGeom prst="rect">
            <a:avLst/>
          </a:prstGeom>
          <a:noFill/>
        </p:spPr>
        <p:txBody>
          <a:bodyPr wrap="square">
            <a:spAutoFit/>
          </a:bodyPr>
          <a:lstStyle/>
          <a:p>
            <a:pPr>
              <a:lnSpc>
                <a:spcPct val="107000"/>
              </a:lnSpc>
              <a:spcAft>
                <a:spcPts val="800"/>
              </a:spcAft>
              <a:buNone/>
            </a:pPr>
            <a:r>
              <a:rPr lang="es-ES" sz="3700" b="1" noProof="0" dirty="0">
                <a:solidFill>
                  <a:srgbClr val="3F6031"/>
                </a:solidFill>
              </a:rPr>
              <a:t>Planificación estratégica: </a:t>
            </a:r>
            <a:endParaRPr lang="es-ES"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11" name="Γραφικό 10">
            <a:extLst>
              <a:ext uri="{FF2B5EF4-FFF2-40B4-BE49-F238E27FC236}">
                <a16:creationId xmlns:a16="http://schemas.microsoft.com/office/drawing/2014/main" id="{7E4D208C-1E1C-8AAB-F239-475EF62A5BE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999494" y="3419958"/>
            <a:ext cx="4993106" cy="4956054"/>
          </a:xfrm>
          <a:prstGeom prst="rect">
            <a:avLst/>
          </a:prstGeom>
        </p:spPr>
      </p:pic>
    </p:spTree>
    <p:extLst>
      <p:ext uri="{BB962C8B-B14F-4D97-AF65-F5344CB8AC3E}">
        <p14:creationId xmlns:p14="http://schemas.microsoft.com/office/powerpoint/2010/main" val="2870933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AB1E-450D-4C59-8723-A5A1F6FB72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7E576D-B0AC-C3C0-0C17-654CD7727A11}"/>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C9EDB248-E6A2-F362-6B74-0B3495608079}"/>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1251A136-F89D-BCB0-B54F-B772211B2A96}"/>
              </a:ext>
            </a:extLst>
          </p:cNvPr>
          <p:cNvSpPr txBox="1"/>
          <p:nvPr/>
        </p:nvSpPr>
        <p:spPr>
          <a:xfrm>
            <a:off x="1828800" y="3009900"/>
            <a:ext cx="8534400" cy="1015663"/>
          </a:xfrm>
          <a:prstGeom prst="rect">
            <a:avLst/>
          </a:prstGeom>
          <a:noFill/>
        </p:spPr>
        <p:txBody>
          <a:bodyPr wrap="square">
            <a:spAutoFit/>
          </a:bodyPr>
          <a:lstStyle/>
          <a:p>
            <a:pPr lvl="0"/>
            <a:r>
              <a:rPr lang="es-ES" sz="6000" b="1" noProof="0" dirty="0">
                <a:solidFill>
                  <a:srgbClr val="3F6031"/>
                </a:solidFill>
                <a:effectLst/>
                <a:latin typeface="+mn-lt"/>
              </a:rPr>
              <a:t>Actividad C4.A9</a:t>
            </a:r>
            <a:endParaRPr lang="es-ES" sz="6000" noProof="0" dirty="0">
              <a:solidFill>
                <a:srgbClr val="3F6031"/>
              </a:solidFill>
            </a:endParaRPr>
          </a:p>
        </p:txBody>
      </p:sp>
      <p:sp>
        <p:nvSpPr>
          <p:cNvPr id="7" name="TextBox 6">
            <a:extLst>
              <a:ext uri="{FF2B5EF4-FFF2-40B4-BE49-F238E27FC236}">
                <a16:creationId xmlns:a16="http://schemas.microsoft.com/office/drawing/2014/main" id="{B651BD13-D4DF-3948-6A36-FF2BF2C56B67}"/>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s-ES" sz="4500" b="1" noProof="0" dirty="0">
                <a:solidFill>
                  <a:srgbClr val="569938"/>
                </a:solidFill>
                <a:latin typeface="Calibri" panose="020F0502020204030204" pitchFamily="34" charset="0"/>
              </a:rPr>
              <a:t>Radar de oportunidades: Identificar y elaborar estrategias en torno a las oportunidades emergentes en las artes escénicas</a:t>
            </a:r>
          </a:p>
        </p:txBody>
      </p:sp>
      <p:sp>
        <p:nvSpPr>
          <p:cNvPr id="6" name="TextBox 5">
            <a:extLst>
              <a:ext uri="{FF2B5EF4-FFF2-40B4-BE49-F238E27FC236}">
                <a16:creationId xmlns:a16="http://schemas.microsoft.com/office/drawing/2014/main" id="{2056ECA0-9335-3E24-5E73-01CA8854A172}"/>
              </a:ext>
            </a:extLst>
          </p:cNvPr>
          <p:cNvSpPr txBox="1"/>
          <p:nvPr/>
        </p:nvSpPr>
        <p:spPr>
          <a:xfrm>
            <a:off x="4608286" y="7072380"/>
            <a:ext cx="12983027" cy="1877437"/>
          </a:xfrm>
          <a:prstGeom prst="rect">
            <a:avLst/>
          </a:prstGeom>
          <a:noFill/>
        </p:spPr>
        <p:txBody>
          <a:bodyPr wrap="square">
            <a:spAutoFit/>
          </a:bodyPr>
          <a:lstStyle/>
          <a:p>
            <a:pPr marL="457200" lvl="0" indent="-457200">
              <a:spcBef>
                <a:spcPts val="600"/>
              </a:spcBef>
              <a:spcAft>
                <a:spcPts val="600"/>
              </a:spcAft>
              <a:buFont typeface="Arial" panose="020B0604020202020204" pitchFamily="34" charset="0"/>
              <a:buChar char="•"/>
            </a:pPr>
            <a:r>
              <a:rPr lang="es-ES" sz="3200" noProof="0" dirty="0"/>
              <a:t>¿Qué oportunidad parece más relevante o urgente? </a:t>
            </a:r>
          </a:p>
          <a:p>
            <a:pPr marL="457200" lvl="0" indent="-457200">
              <a:spcBef>
                <a:spcPts val="600"/>
              </a:spcBef>
              <a:spcAft>
                <a:spcPts val="600"/>
              </a:spcAft>
              <a:buFont typeface="Arial" panose="020B0604020202020204" pitchFamily="34" charset="0"/>
              <a:buChar char="•"/>
            </a:pPr>
            <a:r>
              <a:rPr lang="es-ES" sz="3200" noProof="0" dirty="0"/>
              <a:t>¿Qué tipo de respuesta estratégica podría abordarla? </a:t>
            </a:r>
          </a:p>
          <a:p>
            <a:pPr marL="457200" lvl="0" indent="-457200">
              <a:spcBef>
                <a:spcPts val="600"/>
              </a:spcBef>
              <a:spcAft>
                <a:spcPts val="600"/>
              </a:spcAft>
              <a:buFont typeface="Arial" panose="020B0604020202020204" pitchFamily="34" charset="0"/>
              <a:buChar char="•"/>
            </a:pPr>
            <a:r>
              <a:rPr lang="es-ES" sz="3200" noProof="0" dirty="0"/>
              <a:t>¿Requeriría cambios en la estructura, el liderazgo o la colaboración? </a:t>
            </a:r>
          </a:p>
        </p:txBody>
      </p:sp>
    </p:spTree>
    <p:extLst>
      <p:ext uri="{BB962C8B-B14F-4D97-AF65-F5344CB8AC3E}">
        <p14:creationId xmlns:p14="http://schemas.microsoft.com/office/powerpoint/2010/main" val="630845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άτομο, νύχι, αξεσουάρ μόδας, χέρια που κρατούν&#10;&#10;Το περιεχόμενο που δημιουργείται από AI ενδέχεται να είναι εσφαλμένο.">
            <a:extLst>
              <a:ext uri="{FF2B5EF4-FFF2-40B4-BE49-F238E27FC236}">
                <a16:creationId xmlns:a16="http://schemas.microsoft.com/office/drawing/2014/main" id="{02847684-0F51-6E45-AC8D-15FC1FA5FF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16"/>
            <a:ext cx="6857382" cy="10287000"/>
          </a:xfrm>
          <a:prstGeom prst="rect">
            <a:avLst/>
          </a:prstGeom>
        </p:spPr>
      </p:pic>
      <p:sp>
        <p:nvSpPr>
          <p:cNvPr id="4" name="TextBox 3">
            <a:extLst>
              <a:ext uri="{FF2B5EF4-FFF2-40B4-BE49-F238E27FC236}">
                <a16:creationId xmlns:a16="http://schemas.microsoft.com/office/drawing/2014/main" id="{8AB069A4-3039-8F64-4454-0B4948EB5F54}"/>
              </a:ext>
            </a:extLst>
          </p:cNvPr>
          <p:cNvSpPr txBox="1"/>
          <p:nvPr/>
        </p:nvSpPr>
        <p:spPr>
          <a:xfrm>
            <a:off x="7467600" y="647700"/>
            <a:ext cx="10210800" cy="861774"/>
          </a:xfrm>
          <a:prstGeom prst="rect">
            <a:avLst/>
          </a:prstGeom>
          <a:noFill/>
        </p:spPr>
        <p:txBody>
          <a:bodyPr wrap="square">
            <a:spAutoFit/>
          </a:bodyPr>
          <a:lstStyle/>
          <a:p>
            <a:pPr lvl="0"/>
            <a:r>
              <a:rPr lang="es-ES" sz="5000" b="1" noProof="0" dirty="0"/>
              <a:t>¿Qué es un negocio regenerativo?</a:t>
            </a:r>
          </a:p>
        </p:txBody>
      </p:sp>
      <p:sp>
        <p:nvSpPr>
          <p:cNvPr id="5" name="TextBox 4">
            <a:extLst>
              <a:ext uri="{FF2B5EF4-FFF2-40B4-BE49-F238E27FC236}">
                <a16:creationId xmlns:a16="http://schemas.microsoft.com/office/drawing/2014/main" id="{DC7BDA06-7154-A3D9-B947-A90CC45413C6}"/>
              </a:ext>
            </a:extLst>
          </p:cNvPr>
          <p:cNvSpPr txBox="1"/>
          <p:nvPr/>
        </p:nvSpPr>
        <p:spPr>
          <a:xfrm>
            <a:off x="7467600" y="3695700"/>
            <a:ext cx="9677400" cy="3416320"/>
          </a:xfrm>
          <a:prstGeom prst="rect">
            <a:avLst/>
          </a:prstGeom>
          <a:noFill/>
        </p:spPr>
        <p:txBody>
          <a:bodyPr wrap="square">
            <a:spAutoFit/>
          </a:bodyPr>
          <a:lstStyle/>
          <a:p>
            <a:r>
              <a:rPr lang="es-ES" sz="3600" noProof="0" dirty="0"/>
              <a:t>Un negocio regenerativo es aquel que contribuye </a:t>
            </a:r>
            <a:r>
              <a:rPr lang="es-ES" sz="3600" b="1" noProof="0" dirty="0">
                <a:solidFill>
                  <a:srgbClr val="3F6031"/>
                </a:solidFill>
              </a:rPr>
              <a:t>positivamente </a:t>
            </a:r>
            <a:r>
              <a:rPr lang="es-ES" sz="3600" noProof="0" dirty="0"/>
              <a:t>al </a:t>
            </a:r>
            <a:r>
              <a:rPr lang="es-ES" sz="3600" b="1" noProof="0" dirty="0">
                <a:solidFill>
                  <a:srgbClr val="3F6031"/>
                </a:solidFill>
              </a:rPr>
              <a:t>bienestar</a:t>
            </a:r>
            <a:r>
              <a:rPr lang="es-ES" sz="3600" noProof="0" dirty="0"/>
              <a:t> </a:t>
            </a:r>
            <a:r>
              <a:rPr lang="es-ES" sz="3600" b="1" noProof="0" dirty="0">
                <a:solidFill>
                  <a:srgbClr val="3F6031"/>
                </a:solidFill>
              </a:rPr>
              <a:t>cultural, social, medioambiental </a:t>
            </a:r>
            <a:r>
              <a:rPr lang="es-ES" sz="3600" noProof="0" dirty="0"/>
              <a:t>y </a:t>
            </a:r>
            <a:r>
              <a:rPr lang="es-ES" sz="3600" b="1" noProof="0" dirty="0">
                <a:solidFill>
                  <a:srgbClr val="3F6031"/>
                </a:solidFill>
              </a:rPr>
              <a:t>económico </a:t>
            </a:r>
            <a:r>
              <a:rPr lang="es-ES" sz="3600" noProof="0" dirty="0"/>
              <a:t>de sus </a:t>
            </a:r>
            <a:r>
              <a:rPr lang="es-ES" sz="3600" b="1" noProof="0" dirty="0">
                <a:solidFill>
                  <a:srgbClr val="3F6031"/>
                </a:solidFill>
              </a:rPr>
              <a:t>comunidades </a:t>
            </a:r>
            <a:r>
              <a:rPr lang="es-ES" sz="3600" noProof="0" dirty="0"/>
              <a:t>y </a:t>
            </a:r>
            <a:r>
              <a:rPr lang="es-ES" sz="3600" b="1" noProof="0" dirty="0">
                <a:solidFill>
                  <a:srgbClr val="3F6031"/>
                </a:solidFill>
              </a:rPr>
              <a:t>ecosistemas</a:t>
            </a:r>
            <a:r>
              <a:rPr lang="es-ES" sz="3600" noProof="0" dirty="0"/>
              <a:t>. En lugar de limitarse a minimizar el daño o mantener el statu quo, los negocios regenerativos tienen como objetivo </a:t>
            </a:r>
            <a:r>
              <a:rPr lang="es-ES" sz="3600" b="1" noProof="0" dirty="0">
                <a:solidFill>
                  <a:srgbClr val="3F6031"/>
                </a:solidFill>
              </a:rPr>
              <a:t>crear un impacto neto positivo</a:t>
            </a:r>
            <a:r>
              <a:rPr lang="es-ES" sz="3600" noProof="0" dirty="0"/>
              <a:t>.</a:t>
            </a:r>
            <a:endParaRPr lang="es-ES" sz="3600" kern="0" noProof="0" dirty="0">
              <a:latin typeface="+mj-lt"/>
            </a:endParaRPr>
          </a:p>
        </p:txBody>
      </p:sp>
      <p:sp>
        <p:nvSpPr>
          <p:cNvPr id="7" name="TextBox 6">
            <a:extLst>
              <a:ext uri="{FF2B5EF4-FFF2-40B4-BE49-F238E27FC236}">
                <a16:creationId xmlns:a16="http://schemas.microsoft.com/office/drawing/2014/main" id="{0CF730BD-9819-C79B-3B74-BBDDE8BB27B7}"/>
              </a:ext>
            </a:extLst>
          </p:cNvPr>
          <p:cNvSpPr txBox="1"/>
          <p:nvPr/>
        </p:nvSpPr>
        <p:spPr>
          <a:xfrm>
            <a:off x="7467600" y="8115300"/>
            <a:ext cx="10820400" cy="1169551"/>
          </a:xfrm>
          <a:prstGeom prst="rect">
            <a:avLst/>
          </a:prstGeom>
          <a:noFill/>
        </p:spPr>
        <p:txBody>
          <a:bodyPr wrap="square">
            <a:spAutoFit/>
          </a:bodyPr>
          <a:lstStyle/>
          <a:p>
            <a:r>
              <a:rPr lang="es-ES" sz="3500" b="1" noProof="0" dirty="0">
                <a:solidFill>
                  <a:srgbClr val="3F6031"/>
                </a:solidFill>
              </a:rPr>
              <a:t>Idea </a:t>
            </a:r>
            <a:r>
              <a:rPr lang="es-ES" sz="3500" b="1" noProof="0" dirty="0">
                <a:solidFill>
                  <a:srgbClr val="FF0000"/>
                </a:solidFill>
              </a:rPr>
              <a:t>→ </a:t>
            </a:r>
            <a:r>
              <a:rPr lang="es-ES" sz="3500" b="1" noProof="0" dirty="0">
                <a:solidFill>
                  <a:srgbClr val="3F6031"/>
                </a:solidFill>
              </a:rPr>
              <a:t>Oportunidad </a:t>
            </a:r>
            <a:r>
              <a:rPr lang="es-ES" sz="3500" b="1" noProof="0" dirty="0">
                <a:solidFill>
                  <a:srgbClr val="FF0000"/>
                </a:solidFill>
              </a:rPr>
              <a:t>→ </a:t>
            </a:r>
            <a:r>
              <a:rPr lang="es-ES" sz="3500" b="1" noProof="0" dirty="0">
                <a:solidFill>
                  <a:srgbClr val="3F6031"/>
                </a:solidFill>
              </a:rPr>
              <a:t>Estrategia </a:t>
            </a:r>
            <a:r>
              <a:rPr lang="es-ES" sz="3500" b="1" noProof="0" dirty="0">
                <a:solidFill>
                  <a:srgbClr val="FF0000"/>
                </a:solidFill>
              </a:rPr>
              <a:t>→ </a:t>
            </a:r>
            <a:r>
              <a:rPr lang="es-ES" sz="3500" b="1" noProof="0" dirty="0">
                <a:solidFill>
                  <a:srgbClr val="3F6031"/>
                </a:solidFill>
              </a:rPr>
              <a:t>Implementación </a:t>
            </a:r>
            <a:r>
              <a:rPr lang="es-ES" sz="3500" b="1" noProof="0" dirty="0">
                <a:solidFill>
                  <a:srgbClr val="FF0000"/>
                </a:solidFill>
              </a:rPr>
              <a:t>→ </a:t>
            </a:r>
            <a:r>
              <a:rPr lang="es-ES" sz="3500" b="1" noProof="0" dirty="0">
                <a:solidFill>
                  <a:srgbClr val="3F6031"/>
                </a:solidFill>
              </a:rPr>
              <a:t>Regeneración</a:t>
            </a:r>
          </a:p>
        </p:txBody>
      </p:sp>
    </p:spTree>
    <p:extLst>
      <p:ext uri="{BB962C8B-B14F-4D97-AF65-F5344CB8AC3E}">
        <p14:creationId xmlns:p14="http://schemas.microsoft.com/office/powerpoint/2010/main" val="144953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8215-E2F4-60C1-7C46-F3CBD874A0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ACBD9B-2BDD-9EBE-0287-520C5556994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547A74B-882E-D36C-4F56-6EDCF13B6FE1}"/>
              </a:ext>
            </a:extLst>
          </p:cNvPr>
          <p:cNvSpPr/>
          <p:nvPr/>
        </p:nvSpPr>
        <p:spPr>
          <a:xfrm rot="10800000">
            <a:off x="16658492" y="172916"/>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2F0DC865-2336-2098-6AF6-5E0AC6DE44D0}"/>
              </a:ext>
            </a:extLst>
          </p:cNvPr>
          <p:cNvSpPr txBox="1"/>
          <p:nvPr/>
        </p:nvSpPr>
        <p:spPr>
          <a:xfrm>
            <a:off x="0" y="551097"/>
            <a:ext cx="16687800" cy="923330"/>
          </a:xfrm>
          <a:prstGeom prst="rect">
            <a:avLst/>
          </a:prstGeom>
          <a:noFill/>
        </p:spPr>
        <p:txBody>
          <a:bodyPr wrap="square">
            <a:spAutoFit/>
          </a:bodyPr>
          <a:lstStyle/>
          <a:p>
            <a:pPr lvl="0" algn="r"/>
            <a:r>
              <a:rPr lang="es-ES" sz="5400" b="1" noProof="0" dirty="0"/>
              <a:t>Principios de un negocio regenerativo</a:t>
            </a:r>
            <a:endParaRPr lang="es-ES" sz="5000" b="1" noProof="0" dirty="0"/>
          </a:p>
        </p:txBody>
      </p:sp>
      <p:grpSp>
        <p:nvGrpSpPr>
          <p:cNvPr id="6" name="Ομάδα 5">
            <a:extLst>
              <a:ext uri="{FF2B5EF4-FFF2-40B4-BE49-F238E27FC236}">
                <a16:creationId xmlns:a16="http://schemas.microsoft.com/office/drawing/2014/main" id="{17E473DE-7DB6-41DC-9C45-43FC6091B58F}"/>
              </a:ext>
            </a:extLst>
          </p:cNvPr>
          <p:cNvGrpSpPr/>
          <p:nvPr/>
        </p:nvGrpSpPr>
        <p:grpSpPr>
          <a:xfrm>
            <a:off x="1942897" y="1909608"/>
            <a:ext cx="14481134" cy="8205602"/>
            <a:chOff x="709201" y="944034"/>
            <a:chExt cx="16816798" cy="9682263"/>
          </a:xfrm>
        </p:grpSpPr>
        <p:grpSp>
          <p:nvGrpSpPr>
            <p:cNvPr id="7" name="Group 102">
              <a:extLst>
                <a:ext uri="{FF2B5EF4-FFF2-40B4-BE49-F238E27FC236}">
                  <a16:creationId xmlns:a16="http://schemas.microsoft.com/office/drawing/2014/main" id="{5668565A-8A31-DCB5-A615-ABD75DD4AB3A}"/>
                </a:ext>
              </a:extLst>
            </p:cNvPr>
            <p:cNvGrpSpPr/>
            <p:nvPr/>
          </p:nvGrpSpPr>
          <p:grpSpPr>
            <a:xfrm>
              <a:off x="8172215" y="1665270"/>
              <a:ext cx="1951451" cy="2919311"/>
              <a:chOff x="5290615" y="867956"/>
              <a:chExt cx="1535819" cy="2297540"/>
            </a:xfrm>
            <a:solidFill>
              <a:srgbClr val="569938"/>
            </a:solidFill>
          </p:grpSpPr>
          <p:sp>
            <p:nvSpPr>
              <p:cNvPr id="36" name="Freeform: Shape 108">
                <a:extLst>
                  <a:ext uri="{FF2B5EF4-FFF2-40B4-BE49-F238E27FC236}">
                    <a16:creationId xmlns:a16="http://schemas.microsoft.com/office/drawing/2014/main" id="{830EA16D-4E8E-36A2-9FE8-FF9D7F7F355B}"/>
                  </a:ext>
                </a:extLst>
              </p:cNvPr>
              <p:cNvSpPr>
                <a:spLocks/>
              </p:cNvSpPr>
              <p:nvPr/>
            </p:nvSpPr>
            <p:spPr bwMode="auto">
              <a:xfrm>
                <a:off x="5290615" y="867956"/>
                <a:ext cx="1535819" cy="2297540"/>
              </a:xfrm>
              <a:custGeom>
                <a:avLst/>
                <a:gdLst>
                  <a:gd name="connsiteX0" fmla="*/ 766876 w 1535819"/>
                  <a:gd name="connsiteY0" fmla="*/ 0 h 2297540"/>
                  <a:gd name="connsiteX1" fmla="*/ 1269206 w 1535819"/>
                  <a:gd name="connsiteY1" fmla="*/ 502330 h 2297540"/>
                  <a:gd name="connsiteX2" fmla="*/ 1265088 w 1535819"/>
                  <a:gd name="connsiteY2" fmla="*/ 1799328 h 2297540"/>
                  <a:gd name="connsiteX3" fmla="*/ 766876 w 1535819"/>
                  <a:gd name="connsiteY3" fmla="*/ 2297540 h 2297540"/>
                  <a:gd name="connsiteX4" fmla="*/ 268664 w 1535819"/>
                  <a:gd name="connsiteY4" fmla="*/ 1799328 h 2297540"/>
                  <a:gd name="connsiteX5" fmla="*/ 268664 w 1535819"/>
                  <a:gd name="connsiteY5" fmla="*/ 498212 h 2297540"/>
                  <a:gd name="connsiteX6" fmla="*/ 766876 w 1535819"/>
                  <a:gd name="connsiteY6" fmla="*/ 0 h 22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819" h="2297540">
                    <a:moveTo>
                      <a:pt x="766876" y="0"/>
                    </a:moveTo>
                    <a:cubicBezTo>
                      <a:pt x="1269206" y="502330"/>
                      <a:pt x="1269206" y="502330"/>
                      <a:pt x="1269206" y="502330"/>
                    </a:cubicBezTo>
                    <a:cubicBezTo>
                      <a:pt x="1627424" y="860548"/>
                      <a:pt x="1623307" y="1441109"/>
                      <a:pt x="1265088" y="1799328"/>
                    </a:cubicBezTo>
                    <a:lnTo>
                      <a:pt x="766876" y="2297540"/>
                    </a:lnTo>
                    <a:cubicBezTo>
                      <a:pt x="268664" y="1799328"/>
                      <a:pt x="268664" y="1799328"/>
                      <a:pt x="268664" y="1799328"/>
                    </a:cubicBezTo>
                    <a:cubicBezTo>
                      <a:pt x="-89554" y="1441109"/>
                      <a:pt x="-89554" y="856431"/>
                      <a:pt x="268664" y="498212"/>
                    </a:cubicBezTo>
                    <a:cubicBezTo>
                      <a:pt x="766876" y="0"/>
                      <a:pt x="766876" y="0"/>
                      <a:pt x="7668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sp>
            <p:nvSpPr>
              <p:cNvPr id="37" name="Freeform: Shape 113">
                <a:extLst>
                  <a:ext uri="{FF2B5EF4-FFF2-40B4-BE49-F238E27FC236}">
                    <a16:creationId xmlns:a16="http://schemas.microsoft.com/office/drawing/2014/main" id="{7E4287C5-944B-E95D-EE83-5FB472346F55}"/>
                  </a:ext>
                </a:extLst>
              </p:cNvPr>
              <p:cNvSpPr>
                <a:spLocks/>
              </p:cNvSpPr>
              <p:nvPr/>
            </p:nvSpPr>
            <p:spPr bwMode="auto">
              <a:xfrm>
                <a:off x="6057491" y="867956"/>
                <a:ext cx="768943" cy="2297540"/>
              </a:xfrm>
              <a:custGeom>
                <a:avLst/>
                <a:gdLst>
                  <a:gd name="connsiteX0" fmla="*/ 0 w 768943"/>
                  <a:gd name="connsiteY0" fmla="*/ 0 h 2297540"/>
                  <a:gd name="connsiteX1" fmla="*/ 502330 w 768943"/>
                  <a:gd name="connsiteY1" fmla="*/ 502330 h 2297540"/>
                  <a:gd name="connsiteX2" fmla="*/ 498212 w 768943"/>
                  <a:gd name="connsiteY2" fmla="*/ 1799328 h 2297540"/>
                  <a:gd name="connsiteX3" fmla="*/ 0 w 768943"/>
                  <a:gd name="connsiteY3" fmla="*/ 2297540 h 2297540"/>
                  <a:gd name="connsiteX4" fmla="*/ 0 w 768943"/>
                  <a:gd name="connsiteY4" fmla="*/ 0 h 229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43" h="2297540">
                    <a:moveTo>
                      <a:pt x="0" y="0"/>
                    </a:moveTo>
                    <a:cubicBezTo>
                      <a:pt x="0" y="0"/>
                      <a:pt x="0" y="0"/>
                      <a:pt x="502330" y="502330"/>
                    </a:cubicBezTo>
                    <a:cubicBezTo>
                      <a:pt x="860548" y="860548"/>
                      <a:pt x="856431" y="1441109"/>
                      <a:pt x="498212" y="1799328"/>
                    </a:cubicBezTo>
                    <a:cubicBezTo>
                      <a:pt x="498212" y="1799328"/>
                      <a:pt x="498212" y="1799328"/>
                      <a:pt x="0" y="2297540"/>
                    </a:cubicBezTo>
                    <a:cubicBezTo>
                      <a:pt x="0" y="2297540"/>
                      <a:pt x="0" y="2297540"/>
                      <a:pt x="0"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grpSp>
        <p:grpSp>
          <p:nvGrpSpPr>
            <p:cNvPr id="9" name="Group 21">
              <a:extLst>
                <a:ext uri="{FF2B5EF4-FFF2-40B4-BE49-F238E27FC236}">
                  <a16:creationId xmlns:a16="http://schemas.microsoft.com/office/drawing/2014/main" id="{FE6D186E-D69B-0C11-97E2-CFB046EE2644}"/>
                </a:ext>
              </a:extLst>
            </p:cNvPr>
            <p:cNvGrpSpPr/>
            <p:nvPr/>
          </p:nvGrpSpPr>
          <p:grpSpPr>
            <a:xfrm>
              <a:off x="5904946" y="3486336"/>
              <a:ext cx="2776430" cy="1971572"/>
              <a:chOff x="3368987" y="2477035"/>
              <a:chExt cx="2337663" cy="1659999"/>
            </a:xfrm>
            <a:solidFill>
              <a:srgbClr val="569938"/>
            </a:solidFill>
          </p:grpSpPr>
          <p:sp>
            <p:nvSpPr>
              <p:cNvPr id="34" name="Freeform: Shape 131">
                <a:extLst>
                  <a:ext uri="{FF2B5EF4-FFF2-40B4-BE49-F238E27FC236}">
                    <a16:creationId xmlns:a16="http://schemas.microsoft.com/office/drawing/2014/main" id="{BC8AB0AA-3838-27D6-03AE-30AB2545BCC1}"/>
                  </a:ext>
                </a:extLst>
              </p:cNvPr>
              <p:cNvSpPr>
                <a:spLocks/>
              </p:cNvSpPr>
              <p:nvPr/>
            </p:nvSpPr>
            <p:spPr bwMode="auto">
              <a:xfrm>
                <a:off x="3368987" y="2477035"/>
                <a:ext cx="2337663" cy="1659999"/>
              </a:xfrm>
              <a:custGeom>
                <a:avLst/>
                <a:gdLst>
                  <a:gd name="connsiteX0" fmla="*/ 1147346 w 2337663"/>
                  <a:gd name="connsiteY0" fmla="*/ 436 h 1659999"/>
                  <a:gd name="connsiteX1" fmla="*/ 1995457 w 2337663"/>
                  <a:gd name="connsiteY1" fmla="*/ 539277 h 1659999"/>
                  <a:gd name="connsiteX2" fmla="*/ 2337663 w 2337663"/>
                  <a:gd name="connsiteY2" fmla="*/ 1210896 h 1659999"/>
                  <a:gd name="connsiteX3" fmla="*/ 1666045 w 2337663"/>
                  <a:gd name="connsiteY3" fmla="*/ 1553103 h 1659999"/>
                  <a:gd name="connsiteX4" fmla="*/ 342207 w 2337663"/>
                  <a:gd name="connsiteY4" fmla="*/ 1122962 h 1659999"/>
                  <a:gd name="connsiteX5" fmla="*/ 0 w 2337663"/>
                  <a:gd name="connsiteY5" fmla="*/ 451343 h 1659999"/>
                  <a:gd name="connsiteX6" fmla="*/ 677170 w 2337663"/>
                  <a:gd name="connsiteY6" fmla="*/ 106308 h 1659999"/>
                  <a:gd name="connsiteX7" fmla="*/ 1147346 w 2337663"/>
                  <a:gd name="connsiteY7" fmla="*/ 436 h 16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3" h="1659999">
                    <a:moveTo>
                      <a:pt x="1147346" y="436"/>
                    </a:moveTo>
                    <a:cubicBezTo>
                      <a:pt x="1494880" y="10838"/>
                      <a:pt x="1826297" y="207283"/>
                      <a:pt x="1995457" y="539277"/>
                    </a:cubicBezTo>
                    <a:lnTo>
                      <a:pt x="2337663" y="1210896"/>
                    </a:lnTo>
                    <a:cubicBezTo>
                      <a:pt x="1666045" y="1553103"/>
                      <a:pt x="1666045" y="1553103"/>
                      <a:pt x="1666045" y="1553103"/>
                    </a:cubicBezTo>
                    <a:cubicBezTo>
                      <a:pt x="1183145" y="1799152"/>
                      <a:pt x="588256" y="1605861"/>
                      <a:pt x="342207" y="1122962"/>
                    </a:cubicBezTo>
                    <a:cubicBezTo>
                      <a:pt x="0" y="451343"/>
                      <a:pt x="0" y="451343"/>
                      <a:pt x="0" y="451343"/>
                    </a:cubicBezTo>
                    <a:cubicBezTo>
                      <a:pt x="677170" y="106308"/>
                      <a:pt x="677170" y="106308"/>
                      <a:pt x="677170" y="106308"/>
                    </a:cubicBezTo>
                    <a:cubicBezTo>
                      <a:pt x="828075" y="29418"/>
                      <a:pt x="989376" y="-4293"/>
                      <a:pt x="1147346"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sp>
            <p:nvSpPr>
              <p:cNvPr id="35" name="Freeform: Shape 126">
                <a:extLst>
                  <a:ext uri="{FF2B5EF4-FFF2-40B4-BE49-F238E27FC236}">
                    <a16:creationId xmlns:a16="http://schemas.microsoft.com/office/drawing/2014/main" id="{07E8DFB0-2640-D243-E2B9-20F7974C4478}"/>
                  </a:ext>
                </a:extLst>
              </p:cNvPr>
              <p:cNvSpPr>
                <a:spLocks/>
              </p:cNvSpPr>
              <p:nvPr/>
            </p:nvSpPr>
            <p:spPr bwMode="auto">
              <a:xfrm>
                <a:off x="3368987" y="2477035"/>
                <a:ext cx="2337663" cy="1210897"/>
              </a:xfrm>
              <a:custGeom>
                <a:avLst/>
                <a:gdLst>
                  <a:gd name="connsiteX0" fmla="*/ 1147347 w 2337663"/>
                  <a:gd name="connsiteY0" fmla="*/ 436 h 1210897"/>
                  <a:gd name="connsiteX1" fmla="*/ 1995457 w 2337663"/>
                  <a:gd name="connsiteY1" fmla="*/ 539278 h 1210897"/>
                  <a:gd name="connsiteX2" fmla="*/ 2337663 w 2337663"/>
                  <a:gd name="connsiteY2" fmla="*/ 1210897 h 1210897"/>
                  <a:gd name="connsiteX3" fmla="*/ 0 w 2337663"/>
                  <a:gd name="connsiteY3" fmla="*/ 451344 h 1210897"/>
                  <a:gd name="connsiteX4" fmla="*/ 677170 w 2337663"/>
                  <a:gd name="connsiteY4" fmla="*/ 106308 h 1210897"/>
                  <a:gd name="connsiteX5" fmla="*/ 1147347 w 2337663"/>
                  <a:gd name="connsiteY5" fmla="*/ 436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63" h="1210897">
                    <a:moveTo>
                      <a:pt x="1147347" y="436"/>
                    </a:moveTo>
                    <a:cubicBezTo>
                      <a:pt x="1494881" y="10839"/>
                      <a:pt x="1826297" y="207284"/>
                      <a:pt x="1995457" y="539278"/>
                    </a:cubicBezTo>
                    <a:cubicBezTo>
                      <a:pt x="1995457" y="539278"/>
                      <a:pt x="1995457" y="539278"/>
                      <a:pt x="2337663" y="1210897"/>
                    </a:cubicBezTo>
                    <a:cubicBezTo>
                      <a:pt x="2337663" y="1210897"/>
                      <a:pt x="2337663" y="1210897"/>
                      <a:pt x="0" y="451344"/>
                    </a:cubicBezTo>
                    <a:cubicBezTo>
                      <a:pt x="0" y="451344"/>
                      <a:pt x="0" y="451344"/>
                      <a:pt x="677170" y="106308"/>
                    </a:cubicBezTo>
                    <a:cubicBezTo>
                      <a:pt x="828076" y="29418"/>
                      <a:pt x="989376" y="-4292"/>
                      <a:pt x="1147347"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grpSp>
        <p:grpSp>
          <p:nvGrpSpPr>
            <p:cNvPr id="10" name="Group 22">
              <a:extLst>
                <a:ext uri="{FF2B5EF4-FFF2-40B4-BE49-F238E27FC236}">
                  <a16:creationId xmlns:a16="http://schemas.microsoft.com/office/drawing/2014/main" id="{D32FBCCB-829D-8FDE-20EC-789537EA054B}"/>
                </a:ext>
              </a:extLst>
            </p:cNvPr>
            <p:cNvGrpSpPr/>
            <p:nvPr/>
          </p:nvGrpSpPr>
          <p:grpSpPr>
            <a:xfrm>
              <a:off x="9613689" y="3486499"/>
              <a:ext cx="2776431" cy="1970307"/>
              <a:chOff x="6491628" y="2477172"/>
              <a:chExt cx="2337665" cy="1658934"/>
            </a:xfrm>
            <a:solidFill>
              <a:srgbClr val="569938"/>
            </a:solidFill>
          </p:grpSpPr>
          <p:sp>
            <p:nvSpPr>
              <p:cNvPr id="32" name="Freeform: Shape 130">
                <a:extLst>
                  <a:ext uri="{FF2B5EF4-FFF2-40B4-BE49-F238E27FC236}">
                    <a16:creationId xmlns:a16="http://schemas.microsoft.com/office/drawing/2014/main" id="{6E4B4F7D-6FAB-93F7-EA78-0C2AF9E09439}"/>
                  </a:ext>
                </a:extLst>
              </p:cNvPr>
              <p:cNvSpPr>
                <a:spLocks/>
              </p:cNvSpPr>
              <p:nvPr/>
            </p:nvSpPr>
            <p:spPr bwMode="auto">
              <a:xfrm>
                <a:off x="6491629" y="2477172"/>
                <a:ext cx="2337664" cy="1658934"/>
              </a:xfrm>
              <a:custGeom>
                <a:avLst/>
                <a:gdLst>
                  <a:gd name="connsiteX0" fmla="*/ 1194581 w 2337664"/>
                  <a:gd name="connsiteY0" fmla="*/ 370 h 1658934"/>
                  <a:gd name="connsiteX1" fmla="*/ 1666045 w 2337664"/>
                  <a:gd name="connsiteY1" fmla="*/ 106898 h 1658934"/>
                  <a:gd name="connsiteX2" fmla="*/ 2337664 w 2337664"/>
                  <a:gd name="connsiteY2" fmla="*/ 449105 h 1658934"/>
                  <a:gd name="connsiteX3" fmla="*/ 1992628 w 2337664"/>
                  <a:gd name="connsiteY3" fmla="*/ 1126274 h 1658934"/>
                  <a:gd name="connsiteX4" fmla="*/ 671619 w 2337664"/>
                  <a:gd name="connsiteY4" fmla="*/ 1550864 h 1658934"/>
                  <a:gd name="connsiteX5" fmla="*/ 0 w 2337664"/>
                  <a:gd name="connsiteY5" fmla="*/ 1208658 h 1658934"/>
                  <a:gd name="connsiteX6" fmla="*/ 342207 w 2337664"/>
                  <a:gd name="connsiteY6" fmla="*/ 537039 h 1658934"/>
                  <a:gd name="connsiteX7" fmla="*/ 1194581 w 2337664"/>
                  <a:gd name="connsiteY7" fmla="*/ 370 h 16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4" h="1658934">
                    <a:moveTo>
                      <a:pt x="1194581" y="370"/>
                    </a:moveTo>
                    <a:cubicBezTo>
                      <a:pt x="1353296" y="-3978"/>
                      <a:pt x="1515139" y="30008"/>
                      <a:pt x="1666045" y="106898"/>
                    </a:cubicBezTo>
                    <a:cubicBezTo>
                      <a:pt x="2337664" y="449105"/>
                      <a:pt x="2337664" y="449105"/>
                      <a:pt x="2337664" y="449105"/>
                    </a:cubicBezTo>
                    <a:cubicBezTo>
                      <a:pt x="1992628" y="1126274"/>
                      <a:pt x="1992628" y="1126274"/>
                      <a:pt x="1992628" y="1126274"/>
                    </a:cubicBezTo>
                    <a:cubicBezTo>
                      <a:pt x="1746579" y="1609173"/>
                      <a:pt x="1154519" y="1796914"/>
                      <a:pt x="671619" y="1550864"/>
                    </a:cubicBezTo>
                    <a:lnTo>
                      <a:pt x="0" y="1208658"/>
                    </a:lnTo>
                    <a:cubicBezTo>
                      <a:pt x="342207" y="537039"/>
                      <a:pt x="342207" y="537039"/>
                      <a:pt x="342207" y="537039"/>
                    </a:cubicBezTo>
                    <a:cubicBezTo>
                      <a:pt x="511366" y="205046"/>
                      <a:pt x="845406" y="9938"/>
                      <a:pt x="1194581" y="37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sp>
            <p:nvSpPr>
              <p:cNvPr id="33" name="Freeform: Shape 125">
                <a:extLst>
                  <a:ext uri="{FF2B5EF4-FFF2-40B4-BE49-F238E27FC236}">
                    <a16:creationId xmlns:a16="http://schemas.microsoft.com/office/drawing/2014/main" id="{7262DCF9-E69B-51F8-1BEE-B7564A1E4AAC}"/>
                  </a:ext>
                </a:extLst>
              </p:cNvPr>
              <p:cNvSpPr>
                <a:spLocks/>
              </p:cNvSpPr>
              <p:nvPr/>
            </p:nvSpPr>
            <p:spPr bwMode="auto">
              <a:xfrm>
                <a:off x="6491628" y="2926276"/>
                <a:ext cx="2337664" cy="1209830"/>
              </a:xfrm>
              <a:custGeom>
                <a:avLst/>
                <a:gdLst>
                  <a:gd name="connsiteX0" fmla="*/ 2337664 w 2337664"/>
                  <a:gd name="connsiteY0" fmla="*/ 0 h 1209830"/>
                  <a:gd name="connsiteX1" fmla="*/ 1992629 w 2337664"/>
                  <a:gd name="connsiteY1" fmla="*/ 677170 h 1209830"/>
                  <a:gd name="connsiteX2" fmla="*/ 671619 w 2337664"/>
                  <a:gd name="connsiteY2" fmla="*/ 1101760 h 1209830"/>
                  <a:gd name="connsiteX3" fmla="*/ 0 w 2337664"/>
                  <a:gd name="connsiteY3" fmla="*/ 759553 h 1209830"/>
                  <a:gd name="connsiteX4" fmla="*/ 2337664 w 2337664"/>
                  <a:gd name="connsiteY4" fmla="*/ 0 h 12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4" h="1209830">
                    <a:moveTo>
                      <a:pt x="2337664" y="0"/>
                    </a:moveTo>
                    <a:cubicBezTo>
                      <a:pt x="2337664" y="0"/>
                      <a:pt x="2337664" y="0"/>
                      <a:pt x="1992629" y="677170"/>
                    </a:cubicBezTo>
                    <a:cubicBezTo>
                      <a:pt x="1746580" y="1160069"/>
                      <a:pt x="1154519" y="1347810"/>
                      <a:pt x="671619" y="1101760"/>
                    </a:cubicBezTo>
                    <a:cubicBezTo>
                      <a:pt x="671619" y="1101760"/>
                      <a:pt x="671619" y="1101760"/>
                      <a:pt x="0" y="759553"/>
                    </a:cubicBezTo>
                    <a:cubicBezTo>
                      <a:pt x="0" y="759553"/>
                      <a:pt x="0" y="759553"/>
                      <a:pt x="2337664"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grpSp>
        <p:grpSp>
          <p:nvGrpSpPr>
            <p:cNvPr id="11" name="Group 23">
              <a:extLst>
                <a:ext uri="{FF2B5EF4-FFF2-40B4-BE49-F238E27FC236}">
                  <a16:creationId xmlns:a16="http://schemas.microsoft.com/office/drawing/2014/main" id="{A125A986-7258-E4CF-4116-BA5873240BD6}"/>
                </a:ext>
              </a:extLst>
            </p:cNvPr>
            <p:cNvGrpSpPr/>
            <p:nvPr/>
          </p:nvGrpSpPr>
          <p:grpSpPr>
            <a:xfrm>
              <a:off x="9282414" y="5470493"/>
              <a:ext cx="2025108" cy="2361774"/>
              <a:chOff x="6212705" y="4147631"/>
              <a:chExt cx="1705075" cy="1988536"/>
            </a:xfrm>
            <a:solidFill>
              <a:srgbClr val="569938"/>
            </a:solidFill>
          </p:grpSpPr>
          <p:sp>
            <p:nvSpPr>
              <p:cNvPr id="30" name="Freeform: Shape 129">
                <a:extLst>
                  <a:ext uri="{FF2B5EF4-FFF2-40B4-BE49-F238E27FC236}">
                    <a16:creationId xmlns:a16="http://schemas.microsoft.com/office/drawing/2014/main" id="{D01C014E-A9F4-F472-FA17-6846DB81D400}"/>
                  </a:ext>
                </a:extLst>
              </p:cNvPr>
              <p:cNvSpPr>
                <a:spLocks/>
              </p:cNvSpPr>
              <p:nvPr/>
            </p:nvSpPr>
            <p:spPr bwMode="auto">
              <a:xfrm>
                <a:off x="6212706" y="4147632"/>
                <a:ext cx="1705074" cy="1988535"/>
              </a:xfrm>
              <a:custGeom>
                <a:avLst/>
                <a:gdLst>
                  <a:gd name="connsiteX0" fmla="*/ 130241 w 1705074"/>
                  <a:gd name="connsiteY0" fmla="*/ 0 h 1988535"/>
                  <a:gd name="connsiteX1" fmla="*/ 874736 w 1705074"/>
                  <a:gd name="connsiteY1" fmla="*/ 117916 h 1988535"/>
                  <a:gd name="connsiteX2" fmla="*/ 1692913 w 1705074"/>
                  <a:gd name="connsiteY2" fmla="*/ 1244040 h 1988535"/>
                  <a:gd name="connsiteX3" fmla="*/ 1574996 w 1705074"/>
                  <a:gd name="connsiteY3" fmla="*/ 1988535 h 1988535"/>
                  <a:gd name="connsiteX4" fmla="*/ 824348 w 1705074"/>
                  <a:gd name="connsiteY4" fmla="*/ 1869644 h 1988535"/>
                  <a:gd name="connsiteX5" fmla="*/ 12324 w 1705074"/>
                  <a:gd name="connsiteY5" fmla="*/ 744495 h 1988535"/>
                  <a:gd name="connsiteX6" fmla="*/ 130241 w 1705074"/>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074" h="1988535">
                    <a:moveTo>
                      <a:pt x="130241" y="0"/>
                    </a:moveTo>
                    <a:cubicBezTo>
                      <a:pt x="874736" y="117916"/>
                      <a:pt x="874736" y="117916"/>
                      <a:pt x="874736" y="117916"/>
                    </a:cubicBezTo>
                    <a:cubicBezTo>
                      <a:pt x="1410034" y="202699"/>
                      <a:pt x="1777695" y="708742"/>
                      <a:pt x="1692913" y="1244040"/>
                    </a:cubicBezTo>
                    <a:cubicBezTo>
                      <a:pt x="1574996" y="1988535"/>
                      <a:pt x="1574996" y="1988535"/>
                      <a:pt x="1574996" y="1988535"/>
                    </a:cubicBezTo>
                    <a:cubicBezTo>
                      <a:pt x="824348" y="1869644"/>
                      <a:pt x="824348" y="1869644"/>
                      <a:pt x="824348" y="1869644"/>
                    </a:cubicBezTo>
                    <a:cubicBezTo>
                      <a:pt x="289050" y="1784862"/>
                      <a:pt x="-72459" y="1279794"/>
                      <a:pt x="12324" y="744495"/>
                    </a:cubicBezTo>
                    <a:lnTo>
                      <a:pt x="130241"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sp>
            <p:nvSpPr>
              <p:cNvPr id="31" name="Freeform: Shape 124">
                <a:extLst>
                  <a:ext uri="{FF2B5EF4-FFF2-40B4-BE49-F238E27FC236}">
                    <a16:creationId xmlns:a16="http://schemas.microsoft.com/office/drawing/2014/main" id="{BDBB7889-E4DF-28E4-E5F0-424672903102}"/>
                  </a:ext>
                </a:extLst>
              </p:cNvPr>
              <p:cNvSpPr>
                <a:spLocks/>
              </p:cNvSpPr>
              <p:nvPr/>
            </p:nvSpPr>
            <p:spPr bwMode="auto">
              <a:xfrm>
                <a:off x="6212705" y="4147631"/>
                <a:ext cx="1574996" cy="1988535"/>
              </a:xfrm>
              <a:custGeom>
                <a:avLst/>
                <a:gdLst>
                  <a:gd name="connsiteX0" fmla="*/ 130241 w 1574996"/>
                  <a:gd name="connsiteY0" fmla="*/ 0 h 1988535"/>
                  <a:gd name="connsiteX1" fmla="*/ 1574996 w 1574996"/>
                  <a:gd name="connsiteY1" fmla="*/ 1988535 h 1988535"/>
                  <a:gd name="connsiteX2" fmla="*/ 824347 w 1574996"/>
                  <a:gd name="connsiteY2" fmla="*/ 1869645 h 1988535"/>
                  <a:gd name="connsiteX3" fmla="*/ 12324 w 1574996"/>
                  <a:gd name="connsiteY3" fmla="*/ 744496 h 1988535"/>
                  <a:gd name="connsiteX4" fmla="*/ 130241 w 1574996"/>
                  <a:gd name="connsiteY4" fmla="*/ 0 h 198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996" h="1988535">
                    <a:moveTo>
                      <a:pt x="130241" y="0"/>
                    </a:moveTo>
                    <a:cubicBezTo>
                      <a:pt x="130241" y="0"/>
                      <a:pt x="130241" y="0"/>
                      <a:pt x="1574996" y="1988535"/>
                    </a:cubicBezTo>
                    <a:cubicBezTo>
                      <a:pt x="1574996" y="1988535"/>
                      <a:pt x="1574996" y="1988535"/>
                      <a:pt x="824347" y="1869645"/>
                    </a:cubicBezTo>
                    <a:cubicBezTo>
                      <a:pt x="289050" y="1784862"/>
                      <a:pt x="-72459" y="1279794"/>
                      <a:pt x="12324" y="744496"/>
                    </a:cubicBezTo>
                    <a:cubicBezTo>
                      <a:pt x="12324" y="744496"/>
                      <a:pt x="12324" y="744496"/>
                      <a:pt x="13024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grpSp>
        <p:grpSp>
          <p:nvGrpSpPr>
            <p:cNvPr id="12" name="Group 24">
              <a:extLst>
                <a:ext uri="{FF2B5EF4-FFF2-40B4-BE49-F238E27FC236}">
                  <a16:creationId xmlns:a16="http://schemas.microsoft.com/office/drawing/2014/main" id="{C087C27A-C98C-89E1-3208-6D29284A6964}"/>
                </a:ext>
              </a:extLst>
            </p:cNvPr>
            <p:cNvGrpSpPr/>
            <p:nvPr/>
          </p:nvGrpSpPr>
          <p:grpSpPr>
            <a:xfrm>
              <a:off x="6989351" y="5472037"/>
              <a:ext cx="2026040" cy="2361774"/>
              <a:chOff x="4282021" y="4148930"/>
              <a:chExt cx="1705859" cy="1988536"/>
            </a:xfrm>
            <a:solidFill>
              <a:srgbClr val="569938"/>
            </a:solidFill>
          </p:grpSpPr>
          <p:sp>
            <p:nvSpPr>
              <p:cNvPr id="28" name="Freeform: Shape 128">
                <a:extLst>
                  <a:ext uri="{FF2B5EF4-FFF2-40B4-BE49-F238E27FC236}">
                    <a16:creationId xmlns:a16="http://schemas.microsoft.com/office/drawing/2014/main" id="{6E035715-16C2-4207-A1CC-4F38322AFD87}"/>
                  </a:ext>
                </a:extLst>
              </p:cNvPr>
              <p:cNvSpPr>
                <a:spLocks/>
              </p:cNvSpPr>
              <p:nvPr/>
            </p:nvSpPr>
            <p:spPr bwMode="auto">
              <a:xfrm>
                <a:off x="4282021" y="4148931"/>
                <a:ext cx="1705859" cy="1988535"/>
              </a:xfrm>
              <a:custGeom>
                <a:avLst/>
                <a:gdLst>
                  <a:gd name="connsiteX0" fmla="*/ 1575782 w 1705859"/>
                  <a:gd name="connsiteY0" fmla="*/ 0 h 1988535"/>
                  <a:gd name="connsiteX1" fmla="*/ 1693698 w 1705859"/>
                  <a:gd name="connsiteY1" fmla="*/ 744495 h 1988535"/>
                  <a:gd name="connsiteX2" fmla="*/ 875521 w 1705859"/>
                  <a:gd name="connsiteY2" fmla="*/ 1870619 h 1988535"/>
                  <a:gd name="connsiteX3" fmla="*/ 131026 w 1705859"/>
                  <a:gd name="connsiteY3" fmla="*/ 1988535 h 1988535"/>
                  <a:gd name="connsiteX4" fmla="*/ 12135 w 1705859"/>
                  <a:gd name="connsiteY4" fmla="*/ 1237887 h 1988535"/>
                  <a:gd name="connsiteX5" fmla="*/ 831287 w 1705859"/>
                  <a:gd name="connsiteY5" fmla="*/ 117916 h 1988535"/>
                  <a:gd name="connsiteX6" fmla="*/ 1575782 w 1705859"/>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859" h="1988535">
                    <a:moveTo>
                      <a:pt x="1575782" y="0"/>
                    </a:moveTo>
                    <a:cubicBezTo>
                      <a:pt x="1693698" y="744495"/>
                      <a:pt x="1693698" y="744495"/>
                      <a:pt x="1693698" y="744495"/>
                    </a:cubicBezTo>
                    <a:cubicBezTo>
                      <a:pt x="1778481" y="1279793"/>
                      <a:pt x="1410819" y="1785835"/>
                      <a:pt x="875521" y="1870619"/>
                    </a:cubicBezTo>
                    <a:cubicBezTo>
                      <a:pt x="131026" y="1988535"/>
                      <a:pt x="131026" y="1988535"/>
                      <a:pt x="131026" y="1988535"/>
                    </a:cubicBezTo>
                    <a:cubicBezTo>
                      <a:pt x="12135" y="1237887"/>
                      <a:pt x="12135" y="1237887"/>
                      <a:pt x="12135" y="1237887"/>
                    </a:cubicBezTo>
                    <a:cubicBezTo>
                      <a:pt x="-72647" y="702590"/>
                      <a:pt x="295988" y="202699"/>
                      <a:pt x="831287" y="117916"/>
                    </a:cubicBezTo>
                    <a:lnTo>
                      <a:pt x="1575782"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sp>
            <p:nvSpPr>
              <p:cNvPr id="29" name="Freeform: Shape 123">
                <a:extLst>
                  <a:ext uri="{FF2B5EF4-FFF2-40B4-BE49-F238E27FC236}">
                    <a16:creationId xmlns:a16="http://schemas.microsoft.com/office/drawing/2014/main" id="{75387713-9119-2FD4-A05C-6E4F98086AED}"/>
                  </a:ext>
                </a:extLst>
              </p:cNvPr>
              <p:cNvSpPr>
                <a:spLocks/>
              </p:cNvSpPr>
              <p:nvPr/>
            </p:nvSpPr>
            <p:spPr bwMode="auto">
              <a:xfrm>
                <a:off x="4282021" y="4148930"/>
                <a:ext cx="1575781" cy="1988536"/>
              </a:xfrm>
              <a:custGeom>
                <a:avLst/>
                <a:gdLst>
                  <a:gd name="connsiteX0" fmla="*/ 1575781 w 1575781"/>
                  <a:gd name="connsiteY0" fmla="*/ 0 h 1988536"/>
                  <a:gd name="connsiteX1" fmla="*/ 131026 w 1575781"/>
                  <a:gd name="connsiteY1" fmla="*/ 1988536 h 1988536"/>
                  <a:gd name="connsiteX2" fmla="*/ 12135 w 1575781"/>
                  <a:gd name="connsiteY2" fmla="*/ 1237887 h 1988536"/>
                  <a:gd name="connsiteX3" fmla="*/ 831287 w 1575781"/>
                  <a:gd name="connsiteY3" fmla="*/ 117917 h 1988536"/>
                  <a:gd name="connsiteX4" fmla="*/ 1575781 w 1575781"/>
                  <a:gd name="connsiteY4" fmla="*/ 0 h 198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781" h="1988536">
                    <a:moveTo>
                      <a:pt x="1575781" y="0"/>
                    </a:moveTo>
                    <a:cubicBezTo>
                      <a:pt x="1575781" y="0"/>
                      <a:pt x="1575781" y="0"/>
                      <a:pt x="131026" y="1988536"/>
                    </a:cubicBezTo>
                    <a:cubicBezTo>
                      <a:pt x="131026" y="1988536"/>
                      <a:pt x="131026" y="1988536"/>
                      <a:pt x="12135" y="1237887"/>
                    </a:cubicBezTo>
                    <a:cubicBezTo>
                      <a:pt x="-72648" y="702590"/>
                      <a:pt x="295988" y="202700"/>
                      <a:pt x="831287" y="117917"/>
                    </a:cubicBezTo>
                    <a:cubicBezTo>
                      <a:pt x="831287" y="117917"/>
                      <a:pt x="831287" y="117917"/>
                      <a:pt x="157578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s-ES" sz="2700" noProof="0" dirty="0">
                  <a:latin typeface="+mj-lt"/>
                </a:endParaRPr>
              </a:p>
            </p:txBody>
          </p:sp>
        </p:grpSp>
        <p:grpSp>
          <p:nvGrpSpPr>
            <p:cNvPr id="14" name="Group 133">
              <a:extLst>
                <a:ext uri="{FF2B5EF4-FFF2-40B4-BE49-F238E27FC236}">
                  <a16:creationId xmlns:a16="http://schemas.microsoft.com/office/drawing/2014/main" id="{5F0F0CE8-3FD8-3B95-D58E-957637A5E97C}"/>
                </a:ext>
              </a:extLst>
            </p:cNvPr>
            <p:cNvGrpSpPr/>
            <p:nvPr/>
          </p:nvGrpSpPr>
          <p:grpSpPr>
            <a:xfrm>
              <a:off x="7876995" y="3839187"/>
              <a:ext cx="2541882" cy="2471078"/>
              <a:chOff x="6345237" y="4948237"/>
              <a:chExt cx="1027113" cy="1028700"/>
            </a:xfrm>
            <a:effectLst>
              <a:outerShdw blurRad="431800" dist="292100" dir="3000000" sx="102000" sy="102000" algn="tl" rotWithShape="0">
                <a:prstClr val="black">
                  <a:alpha val="40000"/>
                </a:prstClr>
              </a:outerShdw>
            </a:effectLst>
          </p:grpSpPr>
          <p:sp>
            <p:nvSpPr>
              <p:cNvPr id="26" name="Oval 56">
                <a:extLst>
                  <a:ext uri="{FF2B5EF4-FFF2-40B4-BE49-F238E27FC236}">
                    <a16:creationId xmlns:a16="http://schemas.microsoft.com/office/drawing/2014/main" id="{73645BFF-196A-2743-3583-9BCE094CA3D1}"/>
                  </a:ext>
                </a:extLst>
              </p:cNvPr>
              <p:cNvSpPr>
                <a:spLocks noChangeArrowheads="1"/>
              </p:cNvSpPr>
              <p:nvPr/>
            </p:nvSpPr>
            <p:spPr bwMode="auto">
              <a:xfrm>
                <a:off x="6345237" y="4948237"/>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102870" tIns="51435" rIns="102870" bIns="51435" numCol="1" anchor="t" anchorCtr="0" compatLnSpc="1">
                <a:prstTxWarp prst="textNoShape">
                  <a:avLst/>
                </a:prstTxWarp>
              </a:bodyPr>
              <a:lstStyle/>
              <a:p>
                <a:endParaRPr lang="es-ES" sz="2025" noProof="0" dirty="0">
                  <a:solidFill>
                    <a:schemeClr val="tx1">
                      <a:lumMod val="75000"/>
                      <a:lumOff val="25000"/>
                    </a:schemeClr>
                  </a:solidFill>
                  <a:latin typeface="+mj-lt"/>
                </a:endParaRPr>
              </a:p>
            </p:txBody>
          </p:sp>
          <p:sp>
            <p:nvSpPr>
              <p:cNvPr id="27" name="Oval 57">
                <a:extLst>
                  <a:ext uri="{FF2B5EF4-FFF2-40B4-BE49-F238E27FC236}">
                    <a16:creationId xmlns:a16="http://schemas.microsoft.com/office/drawing/2014/main" id="{CFC0654B-AEAD-3632-1A09-F0F42F46223E}"/>
                  </a:ext>
                </a:extLst>
              </p:cNvPr>
              <p:cNvSpPr>
                <a:spLocks noChangeArrowheads="1"/>
              </p:cNvSpPr>
              <p:nvPr/>
            </p:nvSpPr>
            <p:spPr bwMode="auto">
              <a:xfrm>
                <a:off x="6359543" y="4962543"/>
                <a:ext cx="998503" cy="1000090"/>
              </a:xfrm>
              <a:prstGeom prst="ellipse">
                <a:avLst/>
              </a:prstGeom>
              <a:gradFill flip="none" rotWithShape="1">
                <a:gsLst>
                  <a:gs pos="0">
                    <a:schemeClr val="bg1">
                      <a:lumMod val="95000"/>
                    </a:schemeClr>
                  </a:gs>
                  <a:gs pos="100000">
                    <a:schemeClr val="bg1"/>
                  </a:gs>
                </a:gsLst>
                <a:lin ang="0" scaled="1"/>
                <a:tileRect/>
              </a:gradFill>
              <a:ln>
                <a:noFill/>
              </a:ln>
            </p:spPr>
            <p:txBody>
              <a:bodyPr vert="horz" wrap="square" lIns="0" tIns="0" rIns="0" bIns="0" numCol="1" anchor="ctr" anchorCtr="0" compatLnSpc="1">
                <a:prstTxWarp prst="textNoShape">
                  <a:avLst/>
                </a:prstTxWarp>
              </a:bodyPr>
              <a:lstStyle/>
              <a:p>
                <a:pPr algn="ctr"/>
                <a:endParaRPr lang="es-ES" sz="2250" b="1" noProof="0" dirty="0">
                  <a:latin typeface="+mj-lt"/>
                </a:endParaRPr>
              </a:p>
            </p:txBody>
          </p:sp>
        </p:grpSp>
        <p:sp>
          <p:nvSpPr>
            <p:cNvPr id="15" name="TextBox 14">
              <a:extLst>
                <a:ext uri="{FF2B5EF4-FFF2-40B4-BE49-F238E27FC236}">
                  <a16:creationId xmlns:a16="http://schemas.microsoft.com/office/drawing/2014/main" id="{7AF37CD5-F743-FDBF-93D6-5564E0E62E93}"/>
                </a:ext>
              </a:extLst>
            </p:cNvPr>
            <p:cNvSpPr txBox="1"/>
            <p:nvPr/>
          </p:nvSpPr>
          <p:spPr>
            <a:xfrm>
              <a:off x="10617987" y="3904076"/>
              <a:ext cx="2530416" cy="923330"/>
            </a:xfrm>
            <a:prstGeom prst="rect">
              <a:avLst/>
            </a:prstGeom>
            <a:noFill/>
          </p:spPr>
          <p:txBody>
            <a:bodyPr wrap="square" lIns="0" tIns="0" rIns="0" bIns="0" anchor="ctr">
              <a:spAutoFit/>
            </a:bodyPr>
            <a:lstStyle/>
            <a:p>
              <a:pPr>
                <a:spcAft>
                  <a:spcPts val="675"/>
                </a:spcAft>
              </a:pPr>
              <a:r>
                <a:rPr lang="es-ES" sz="6000" b="1" noProof="0" dirty="0">
                  <a:latin typeface="+mj-lt"/>
                  <a:cs typeface="Mongolian Baiti" panose="03000500000000000000" pitchFamily="66" charset="0"/>
                </a:rPr>
                <a:t>02</a:t>
              </a:r>
            </a:p>
          </p:txBody>
        </p:sp>
        <p:sp>
          <p:nvSpPr>
            <p:cNvPr id="16" name="TextBox 15">
              <a:extLst>
                <a:ext uri="{FF2B5EF4-FFF2-40B4-BE49-F238E27FC236}">
                  <a16:creationId xmlns:a16="http://schemas.microsoft.com/office/drawing/2014/main" id="{DC611F4A-61C0-A2E9-C748-0462E6C020DC}"/>
                </a:ext>
              </a:extLst>
            </p:cNvPr>
            <p:cNvSpPr txBox="1"/>
            <p:nvPr/>
          </p:nvSpPr>
          <p:spPr>
            <a:xfrm>
              <a:off x="8703781" y="2447348"/>
              <a:ext cx="3055718" cy="923330"/>
            </a:xfrm>
            <a:prstGeom prst="rect">
              <a:avLst/>
            </a:prstGeom>
            <a:noFill/>
          </p:spPr>
          <p:txBody>
            <a:bodyPr wrap="square" lIns="0" tIns="0" rIns="0" bIns="0" anchor="ctr">
              <a:spAutoFit/>
            </a:bodyPr>
            <a:lstStyle/>
            <a:p>
              <a:pPr>
                <a:spcAft>
                  <a:spcPts val="675"/>
                </a:spcAft>
              </a:pPr>
              <a:r>
                <a:rPr lang="es-ES" sz="6000" b="1" noProof="0" dirty="0">
                  <a:latin typeface="+mj-lt"/>
                  <a:cs typeface="Mongolian Baiti" panose="03000500000000000000" pitchFamily="66" charset="0"/>
                </a:rPr>
                <a:t>01</a:t>
              </a:r>
            </a:p>
          </p:txBody>
        </p:sp>
        <p:sp>
          <p:nvSpPr>
            <p:cNvPr id="17" name="TextBox 16">
              <a:extLst>
                <a:ext uri="{FF2B5EF4-FFF2-40B4-BE49-F238E27FC236}">
                  <a16:creationId xmlns:a16="http://schemas.microsoft.com/office/drawing/2014/main" id="{410FE30A-7BC6-E86E-FED1-D12EA7247AF5}"/>
                </a:ext>
              </a:extLst>
            </p:cNvPr>
            <p:cNvSpPr txBox="1"/>
            <p:nvPr/>
          </p:nvSpPr>
          <p:spPr>
            <a:xfrm>
              <a:off x="9778663" y="6278650"/>
              <a:ext cx="3055718" cy="923330"/>
            </a:xfrm>
            <a:prstGeom prst="rect">
              <a:avLst/>
            </a:prstGeom>
            <a:noFill/>
          </p:spPr>
          <p:txBody>
            <a:bodyPr wrap="square" lIns="0" tIns="0" rIns="0" bIns="0" anchor="ctr">
              <a:spAutoFit/>
            </a:bodyPr>
            <a:lstStyle/>
            <a:p>
              <a:pPr>
                <a:spcAft>
                  <a:spcPts val="675"/>
                </a:spcAft>
              </a:pPr>
              <a:r>
                <a:rPr lang="es-ES" sz="6000" b="1" noProof="0" dirty="0">
                  <a:latin typeface="+mj-lt"/>
                  <a:cs typeface="Mongolian Baiti" panose="03000500000000000000" pitchFamily="66" charset="0"/>
                </a:rPr>
                <a:t>03</a:t>
              </a:r>
            </a:p>
          </p:txBody>
        </p:sp>
        <p:sp>
          <p:nvSpPr>
            <p:cNvPr id="18" name="TextBox 17">
              <a:extLst>
                <a:ext uri="{FF2B5EF4-FFF2-40B4-BE49-F238E27FC236}">
                  <a16:creationId xmlns:a16="http://schemas.microsoft.com/office/drawing/2014/main" id="{C1922526-B52D-D410-A848-3F6884FAF945}"/>
                </a:ext>
              </a:extLst>
            </p:cNvPr>
            <p:cNvSpPr txBox="1"/>
            <p:nvPr/>
          </p:nvSpPr>
          <p:spPr>
            <a:xfrm flipH="1">
              <a:off x="5021189" y="3904100"/>
              <a:ext cx="2530416" cy="923330"/>
            </a:xfrm>
            <a:prstGeom prst="rect">
              <a:avLst/>
            </a:prstGeom>
            <a:noFill/>
          </p:spPr>
          <p:txBody>
            <a:bodyPr wrap="square" lIns="0" tIns="0" rIns="0" bIns="0" anchor="ctr">
              <a:spAutoFit/>
            </a:bodyPr>
            <a:lstStyle/>
            <a:p>
              <a:pPr algn="r">
                <a:spcAft>
                  <a:spcPts val="675"/>
                </a:spcAft>
              </a:pPr>
              <a:r>
                <a:rPr lang="es-ES" sz="6000" b="1" noProof="0" dirty="0">
                  <a:latin typeface="+mj-lt"/>
                  <a:cs typeface="Mongolian Baiti" panose="03000500000000000000" pitchFamily="66" charset="0"/>
                </a:rPr>
                <a:t>05</a:t>
              </a:r>
            </a:p>
          </p:txBody>
        </p:sp>
        <p:sp>
          <p:nvSpPr>
            <p:cNvPr id="19" name="TextBox 18">
              <a:extLst>
                <a:ext uri="{FF2B5EF4-FFF2-40B4-BE49-F238E27FC236}">
                  <a16:creationId xmlns:a16="http://schemas.microsoft.com/office/drawing/2014/main" id="{216ADB62-A179-8F8B-6A38-A47B5B37F733}"/>
                </a:ext>
              </a:extLst>
            </p:cNvPr>
            <p:cNvSpPr txBox="1"/>
            <p:nvPr/>
          </p:nvSpPr>
          <p:spPr>
            <a:xfrm flipH="1">
              <a:off x="5258317" y="6317107"/>
              <a:ext cx="3055718" cy="923330"/>
            </a:xfrm>
            <a:prstGeom prst="rect">
              <a:avLst/>
            </a:prstGeom>
            <a:noFill/>
          </p:spPr>
          <p:txBody>
            <a:bodyPr wrap="square" lIns="0" tIns="0" rIns="0" bIns="0" anchor="ctr">
              <a:spAutoFit/>
            </a:bodyPr>
            <a:lstStyle/>
            <a:p>
              <a:pPr algn="r">
                <a:spcAft>
                  <a:spcPts val="675"/>
                </a:spcAft>
              </a:pPr>
              <a:r>
                <a:rPr lang="es-ES" sz="6000" b="1" noProof="0" dirty="0">
                  <a:latin typeface="+mj-lt"/>
                  <a:cs typeface="Mongolian Baiti" panose="03000500000000000000" pitchFamily="66" charset="0"/>
                </a:rPr>
                <a:t>04</a:t>
              </a:r>
            </a:p>
          </p:txBody>
        </p:sp>
        <p:sp>
          <p:nvSpPr>
            <p:cNvPr id="20" name="TextBox 19">
              <a:extLst>
                <a:ext uri="{FF2B5EF4-FFF2-40B4-BE49-F238E27FC236}">
                  <a16:creationId xmlns:a16="http://schemas.microsoft.com/office/drawing/2014/main" id="{3FD6B93E-2063-773D-2207-72FB3AB64A55}"/>
                </a:ext>
              </a:extLst>
            </p:cNvPr>
            <p:cNvSpPr txBox="1"/>
            <p:nvPr/>
          </p:nvSpPr>
          <p:spPr>
            <a:xfrm>
              <a:off x="9774853" y="944034"/>
              <a:ext cx="7321878" cy="1416338"/>
            </a:xfrm>
            <a:prstGeom prst="rect">
              <a:avLst/>
            </a:prstGeom>
            <a:noFill/>
          </p:spPr>
          <p:txBody>
            <a:bodyPr wrap="square">
              <a:spAutoFit/>
            </a:bodyPr>
            <a:lstStyle/>
            <a:p>
              <a:pPr algn="l"/>
              <a:r>
                <a:rPr lang="es-ES" sz="2400" b="1" noProof="0" dirty="0">
                  <a:latin typeface="+mj-lt"/>
                </a:rPr>
                <a:t>Responsabilidad</a:t>
              </a:r>
              <a:r>
                <a:rPr lang="es-ES" sz="2400" noProof="0" dirty="0">
                  <a:latin typeface="+mj-lt"/>
                </a:rPr>
                <a:t>: Asumir la responsabilidad de todos los impactos, intencionados o no, que se deriven de las actividades de la organización.</a:t>
              </a:r>
            </a:p>
          </p:txBody>
        </p:sp>
        <p:sp>
          <p:nvSpPr>
            <p:cNvPr id="21" name="TextBox 20">
              <a:extLst>
                <a:ext uri="{FF2B5EF4-FFF2-40B4-BE49-F238E27FC236}">
                  <a16:creationId xmlns:a16="http://schemas.microsoft.com/office/drawing/2014/main" id="{A5835688-4C60-5A49-BD75-B235EAACF356}"/>
                </a:ext>
              </a:extLst>
            </p:cNvPr>
            <p:cNvSpPr txBox="1"/>
            <p:nvPr/>
          </p:nvSpPr>
          <p:spPr>
            <a:xfrm>
              <a:off x="12390118" y="3479462"/>
              <a:ext cx="5135881" cy="1200329"/>
            </a:xfrm>
            <a:prstGeom prst="rect">
              <a:avLst/>
            </a:prstGeom>
            <a:noFill/>
          </p:spPr>
          <p:txBody>
            <a:bodyPr wrap="square">
              <a:spAutoFit/>
            </a:bodyPr>
            <a:lstStyle/>
            <a:p>
              <a:pPr algn="l"/>
              <a:r>
                <a:rPr lang="es-ES" sz="2400" b="1" noProof="0" dirty="0">
                  <a:latin typeface="+mj-lt"/>
                </a:rPr>
                <a:t>Beneficio a largo plazo</a:t>
              </a:r>
              <a:r>
                <a:rPr lang="es-ES" sz="2400" noProof="0" dirty="0">
                  <a:latin typeface="+mj-lt"/>
                </a:rPr>
                <a:t>: Trabajar en pro del bienestar duradero de la empresa, la sociedad y el medio ambiente.</a:t>
              </a:r>
            </a:p>
          </p:txBody>
        </p:sp>
        <p:sp>
          <p:nvSpPr>
            <p:cNvPr id="22" name="TextBox 21">
              <a:extLst>
                <a:ext uri="{FF2B5EF4-FFF2-40B4-BE49-F238E27FC236}">
                  <a16:creationId xmlns:a16="http://schemas.microsoft.com/office/drawing/2014/main" id="{68ED18D6-5E7C-91D5-AAD9-88BE577CA692}"/>
                </a:ext>
              </a:extLst>
            </p:cNvPr>
            <p:cNvSpPr txBox="1"/>
            <p:nvPr/>
          </p:nvSpPr>
          <p:spPr>
            <a:xfrm>
              <a:off x="10617987" y="7933348"/>
              <a:ext cx="6608146" cy="1569660"/>
            </a:xfrm>
            <a:prstGeom prst="rect">
              <a:avLst/>
            </a:prstGeom>
            <a:noFill/>
          </p:spPr>
          <p:txBody>
            <a:bodyPr wrap="square">
              <a:spAutoFit/>
            </a:bodyPr>
            <a:lstStyle/>
            <a:p>
              <a:pPr algn="l"/>
              <a:r>
                <a:rPr lang="es-ES" sz="2400" b="1" noProof="0" dirty="0">
                  <a:latin typeface="+mj-lt"/>
                </a:rPr>
                <a:t>Creación de valor inclusivo</a:t>
              </a:r>
              <a:r>
                <a:rPr lang="es-ES" sz="2400" noProof="0" dirty="0">
                  <a:latin typeface="+mj-lt"/>
                </a:rPr>
                <a:t>: generar valor para todas las partes interesadas, incluidos los empleados, los clientes, los proveedores, los socios, las comunidades, las próximas generaciones y los ecosistemas. </a:t>
              </a:r>
            </a:p>
          </p:txBody>
        </p:sp>
        <p:sp>
          <p:nvSpPr>
            <p:cNvPr id="23" name="TextBox 22">
              <a:extLst>
                <a:ext uri="{FF2B5EF4-FFF2-40B4-BE49-F238E27FC236}">
                  <a16:creationId xmlns:a16="http://schemas.microsoft.com/office/drawing/2014/main" id="{6C4D013B-E93E-D7CC-A3E1-15656B5413ED}"/>
                </a:ext>
              </a:extLst>
            </p:cNvPr>
            <p:cNvSpPr txBox="1"/>
            <p:nvPr/>
          </p:nvSpPr>
          <p:spPr>
            <a:xfrm>
              <a:off x="709201" y="7030980"/>
              <a:ext cx="6280149" cy="3595317"/>
            </a:xfrm>
            <a:prstGeom prst="rect">
              <a:avLst/>
            </a:prstGeom>
            <a:noFill/>
          </p:spPr>
          <p:txBody>
            <a:bodyPr wrap="square">
              <a:spAutoFit/>
            </a:bodyPr>
            <a:lstStyle/>
            <a:p>
              <a:r>
                <a:rPr lang="es-ES" sz="2400" b="1" noProof="0" dirty="0">
                  <a:latin typeface="+mj-lt"/>
                </a:rPr>
                <a:t>Respeto y reciprocidad hacia las partes interesadas</a:t>
              </a:r>
              <a:r>
                <a:rPr lang="es-ES" sz="2400" noProof="0" dirty="0">
                  <a:latin typeface="+mj-lt"/>
                </a:rPr>
                <a:t>: reconocer y responder a las necesidades, intereses y contribuciones de todos los grupos de interés, al tiempo que se garantiza que el valor se distribuya de manera equitativa entre los empleados, socios, comunidades y ecosistemas.</a:t>
              </a:r>
            </a:p>
          </p:txBody>
        </p:sp>
        <p:sp>
          <p:nvSpPr>
            <p:cNvPr id="24" name="TextBox 23">
              <a:extLst>
                <a:ext uri="{FF2B5EF4-FFF2-40B4-BE49-F238E27FC236}">
                  <a16:creationId xmlns:a16="http://schemas.microsoft.com/office/drawing/2014/main" id="{691E5FFA-BEAE-FF34-194D-D5E9D9FEF370}"/>
                </a:ext>
              </a:extLst>
            </p:cNvPr>
            <p:cNvSpPr txBox="1"/>
            <p:nvPr/>
          </p:nvSpPr>
          <p:spPr>
            <a:xfrm>
              <a:off x="769068" y="2705930"/>
              <a:ext cx="4962824" cy="2723725"/>
            </a:xfrm>
            <a:prstGeom prst="rect">
              <a:avLst/>
            </a:prstGeom>
            <a:noFill/>
          </p:spPr>
          <p:txBody>
            <a:bodyPr wrap="square">
              <a:spAutoFit/>
            </a:bodyPr>
            <a:lstStyle/>
            <a:p>
              <a:r>
                <a:rPr lang="es-ES" sz="2400" b="1" noProof="0" dirty="0">
                  <a:latin typeface="+mj-lt"/>
                </a:rPr>
                <a:t>Colaboración sistémica</a:t>
              </a:r>
              <a:r>
                <a:rPr lang="es-ES" sz="2400" noProof="0" dirty="0">
                  <a:latin typeface="+mj-lt"/>
                </a:rPr>
                <a:t>: colaborar con todos los actores, incluidos los competidores, la sociedad civil y la naturaleza, para abordar retos sistémicos complejos.</a:t>
              </a:r>
            </a:p>
          </p:txBody>
        </p:sp>
        <p:sp>
          <p:nvSpPr>
            <p:cNvPr id="25" name="TextBox 24">
              <a:extLst>
                <a:ext uri="{FF2B5EF4-FFF2-40B4-BE49-F238E27FC236}">
                  <a16:creationId xmlns:a16="http://schemas.microsoft.com/office/drawing/2014/main" id="{B8121EA3-67E1-FA11-0916-8AEEC5DF38C3}"/>
                </a:ext>
              </a:extLst>
            </p:cNvPr>
            <p:cNvSpPr txBox="1"/>
            <p:nvPr/>
          </p:nvSpPr>
          <p:spPr>
            <a:xfrm>
              <a:off x="7816274" y="4282680"/>
              <a:ext cx="2775657" cy="1470811"/>
            </a:xfrm>
            <a:prstGeom prst="rect">
              <a:avLst/>
            </a:prstGeom>
            <a:noFill/>
          </p:spPr>
          <p:txBody>
            <a:bodyPr wrap="square">
              <a:spAutoFit/>
            </a:bodyPr>
            <a:lstStyle/>
            <a:p>
              <a:pPr algn="ctr"/>
              <a:r>
                <a:rPr lang="es-ES" sz="2500" b="1" noProof="0" dirty="0">
                  <a:latin typeface="+mj-lt"/>
                </a:rPr>
                <a:t>Principios empresariales regenerativos</a:t>
              </a:r>
            </a:p>
          </p:txBody>
        </p:sp>
      </p:grpSp>
    </p:spTree>
    <p:extLst>
      <p:ext uri="{BB962C8B-B14F-4D97-AF65-F5344CB8AC3E}">
        <p14:creationId xmlns:p14="http://schemas.microsoft.com/office/powerpoint/2010/main" val="3145957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2745-1F59-6AF3-47F7-42888DF451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A3B73B-F6A4-CC88-DC9B-8311AC2A68C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E89171A6-F754-37BE-13CC-34D2B409638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C52F0CEE-EE11-DB31-9120-ED4519C39978}"/>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¿Qué son los modelos de negocio regenerativos?</a:t>
            </a:r>
          </a:p>
        </p:txBody>
      </p:sp>
      <p:sp>
        <p:nvSpPr>
          <p:cNvPr id="6" name="TextBox 5">
            <a:extLst>
              <a:ext uri="{FF2B5EF4-FFF2-40B4-BE49-F238E27FC236}">
                <a16:creationId xmlns:a16="http://schemas.microsoft.com/office/drawing/2014/main" id="{BA5FF921-9025-7EEE-F3C4-218DC93FBAB3}"/>
              </a:ext>
            </a:extLst>
          </p:cNvPr>
          <p:cNvSpPr txBox="1"/>
          <p:nvPr/>
        </p:nvSpPr>
        <p:spPr>
          <a:xfrm>
            <a:off x="389021" y="3924300"/>
            <a:ext cx="13555579" cy="433330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Alinea los objetivos creativos, financieros, sociales y medioambientales</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Ir más allá de la supervivencia y la sostenibilidad </a:t>
            </a:r>
            <a:r>
              <a:rPr lang="es-ES" sz="3500" b="1" kern="100" noProof="0" dirty="0">
                <a:solidFill>
                  <a:srgbClr val="FF0000"/>
                </a:solidFill>
                <a:latin typeface="+mj-lt"/>
                <a:cs typeface="Times New Roman" panose="02020603050405020304" pitchFamily="18" charset="0"/>
              </a:rPr>
              <a:t>→ </a:t>
            </a:r>
            <a:r>
              <a:rPr lang="es-ES" sz="3500" kern="100" noProof="0" dirty="0">
                <a:latin typeface="+mj-lt"/>
                <a:cs typeface="Times New Roman" panose="02020603050405020304" pitchFamily="18" charset="0"/>
              </a:rPr>
              <a:t>hacia una contribución positiva</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Aplicar principios regenerativos a todas las partes del modelo</a:t>
            </a:r>
          </a:p>
          <a:p>
            <a:pPr marL="625475" indent="-625475">
              <a:lnSpc>
                <a:spcPct val="107000"/>
              </a:lnSpc>
              <a:spcBef>
                <a:spcPts val="1800"/>
              </a:spcBef>
              <a:spcAft>
                <a:spcPts val="1800"/>
              </a:spcAft>
              <a:buClr>
                <a:srgbClr val="3F6031"/>
              </a:buClr>
              <a:buFont typeface="Wingdings" panose="05000000000000000000" pitchFamily="2" charset="2"/>
              <a:buChar char="Ø"/>
            </a:pPr>
            <a:r>
              <a:rPr lang="es-ES" sz="3500" kern="100" noProof="0" dirty="0">
                <a:latin typeface="+mj-lt"/>
                <a:cs typeface="Times New Roman" panose="02020603050405020304" pitchFamily="18" charset="0"/>
              </a:rPr>
              <a:t>Pueden ser utilizados por artistas independientes, colectivos o instituciones</a:t>
            </a:r>
          </a:p>
        </p:txBody>
      </p:sp>
      <p:pic>
        <p:nvPicPr>
          <p:cNvPr id="7" name="Γραφικό 6">
            <a:extLst>
              <a:ext uri="{FF2B5EF4-FFF2-40B4-BE49-F238E27FC236}">
                <a16:creationId xmlns:a16="http://schemas.microsoft.com/office/drawing/2014/main" id="{3FCA8A1D-A382-10EB-6DA9-CBBA4ED51C0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3619500"/>
            <a:ext cx="4648200" cy="4474614"/>
          </a:xfrm>
          <a:prstGeom prst="rect">
            <a:avLst/>
          </a:prstGeom>
        </p:spPr>
      </p:pic>
    </p:spTree>
    <p:extLst>
      <p:ext uri="{BB962C8B-B14F-4D97-AF65-F5344CB8AC3E}">
        <p14:creationId xmlns:p14="http://schemas.microsoft.com/office/powerpoint/2010/main" val="2313718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56C66-2041-D017-7004-309D3FD41E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029C39-B856-CFCC-3C3F-B6CFF0B27F4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2BE984BE-BB6C-A738-2851-7AD73388801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FB5A2D08-27A3-A578-F251-DAB5CC7271F8}"/>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¿Qué son los modelos de negocio regenerativos?</a:t>
            </a:r>
          </a:p>
        </p:txBody>
      </p:sp>
      <p:sp>
        <p:nvSpPr>
          <p:cNvPr id="8" name="TextBox 7">
            <a:extLst>
              <a:ext uri="{FF2B5EF4-FFF2-40B4-BE49-F238E27FC236}">
                <a16:creationId xmlns:a16="http://schemas.microsoft.com/office/drawing/2014/main" id="{1E12EB15-A5B4-5AFA-48D6-4A292DB7E980}"/>
              </a:ext>
            </a:extLst>
          </p:cNvPr>
          <p:cNvSpPr txBox="1"/>
          <p:nvPr/>
        </p:nvSpPr>
        <p:spPr>
          <a:xfrm>
            <a:off x="685800" y="3925509"/>
            <a:ext cx="9067800" cy="3862596"/>
          </a:xfrm>
          <a:prstGeom prst="rect">
            <a:avLst/>
          </a:prstGeom>
          <a:noFill/>
        </p:spPr>
        <p:txBody>
          <a:bodyPr wrap="square" lIns="91440" tIns="45720" rIns="91440" bIns="45720" anchor="t">
            <a:spAutoFit/>
          </a:bodyPr>
          <a:lstStyle/>
          <a:p>
            <a:r>
              <a:rPr lang="es-ES" sz="3500" kern="0" noProof="0" dirty="0">
                <a:effectLst/>
                <a:latin typeface="Calibri"/>
                <a:ea typeface="Arial" panose="020B0604020202020204" pitchFamily="34" charset="0"/>
                <a:cs typeface="Calibri"/>
              </a:rPr>
              <a:t>El diseño de un modelo de negocio regenerativo requiere </a:t>
            </a:r>
            <a:r>
              <a:rPr lang="es-ES" sz="3500" b="1" kern="0" noProof="0" dirty="0">
                <a:solidFill>
                  <a:srgbClr val="3F6031"/>
                </a:solidFill>
                <a:effectLst/>
                <a:latin typeface="Calibri"/>
                <a:ea typeface="Arial" panose="020B0604020202020204" pitchFamily="34" charset="0"/>
                <a:cs typeface="Calibri"/>
              </a:rPr>
              <a:t>claridad en cuanto a los objetivos</a:t>
            </a:r>
            <a:r>
              <a:rPr lang="es-ES" sz="3500" kern="0" noProof="0" dirty="0">
                <a:effectLst/>
                <a:latin typeface="Calibri"/>
                <a:ea typeface="Arial" panose="020B0604020202020204" pitchFamily="34" charset="0"/>
                <a:cs typeface="Calibri"/>
              </a:rPr>
              <a:t>, </a:t>
            </a:r>
            <a:r>
              <a:rPr lang="es-ES" sz="3500" b="1" kern="0" noProof="0" dirty="0">
                <a:solidFill>
                  <a:srgbClr val="3F6031"/>
                </a:solidFill>
                <a:effectLst/>
                <a:latin typeface="Calibri"/>
                <a:ea typeface="Arial" panose="020B0604020202020204" pitchFamily="34" charset="0"/>
                <a:cs typeface="Calibri"/>
              </a:rPr>
              <a:t>alineación entre las operaciones </a:t>
            </a:r>
            <a:r>
              <a:rPr lang="es-ES" sz="3500" kern="0" noProof="0" dirty="0">
                <a:effectLst/>
                <a:latin typeface="Calibri"/>
                <a:ea typeface="Arial" panose="020B0604020202020204" pitchFamily="34" charset="0"/>
                <a:cs typeface="Calibri"/>
              </a:rPr>
              <a:t>y </a:t>
            </a:r>
            <a:r>
              <a:rPr lang="es-ES" sz="3500" b="1" kern="0" noProof="0" dirty="0">
                <a:solidFill>
                  <a:srgbClr val="3F6031"/>
                </a:solidFill>
                <a:effectLst/>
                <a:latin typeface="Calibri"/>
                <a:ea typeface="Arial" panose="020B0604020202020204" pitchFamily="34" charset="0"/>
                <a:cs typeface="Calibri"/>
              </a:rPr>
              <a:t>compromiso con un pensamiento sistémico a largo plazo</a:t>
            </a:r>
            <a:r>
              <a:rPr lang="es-ES" sz="3500" kern="0" noProof="0" dirty="0">
                <a:effectLst/>
                <a:latin typeface="Calibri"/>
                <a:ea typeface="Arial" panose="020B0604020202020204" pitchFamily="34" charset="0"/>
                <a:cs typeface="Calibri"/>
              </a:rPr>
              <a:t>. </a:t>
            </a:r>
          </a:p>
          <a:p>
            <a:endParaRPr lang="es-ES" sz="3500" kern="0" noProof="0" dirty="0">
              <a:latin typeface="Calibri" panose="020F0502020204030204" pitchFamily="34" charset="0"/>
              <a:ea typeface="Arial" panose="020B0604020202020204" pitchFamily="34" charset="0"/>
            </a:endParaRPr>
          </a:p>
          <a:p>
            <a:r>
              <a:rPr lang="es-ES" sz="3500" kern="0" noProof="0" dirty="0">
                <a:effectLst/>
                <a:latin typeface="Calibri"/>
                <a:ea typeface="Arial" panose="020B0604020202020204" pitchFamily="34" charset="0"/>
                <a:cs typeface="Calibri"/>
              </a:rPr>
              <a:t>Una herramienta fundamental es el </a:t>
            </a:r>
            <a:r>
              <a:rPr lang="es-ES" sz="3500" b="1" kern="0" noProof="0" dirty="0">
                <a:solidFill>
                  <a:srgbClr val="3F6031"/>
                </a:solidFill>
                <a:effectLst/>
                <a:latin typeface="Calibri"/>
                <a:ea typeface="Arial" panose="020B0604020202020204" pitchFamily="34" charset="0"/>
                <a:cs typeface="Calibri"/>
              </a:rPr>
              <a:t>lienzo del modelo de negocio regenerativo.</a:t>
            </a:r>
            <a:r>
              <a:rPr lang="es-ES" sz="3500" b="1" kern="0" noProof="0" dirty="0">
                <a:solidFill>
                  <a:srgbClr val="3F6031"/>
                </a:solidFill>
                <a:latin typeface="Calibri"/>
                <a:ea typeface="Arial" panose="020B0604020202020204" pitchFamily="34" charset="0"/>
                <a:cs typeface="Calibri"/>
              </a:rPr>
              <a:t> </a:t>
            </a:r>
            <a:endParaRPr lang="es-ES" sz="3500" kern="0" noProof="0" dirty="0">
              <a:solidFill>
                <a:srgbClr val="3F6031"/>
              </a:solidFill>
              <a:ea typeface="Calibri"/>
              <a:cs typeface="Calibri"/>
            </a:endParaRPr>
          </a:p>
        </p:txBody>
      </p:sp>
      <p:pic>
        <p:nvPicPr>
          <p:cNvPr id="10" name="Γραφικό 9">
            <a:extLst>
              <a:ext uri="{FF2B5EF4-FFF2-40B4-BE49-F238E27FC236}">
                <a16:creationId xmlns:a16="http://schemas.microsoft.com/office/drawing/2014/main" id="{72662A33-D302-4986-50B7-68B2F7B0751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948987" y="3390900"/>
            <a:ext cx="5815013" cy="4595813"/>
          </a:xfrm>
          <a:prstGeom prst="rect">
            <a:avLst/>
          </a:prstGeom>
        </p:spPr>
      </p:pic>
    </p:spTree>
    <p:extLst>
      <p:ext uri="{BB962C8B-B14F-4D97-AF65-F5344CB8AC3E}">
        <p14:creationId xmlns:p14="http://schemas.microsoft.com/office/powerpoint/2010/main" val="235263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C4252-7300-BE7C-D735-DFF5D230AE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F66365-08FA-62B4-D3C2-3668645C9726}"/>
              </a:ext>
            </a:extLst>
          </p:cNvPr>
          <p:cNvSpPr txBox="1"/>
          <p:nvPr/>
        </p:nvSpPr>
        <p:spPr>
          <a:xfrm>
            <a:off x="699052" y="5121934"/>
            <a:ext cx="16216222" cy="4730547"/>
          </a:xfrm>
          <a:prstGeom prst="rect">
            <a:avLst/>
          </a:prstGeom>
          <a:noFill/>
        </p:spPr>
        <p:txBody>
          <a:bodyPr wrap="square">
            <a:spAutoFit/>
          </a:bodyPr>
          <a:lstStyle/>
          <a:p>
            <a:r>
              <a:rPr lang="es-ES" sz="6000" b="1" i="1" noProof="0" dirty="0">
                <a:solidFill>
                  <a:srgbClr val="FF0000"/>
                </a:solidFill>
              </a:rPr>
              <a:t>¿Cómo se reflejan la sostenibilidad, la transformación digital o el espíritu emprendedor en tu experiencia como profesor de artes escénicas? ¿Por qué pueden ser importantes estos temas para tu trabajo futuro?</a:t>
            </a:r>
            <a:endParaRPr lang="es-ES" sz="6000" b="1" noProof="0" dirty="0">
              <a:solidFill>
                <a:srgbClr val="FF0000"/>
              </a:solidFill>
            </a:endParaRPr>
          </a:p>
        </p:txBody>
      </p:sp>
      <p:pic>
        <p:nvPicPr>
          <p:cNvPr id="6" name="Γραφικό 5">
            <a:extLst>
              <a:ext uri="{FF2B5EF4-FFF2-40B4-BE49-F238E27FC236}">
                <a16:creationId xmlns:a16="http://schemas.microsoft.com/office/drawing/2014/main" id="{FB2372A4-BBD0-0121-29E1-58972748A72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14313133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58DB-69BD-D143-18F5-EA3267358B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36D9AD-D387-BFCA-87A1-3E4E3C53220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75B354AD-9F11-40EC-5426-A0195B614C28}"/>
              </a:ext>
            </a:extLst>
          </p:cNvPr>
          <p:cNvSpPr/>
          <p:nvPr/>
        </p:nvSpPr>
        <p:spPr>
          <a:xfrm rot="10800000">
            <a:off x="16904677" y="155331"/>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C629B846-ED90-2B6F-750B-83DEAEA69B19}"/>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Uso del lienzo del modelo de negocio regenerativo</a:t>
            </a:r>
          </a:p>
        </p:txBody>
      </p:sp>
      <p:graphicFrame>
        <p:nvGraphicFramePr>
          <p:cNvPr id="4" name="Πίνακας 3">
            <a:extLst>
              <a:ext uri="{FF2B5EF4-FFF2-40B4-BE49-F238E27FC236}">
                <a16:creationId xmlns:a16="http://schemas.microsoft.com/office/drawing/2014/main" id="{13DCC1DD-AC49-3D3A-848F-149F094DAB04}"/>
              </a:ext>
            </a:extLst>
          </p:cNvPr>
          <p:cNvGraphicFramePr>
            <a:graphicFrameLocks noGrp="1"/>
          </p:cNvGraphicFramePr>
          <p:nvPr>
            <p:extLst>
              <p:ext uri="{D42A27DB-BD31-4B8C-83A1-F6EECF244321}">
                <p14:modId xmlns:p14="http://schemas.microsoft.com/office/powerpoint/2010/main" val="2568283670"/>
              </p:ext>
            </p:extLst>
          </p:nvPr>
        </p:nvGraphicFramePr>
        <p:xfrm>
          <a:off x="533400" y="1919654"/>
          <a:ext cx="17221199" cy="8231271"/>
        </p:xfrm>
        <a:graphic>
          <a:graphicData uri="http://schemas.openxmlformats.org/drawingml/2006/table">
            <a:tbl>
              <a:tblPr firstRow="1" firstCol="1" bandRow="1">
                <a:tableStyleId>{5940675A-B579-460E-94D1-54222C63F5DA}</a:tableStyleId>
              </a:tblPr>
              <a:tblGrid>
                <a:gridCol w="5547631">
                  <a:extLst>
                    <a:ext uri="{9D8B030D-6E8A-4147-A177-3AD203B41FA5}">
                      <a16:colId xmlns:a16="http://schemas.microsoft.com/office/drawing/2014/main" val="2038748045"/>
                    </a:ext>
                  </a:extLst>
                </a:gridCol>
                <a:gridCol w="11673568">
                  <a:extLst>
                    <a:ext uri="{9D8B030D-6E8A-4147-A177-3AD203B41FA5}">
                      <a16:colId xmlns:a16="http://schemas.microsoft.com/office/drawing/2014/main" val="4098258806"/>
                    </a:ext>
                  </a:extLst>
                </a:gridCol>
              </a:tblGrid>
              <a:tr h="748688">
                <a:tc>
                  <a:txBody>
                    <a:bodyPr/>
                    <a:lstStyle/>
                    <a:p>
                      <a:pPr>
                        <a:lnSpc>
                          <a:spcPct val="115000"/>
                        </a:lnSpc>
                        <a:spcBef>
                          <a:spcPts val="600"/>
                        </a:spcBef>
                        <a:spcAft>
                          <a:spcPts val="600"/>
                        </a:spcAft>
                        <a:buNone/>
                      </a:pPr>
                      <a:r>
                        <a:rPr lang="es-ES" sz="3500" b="1" noProof="0" dirty="0">
                          <a:solidFill>
                            <a:schemeClr val="bg1"/>
                          </a:solidFill>
                          <a:effectLst/>
                        </a:rPr>
                        <a:t>Componente del lienzo</a:t>
                      </a:r>
                      <a:endParaRPr lang="es-ES"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tc>
                  <a:txBody>
                    <a:bodyPr/>
                    <a:lstStyle/>
                    <a:p>
                      <a:pPr>
                        <a:lnSpc>
                          <a:spcPct val="115000"/>
                        </a:lnSpc>
                        <a:spcBef>
                          <a:spcPts val="600"/>
                        </a:spcBef>
                        <a:spcAft>
                          <a:spcPts val="600"/>
                        </a:spcAft>
                        <a:buNone/>
                      </a:pPr>
                      <a:r>
                        <a:rPr lang="es-ES" sz="3500" b="1" noProof="0" dirty="0">
                          <a:solidFill>
                            <a:schemeClr val="bg1"/>
                          </a:solidFill>
                          <a:effectLst/>
                        </a:rPr>
                        <a:t>Preguntas sobre diseño regenerativo</a:t>
                      </a:r>
                      <a:endParaRPr lang="es-ES"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extLst>
                  <a:ext uri="{0D108BD9-81ED-4DB2-BD59-A6C34878D82A}">
                    <a16:rowId xmlns:a16="http://schemas.microsoft.com/office/drawing/2014/main" val="2922753295"/>
                  </a:ext>
                </a:extLst>
              </a:tr>
              <a:tr h="1106216">
                <a:tc>
                  <a:txBody>
                    <a:bodyPr/>
                    <a:lstStyle/>
                    <a:p>
                      <a:pPr>
                        <a:lnSpc>
                          <a:spcPct val="115000"/>
                        </a:lnSpc>
                        <a:spcBef>
                          <a:spcPts val="600"/>
                        </a:spcBef>
                        <a:spcAft>
                          <a:spcPts val="600"/>
                        </a:spcAft>
                        <a:buNone/>
                      </a:pPr>
                      <a:r>
                        <a:rPr lang="es-ES" sz="2600" b="1" noProof="0" dirty="0">
                          <a:effectLst/>
                        </a:rPr>
                        <a:t>Propuesta de valor</a:t>
                      </a:r>
                      <a:endParaRPr lang="es-ES"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s-ES" sz="2600" noProof="0" dirty="0">
                          <a:effectLst/>
                        </a:rPr>
                        <a:t>¿Qué necesidades profundas satisface la organización: las del público, las de los artistas, las del sector o las del medio ambiente?</a:t>
                      </a:r>
                      <a:endParaRPr lang="es-ES"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117933356"/>
                  </a:ext>
                </a:extLst>
              </a:tr>
              <a:tr h="1106216">
                <a:tc>
                  <a:txBody>
                    <a:bodyPr/>
                    <a:lstStyle/>
                    <a:p>
                      <a:pPr>
                        <a:lnSpc>
                          <a:spcPct val="115000"/>
                        </a:lnSpc>
                        <a:spcBef>
                          <a:spcPts val="600"/>
                        </a:spcBef>
                        <a:spcAft>
                          <a:spcPts val="600"/>
                        </a:spcAft>
                        <a:buNone/>
                      </a:pPr>
                      <a:r>
                        <a:rPr lang="es-ES" sz="2600" b="1" noProof="0" dirty="0">
                          <a:effectLst/>
                        </a:rPr>
                        <a:t>Actividades clave</a:t>
                      </a:r>
                      <a:endParaRPr lang="es-ES"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s-ES" sz="2600" noProof="0" dirty="0">
                          <a:effectLst/>
                        </a:rPr>
                        <a:t>¿Las prácticas cotidianas están alineadas con los valores de equidad, sostenibilidad e inclusión?</a:t>
                      </a:r>
                      <a:endParaRPr lang="es-ES"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34644513"/>
                  </a:ext>
                </a:extLst>
              </a:tr>
              <a:tr h="1106216">
                <a:tc>
                  <a:txBody>
                    <a:bodyPr/>
                    <a:lstStyle/>
                    <a:p>
                      <a:pPr>
                        <a:lnSpc>
                          <a:spcPct val="115000"/>
                        </a:lnSpc>
                        <a:spcBef>
                          <a:spcPts val="600"/>
                        </a:spcBef>
                        <a:spcAft>
                          <a:spcPts val="600"/>
                        </a:spcAft>
                        <a:buNone/>
                      </a:pPr>
                      <a:r>
                        <a:rPr lang="es-ES" sz="2600" b="1" noProof="0" dirty="0">
                          <a:effectLst/>
                        </a:rPr>
                        <a:t>Socios clave</a:t>
                      </a:r>
                      <a:endParaRPr lang="es-ES"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s-ES" sz="2600" noProof="0" dirty="0">
                          <a:effectLst/>
                        </a:rPr>
                        <a:t>¿Las colaboraciones reflejan una dinámica de poder equitativa y objetivos compartidos?</a:t>
                      </a:r>
                      <a:endParaRPr lang="es-ES"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070305973"/>
                  </a:ext>
                </a:extLst>
              </a:tr>
              <a:tr h="534744">
                <a:tc>
                  <a:txBody>
                    <a:bodyPr/>
                    <a:lstStyle/>
                    <a:p>
                      <a:pPr>
                        <a:lnSpc>
                          <a:spcPct val="115000"/>
                        </a:lnSpc>
                        <a:spcBef>
                          <a:spcPts val="600"/>
                        </a:spcBef>
                        <a:spcAft>
                          <a:spcPts val="600"/>
                        </a:spcAft>
                        <a:buNone/>
                      </a:pPr>
                      <a:r>
                        <a:rPr lang="es-ES" sz="2600" b="1" noProof="0" dirty="0">
                          <a:effectLst/>
                        </a:rPr>
                        <a:t>Segmentos de clientes</a:t>
                      </a:r>
                      <a:endParaRPr lang="es-ES"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s-ES" sz="2600" noProof="0" dirty="0">
                          <a:effectLst/>
                        </a:rPr>
                        <a:t>¿Quién se beneficia del trabajo y quién podría quedar excluido?</a:t>
                      </a:r>
                      <a:endParaRPr lang="es-ES"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73329468"/>
                  </a:ext>
                </a:extLst>
              </a:tr>
              <a:tr h="534744">
                <a:tc>
                  <a:txBody>
                    <a:bodyPr/>
                    <a:lstStyle/>
                    <a:p>
                      <a:pPr>
                        <a:lnSpc>
                          <a:spcPct val="115000"/>
                        </a:lnSpc>
                        <a:spcBef>
                          <a:spcPts val="600"/>
                        </a:spcBef>
                        <a:spcAft>
                          <a:spcPts val="600"/>
                        </a:spcAft>
                        <a:buNone/>
                      </a:pPr>
                      <a:r>
                        <a:rPr lang="es-ES" sz="2600" b="1" noProof="0" dirty="0">
                          <a:effectLst/>
                        </a:rPr>
                        <a:t>Fuentes de ingresos</a:t>
                      </a:r>
                      <a:endParaRPr lang="es-ES"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s-ES" sz="2600" noProof="0" dirty="0">
                          <a:effectLst/>
                        </a:rPr>
                        <a:t>¿Son las fuentes de ingresos éticas, resilientes y orientadas a la misión?</a:t>
                      </a:r>
                      <a:endParaRPr lang="es-ES"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058671285"/>
                  </a:ext>
                </a:extLst>
              </a:tr>
              <a:tr h="1106216">
                <a:tc>
                  <a:txBody>
                    <a:bodyPr/>
                    <a:lstStyle/>
                    <a:p>
                      <a:pPr>
                        <a:lnSpc>
                          <a:spcPct val="115000"/>
                        </a:lnSpc>
                        <a:spcBef>
                          <a:spcPts val="600"/>
                        </a:spcBef>
                        <a:spcAft>
                          <a:spcPts val="600"/>
                        </a:spcAft>
                        <a:buNone/>
                      </a:pPr>
                      <a:r>
                        <a:rPr lang="es-ES" sz="2600" b="1" noProof="0" dirty="0">
                          <a:effectLst/>
                        </a:rPr>
                        <a:t>Estructura de costes</a:t>
                      </a:r>
                      <a:endParaRPr lang="es-ES"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s-ES" sz="2600" noProof="0" dirty="0">
                          <a:effectLst/>
                        </a:rPr>
                        <a:t>¿La asignación de recursos se rige tanto por la eficiencia como por los valores regenerativos?</a:t>
                      </a:r>
                      <a:endParaRPr lang="es-ES"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607109"/>
                  </a:ext>
                </a:extLst>
              </a:tr>
              <a:tr h="534744">
                <a:tc>
                  <a:txBody>
                    <a:bodyPr/>
                    <a:lstStyle/>
                    <a:p>
                      <a:pPr>
                        <a:lnSpc>
                          <a:spcPct val="115000"/>
                        </a:lnSpc>
                        <a:spcBef>
                          <a:spcPts val="600"/>
                        </a:spcBef>
                        <a:spcAft>
                          <a:spcPts val="600"/>
                        </a:spcAft>
                        <a:buNone/>
                      </a:pPr>
                      <a:r>
                        <a:rPr lang="es-ES" sz="2600" b="1" noProof="0" dirty="0">
                          <a:effectLst/>
                        </a:rPr>
                        <a:t>Canales y relaciones</a:t>
                      </a:r>
                      <a:endParaRPr lang="es-ES"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s-ES" sz="2600" noProof="0" dirty="0">
                          <a:effectLst/>
                        </a:rPr>
                        <a:t>¿Cómo se construyen la confianza, la transparencia y el compromiso a lo largo del tiempo?</a:t>
                      </a:r>
                      <a:endParaRPr lang="es-ES"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508936583"/>
                  </a:ext>
                </a:extLst>
              </a:tr>
              <a:tr h="1106216">
                <a:tc>
                  <a:txBody>
                    <a:bodyPr/>
                    <a:lstStyle/>
                    <a:p>
                      <a:pPr>
                        <a:lnSpc>
                          <a:spcPct val="115000"/>
                        </a:lnSpc>
                        <a:spcBef>
                          <a:spcPts val="600"/>
                        </a:spcBef>
                        <a:spcAft>
                          <a:spcPts val="600"/>
                        </a:spcAft>
                        <a:buNone/>
                      </a:pPr>
                      <a:r>
                        <a:rPr lang="es-ES" sz="2600" b="1" noProof="0" dirty="0">
                          <a:effectLst/>
                        </a:rPr>
                        <a:t>Impacto social y medioambiental</a:t>
                      </a:r>
                      <a:endParaRPr lang="es-ES"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s-ES" sz="2600" noProof="0" dirty="0">
                          <a:effectLst/>
                        </a:rPr>
                        <a:t>¿Qué se está restaurando, renovando o fortaleciendo a través del trabajo de la organización?</a:t>
                      </a:r>
                      <a:endParaRPr lang="es-ES"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94432612"/>
                  </a:ext>
                </a:extLst>
              </a:tr>
            </a:tbl>
          </a:graphicData>
        </a:graphic>
      </p:graphicFrame>
    </p:spTree>
    <p:extLst>
      <p:ext uri="{BB962C8B-B14F-4D97-AF65-F5344CB8AC3E}">
        <p14:creationId xmlns:p14="http://schemas.microsoft.com/office/powerpoint/2010/main" val="431323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B11B-E5F3-6B55-4BFC-A111D029A0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6EDD6D-0A5C-240F-53E9-703B7775E97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89391EA6-FCDD-079C-64BF-CB8A8DA03FF2}"/>
              </a:ext>
            </a:extLst>
          </p:cNvPr>
          <p:cNvSpPr/>
          <p:nvPr/>
        </p:nvSpPr>
        <p:spPr>
          <a:xfrm rot="10800000">
            <a:off x="16699302" y="61750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02245DDD-DD2F-384C-2892-BDEF127C0029}"/>
              </a:ext>
            </a:extLst>
          </p:cNvPr>
          <p:cNvSpPr txBox="1"/>
          <p:nvPr/>
        </p:nvSpPr>
        <p:spPr>
          <a:xfrm>
            <a:off x="0" y="753486"/>
            <a:ext cx="16687800" cy="923330"/>
          </a:xfrm>
          <a:prstGeom prst="rect">
            <a:avLst/>
          </a:prstGeom>
          <a:noFill/>
        </p:spPr>
        <p:txBody>
          <a:bodyPr wrap="square">
            <a:spAutoFit/>
          </a:bodyPr>
          <a:lstStyle/>
          <a:p>
            <a:pPr lvl="0" algn="r"/>
            <a:r>
              <a:rPr lang="es-ES" sz="5400" b="1" noProof="0" dirty="0"/>
              <a:t>Incorporar la regeneración en la gestión</a:t>
            </a:r>
          </a:p>
        </p:txBody>
      </p:sp>
      <p:sp>
        <p:nvSpPr>
          <p:cNvPr id="11" name="TextBox 10">
            <a:extLst>
              <a:ext uri="{FF2B5EF4-FFF2-40B4-BE49-F238E27FC236}">
                <a16:creationId xmlns:a16="http://schemas.microsoft.com/office/drawing/2014/main" id="{8640FAFC-B092-CDA5-D5D4-01C33202EEBF}"/>
              </a:ext>
            </a:extLst>
          </p:cNvPr>
          <p:cNvSpPr txBox="1"/>
          <p:nvPr/>
        </p:nvSpPr>
        <p:spPr>
          <a:xfrm>
            <a:off x="609600" y="3162300"/>
            <a:ext cx="13735093" cy="6555641"/>
          </a:xfrm>
          <a:prstGeom prst="rect">
            <a:avLst/>
          </a:prstGeom>
          <a:noFill/>
        </p:spPr>
        <p:txBody>
          <a:bodyPr wrap="square">
            <a:spAutoFit/>
          </a:bodyPr>
          <a:lstStyle/>
          <a:p>
            <a:pPr marL="722313" indent="-722313">
              <a:buFont typeface="Wingdings" panose="05000000000000000000" pitchFamily="2" charset="2"/>
              <a:buChar char="Ø"/>
            </a:pPr>
            <a:r>
              <a:rPr lang="es-ES" sz="3500" b="1" noProof="0" dirty="0">
                <a:solidFill>
                  <a:srgbClr val="3F6031"/>
                </a:solidFill>
              </a:rPr>
              <a:t>Liderazgo y cultura</a:t>
            </a:r>
            <a:br>
              <a:rPr lang="es-ES" sz="3500" noProof="0" dirty="0"/>
            </a:br>
            <a:r>
              <a:rPr lang="es-ES" sz="3500" noProof="0" dirty="0"/>
              <a:t>Modelos inclusivos, prácticas centradas en el cuidado, toma de decisiones compartida</a:t>
            </a:r>
          </a:p>
          <a:p>
            <a:pPr marL="722313" indent="-722313">
              <a:buFont typeface="Wingdings" panose="05000000000000000000" pitchFamily="2" charset="2"/>
              <a:buChar char="Ø"/>
            </a:pPr>
            <a:endParaRPr lang="es-ES" sz="3500" noProof="0" dirty="0"/>
          </a:p>
          <a:p>
            <a:pPr marL="722313" indent="-722313">
              <a:buFont typeface="Wingdings" panose="05000000000000000000" pitchFamily="2" charset="2"/>
              <a:buChar char="Ø"/>
            </a:pPr>
            <a:r>
              <a:rPr lang="es-ES" sz="3500" b="1" noProof="0" dirty="0">
                <a:solidFill>
                  <a:srgbClr val="3F6031"/>
                </a:solidFill>
              </a:rPr>
              <a:t>Funciones y bienestar</a:t>
            </a:r>
            <a:br>
              <a:rPr lang="es-ES" sz="3500" noProof="0" dirty="0"/>
            </a:br>
            <a:r>
              <a:rPr lang="es-ES" sz="3500" noProof="0" dirty="0"/>
              <a:t>Equilibrar la creatividad con la sostenibilidad y el trabajo justo</a:t>
            </a:r>
          </a:p>
          <a:p>
            <a:pPr marL="722313" indent="-722313">
              <a:buFont typeface="Wingdings" panose="05000000000000000000" pitchFamily="2" charset="2"/>
              <a:buChar char="Ø"/>
            </a:pPr>
            <a:endParaRPr lang="es-ES" sz="3500" noProof="0" dirty="0"/>
          </a:p>
          <a:p>
            <a:pPr marL="722313" indent="-722313">
              <a:buFont typeface="Wingdings" panose="05000000000000000000" pitchFamily="2" charset="2"/>
              <a:buChar char="Ø"/>
            </a:pPr>
            <a:r>
              <a:rPr lang="es-ES" sz="3500" b="1" noProof="0" dirty="0">
                <a:solidFill>
                  <a:srgbClr val="3F6031"/>
                </a:solidFill>
              </a:rPr>
              <a:t>Pensamiento de ciclo de vida completo</a:t>
            </a:r>
            <a:br>
              <a:rPr lang="es-ES" sz="3500" noProof="0" dirty="0"/>
            </a:br>
            <a:r>
              <a:rPr lang="es-ES" sz="3500" noProof="0" dirty="0"/>
              <a:t>Desde la planificación hasta el legado, no solo la producción</a:t>
            </a:r>
          </a:p>
          <a:p>
            <a:pPr marL="722313" indent="-722313">
              <a:buFont typeface="Wingdings" panose="05000000000000000000" pitchFamily="2" charset="2"/>
              <a:buChar char="Ø"/>
            </a:pPr>
            <a:endParaRPr lang="es-ES" sz="3500" noProof="0" dirty="0"/>
          </a:p>
          <a:p>
            <a:pPr marL="722313" indent="-722313">
              <a:buFont typeface="Wingdings" panose="05000000000000000000" pitchFamily="2" charset="2"/>
              <a:buChar char="Ø"/>
            </a:pPr>
            <a:r>
              <a:rPr lang="es-ES" sz="3500" b="1" noProof="0" dirty="0">
                <a:solidFill>
                  <a:srgbClr val="3F6031"/>
                </a:solidFill>
              </a:rPr>
              <a:t>La propiedad intelectual como responsabilidad</a:t>
            </a:r>
            <a:br>
              <a:rPr lang="es-ES" sz="3500" noProof="0" dirty="0"/>
            </a:br>
            <a:r>
              <a:rPr lang="es-ES" sz="3500" noProof="0" dirty="0"/>
              <a:t>Crédito, compensación y uso compartido ético de contenidos</a:t>
            </a:r>
          </a:p>
          <a:p>
            <a:pPr marL="457200" indent="-457200">
              <a:buFont typeface="Wingdings" panose="05000000000000000000" pitchFamily="2" charset="2"/>
              <a:buChar char="Ø"/>
            </a:pPr>
            <a:endParaRPr lang="es-ES" sz="3500" noProof="0" dirty="0"/>
          </a:p>
        </p:txBody>
      </p:sp>
      <p:sp>
        <p:nvSpPr>
          <p:cNvPr id="12" name="TextBox 11">
            <a:extLst>
              <a:ext uri="{FF2B5EF4-FFF2-40B4-BE49-F238E27FC236}">
                <a16:creationId xmlns:a16="http://schemas.microsoft.com/office/drawing/2014/main" id="{86424C99-D677-6DBE-E665-0231D34EDAB1}"/>
              </a:ext>
            </a:extLst>
          </p:cNvPr>
          <p:cNvSpPr txBox="1"/>
          <p:nvPr/>
        </p:nvSpPr>
        <p:spPr>
          <a:xfrm>
            <a:off x="609600" y="1911250"/>
            <a:ext cx="17257143" cy="1169551"/>
          </a:xfrm>
          <a:prstGeom prst="rect">
            <a:avLst/>
          </a:prstGeom>
          <a:noFill/>
        </p:spPr>
        <p:txBody>
          <a:bodyPr wrap="square">
            <a:spAutoFit/>
          </a:bodyPr>
          <a:lstStyle/>
          <a:p>
            <a:r>
              <a:rPr lang="es-ES" sz="3500" b="1" kern="0" noProof="0" dirty="0">
                <a:solidFill>
                  <a:srgbClr val="3F6031"/>
                </a:solidFill>
                <a:effectLst/>
                <a:latin typeface="+mj-lt"/>
                <a:ea typeface="Arial" panose="020B0604020202020204" pitchFamily="34" charset="0"/>
                <a:cs typeface="Times New Roman" panose="02020603050405020304" pitchFamily="18" charset="0"/>
              </a:rPr>
              <a:t>El pensamiento regenerativo debe reflejarse en las estructuras internas y en las operaciones diarias. </a:t>
            </a:r>
            <a:endParaRPr lang="es-ES" sz="3500" b="1" noProof="0" dirty="0">
              <a:solidFill>
                <a:srgbClr val="3F6031"/>
              </a:solidFill>
              <a:latin typeface="+mj-lt"/>
            </a:endParaRPr>
          </a:p>
        </p:txBody>
      </p:sp>
      <p:pic>
        <p:nvPicPr>
          <p:cNvPr id="14" name="Γραφικό 13">
            <a:extLst>
              <a:ext uri="{FF2B5EF4-FFF2-40B4-BE49-F238E27FC236}">
                <a16:creationId xmlns:a16="http://schemas.microsoft.com/office/drawing/2014/main" id="{CDEAF870-67CB-A1C1-A9B7-627B12CF18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352349" y="3771900"/>
            <a:ext cx="4572000" cy="4800600"/>
          </a:xfrm>
          <a:prstGeom prst="rect">
            <a:avLst/>
          </a:prstGeom>
        </p:spPr>
      </p:pic>
    </p:spTree>
    <p:extLst>
      <p:ext uri="{BB962C8B-B14F-4D97-AF65-F5344CB8AC3E}">
        <p14:creationId xmlns:p14="http://schemas.microsoft.com/office/powerpoint/2010/main" val="3992914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88A0-9E38-F7F4-79A4-47DC5CF6EF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A4191F-53BF-B48E-9BA5-696A598462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186E0C0B-6D50-F3DC-44A0-F3BFB99BE1A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7ACBBF8F-CBE3-2B8C-372D-B88B119CCFC0}"/>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Incorporar la regeneración en la gestión financiera</a:t>
            </a:r>
          </a:p>
        </p:txBody>
      </p:sp>
      <p:sp>
        <p:nvSpPr>
          <p:cNvPr id="12" name="TextBox 11">
            <a:extLst>
              <a:ext uri="{FF2B5EF4-FFF2-40B4-BE49-F238E27FC236}">
                <a16:creationId xmlns:a16="http://schemas.microsoft.com/office/drawing/2014/main" id="{F7AD94CE-3440-D694-7E63-470C902F6C65}"/>
              </a:ext>
            </a:extLst>
          </p:cNvPr>
          <p:cNvSpPr txBox="1"/>
          <p:nvPr/>
        </p:nvSpPr>
        <p:spPr>
          <a:xfrm>
            <a:off x="1964460" y="2330809"/>
            <a:ext cx="14359080" cy="630942"/>
          </a:xfrm>
          <a:prstGeom prst="rect">
            <a:avLst/>
          </a:prstGeom>
          <a:noFill/>
        </p:spPr>
        <p:txBody>
          <a:bodyPr wrap="square">
            <a:spAutoFit/>
          </a:bodyPr>
          <a:lstStyle/>
          <a:p>
            <a:r>
              <a:rPr lang="es-ES" sz="3500" b="1" noProof="0" dirty="0">
                <a:solidFill>
                  <a:srgbClr val="3F6031"/>
                </a:solidFill>
              </a:rPr>
              <a:t>Ningún modelo regenerativo es sostenible sin una sólida visión financiera. </a:t>
            </a:r>
            <a:endParaRPr lang="es-ES" sz="3500" b="1" noProof="0" dirty="0">
              <a:solidFill>
                <a:srgbClr val="3F6031"/>
              </a:solidFill>
              <a:latin typeface="+mj-lt"/>
            </a:endParaRPr>
          </a:p>
        </p:txBody>
      </p:sp>
      <p:grpSp>
        <p:nvGrpSpPr>
          <p:cNvPr id="61" name="Ομάδα 60">
            <a:extLst>
              <a:ext uri="{FF2B5EF4-FFF2-40B4-BE49-F238E27FC236}">
                <a16:creationId xmlns:a16="http://schemas.microsoft.com/office/drawing/2014/main" id="{82A25576-14F0-2867-E9C6-3DFCCE9D0A4E}"/>
              </a:ext>
            </a:extLst>
          </p:cNvPr>
          <p:cNvGrpSpPr/>
          <p:nvPr/>
        </p:nvGrpSpPr>
        <p:grpSpPr>
          <a:xfrm>
            <a:off x="1795319" y="3467100"/>
            <a:ext cx="14087761" cy="6629400"/>
            <a:chOff x="1795319" y="3254515"/>
            <a:chExt cx="14087761" cy="6629400"/>
          </a:xfrm>
        </p:grpSpPr>
        <p:grpSp>
          <p:nvGrpSpPr>
            <p:cNvPr id="56" name="Ομάδα 55">
              <a:extLst>
                <a:ext uri="{FF2B5EF4-FFF2-40B4-BE49-F238E27FC236}">
                  <a16:creationId xmlns:a16="http://schemas.microsoft.com/office/drawing/2014/main" id="{74F93B56-287F-E5CE-A283-48019EE31D74}"/>
                </a:ext>
              </a:extLst>
            </p:cNvPr>
            <p:cNvGrpSpPr/>
            <p:nvPr/>
          </p:nvGrpSpPr>
          <p:grpSpPr>
            <a:xfrm>
              <a:off x="1795319" y="3254515"/>
              <a:ext cx="14087761" cy="6629400"/>
              <a:chOff x="775637" y="2630246"/>
              <a:chExt cx="11900136" cy="6127276"/>
            </a:xfrm>
          </p:grpSpPr>
          <p:sp>
            <p:nvSpPr>
              <p:cNvPr id="57" name="Freeform: Shape 13">
                <a:extLst>
                  <a:ext uri="{FF2B5EF4-FFF2-40B4-BE49-F238E27FC236}">
                    <a16:creationId xmlns:a16="http://schemas.microsoft.com/office/drawing/2014/main" id="{4B5C78F8-058C-9771-154F-B3CAF8B81113}"/>
                  </a:ext>
                </a:extLst>
              </p:cNvPr>
              <p:cNvSpPr/>
              <p:nvPr/>
            </p:nvSpPr>
            <p:spPr>
              <a:xfrm>
                <a:off x="775637" y="4726338"/>
                <a:ext cx="4651077" cy="4031184"/>
              </a:xfrm>
              <a:custGeom>
                <a:avLst/>
                <a:gdLst>
                  <a:gd name="connsiteX0" fmla="*/ 2482691 w 3307460"/>
                  <a:gd name="connsiteY0" fmla="*/ 0 h 2866644"/>
                  <a:gd name="connsiteX1" fmla="*/ 1553337 w 3307460"/>
                  <a:gd name="connsiteY1" fmla="*/ 0 h 2866644"/>
                  <a:gd name="connsiteX2" fmla="*/ 827532 w 3307460"/>
                  <a:gd name="connsiteY2" fmla="*/ 0 h 2866644"/>
                  <a:gd name="connsiteX3" fmla="*/ 0 w 3307460"/>
                  <a:gd name="connsiteY3" fmla="*/ 1433322 h 2866644"/>
                  <a:gd name="connsiteX4" fmla="*/ 827532 w 3307460"/>
                  <a:gd name="connsiteY4" fmla="*/ 2866644 h 2866644"/>
                  <a:gd name="connsiteX5" fmla="*/ 2482691 w 3307460"/>
                  <a:gd name="connsiteY5" fmla="*/ 2866644 h 2866644"/>
                  <a:gd name="connsiteX6" fmla="*/ 3307461 w 3307460"/>
                  <a:gd name="connsiteY6" fmla="*/ 1438180 h 2866644"/>
                  <a:gd name="connsiteX7" fmla="*/ 3304604 w 3307460"/>
                  <a:gd name="connsiteY7" fmla="*/ 1433322 h 2866644"/>
                  <a:gd name="connsiteX8" fmla="*/ 3307461 w 3307460"/>
                  <a:gd name="connsiteY8" fmla="*/ 1428464 h 2866644"/>
                  <a:gd name="connsiteX9" fmla="*/ 3044285 w 3307460"/>
                  <a:gd name="connsiteY9" fmla="*/ 972693 h 2866644"/>
                  <a:gd name="connsiteX10" fmla="*/ 2482691 w 3307460"/>
                  <a:gd name="connsiteY10" fmla="*/ 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7460" h="2866644">
                    <a:moveTo>
                      <a:pt x="2482691" y="0"/>
                    </a:moveTo>
                    <a:lnTo>
                      <a:pt x="1553337" y="0"/>
                    </a:lnTo>
                    <a:lnTo>
                      <a:pt x="827532" y="0"/>
                    </a:lnTo>
                    <a:lnTo>
                      <a:pt x="0" y="1433322"/>
                    </a:lnTo>
                    <a:lnTo>
                      <a:pt x="827532" y="2866644"/>
                    </a:lnTo>
                    <a:lnTo>
                      <a:pt x="2482691" y="2866644"/>
                    </a:lnTo>
                    <a:lnTo>
                      <a:pt x="3307461" y="1438180"/>
                    </a:lnTo>
                    <a:lnTo>
                      <a:pt x="3304604" y="1433322"/>
                    </a:lnTo>
                    <a:lnTo>
                      <a:pt x="3307461" y="1428464"/>
                    </a:lnTo>
                    <a:lnTo>
                      <a:pt x="3044285" y="972693"/>
                    </a:lnTo>
                    <a:lnTo>
                      <a:pt x="2482691" y="0"/>
                    </a:lnTo>
                    <a:close/>
                  </a:path>
                </a:pathLst>
              </a:custGeom>
              <a:solidFill>
                <a:srgbClr val="3F6031"/>
              </a:solidFill>
              <a:ln w="9525" cap="flat">
                <a:noFill/>
                <a:prstDash val="solid"/>
                <a:miter/>
              </a:ln>
            </p:spPr>
            <p:txBody>
              <a:bodyPr rtlCol="0" anchor="ctr"/>
              <a:lstStyle/>
              <a:p>
                <a:endParaRPr lang="es-ES" sz="2700" noProof="0" dirty="0"/>
              </a:p>
            </p:txBody>
          </p:sp>
          <p:sp>
            <p:nvSpPr>
              <p:cNvPr id="58" name="Freeform: Shape 15">
                <a:extLst>
                  <a:ext uri="{FF2B5EF4-FFF2-40B4-BE49-F238E27FC236}">
                    <a16:creationId xmlns:a16="http://schemas.microsoft.com/office/drawing/2014/main" id="{39B666CC-9ECF-6E35-CC02-CB88DFD92059}"/>
                  </a:ext>
                </a:extLst>
              </p:cNvPr>
              <p:cNvSpPr/>
              <p:nvPr/>
            </p:nvSpPr>
            <p:spPr>
              <a:xfrm>
                <a:off x="3238334" y="2630246"/>
                <a:ext cx="4604733" cy="4031318"/>
              </a:xfrm>
              <a:custGeom>
                <a:avLst/>
                <a:gdLst>
                  <a:gd name="connsiteX0" fmla="*/ 2449735 w 3274504"/>
                  <a:gd name="connsiteY0" fmla="*/ 2866739 h 2866739"/>
                  <a:gd name="connsiteX1" fmla="*/ 3274505 w 3274504"/>
                  <a:gd name="connsiteY1" fmla="*/ 1438180 h 2866739"/>
                  <a:gd name="connsiteX2" fmla="*/ 3271647 w 3274504"/>
                  <a:gd name="connsiteY2" fmla="*/ 1433322 h 2866739"/>
                  <a:gd name="connsiteX3" fmla="*/ 3274505 w 3274504"/>
                  <a:gd name="connsiteY3" fmla="*/ 1428560 h 2866739"/>
                  <a:gd name="connsiteX4" fmla="*/ 2449735 w 3274504"/>
                  <a:gd name="connsiteY4" fmla="*/ 0 h 2866739"/>
                  <a:gd name="connsiteX5" fmla="*/ 794576 w 3274504"/>
                  <a:gd name="connsiteY5" fmla="*/ 0 h 2866739"/>
                  <a:gd name="connsiteX6" fmla="*/ 0 w 3274504"/>
                  <a:gd name="connsiteY6" fmla="*/ 1376267 h 2866739"/>
                  <a:gd name="connsiteX7" fmla="*/ 797433 w 3274504"/>
                  <a:gd name="connsiteY7" fmla="*/ 1376267 h 2866739"/>
                  <a:gd name="connsiteX8" fmla="*/ 797433 w 3274504"/>
                  <a:gd name="connsiteY8" fmla="*/ 1376267 h 2866739"/>
                  <a:gd name="connsiteX9" fmla="*/ 1373791 w 3274504"/>
                  <a:gd name="connsiteY9" fmla="*/ 2374583 h 2866739"/>
                  <a:gd name="connsiteX10" fmla="*/ 1657922 w 3274504"/>
                  <a:gd name="connsiteY10" fmla="*/ 2866739 h 2866739"/>
                  <a:gd name="connsiteX11" fmla="*/ 2449735 w 3274504"/>
                  <a:gd name="connsiteY11" fmla="*/ 2866739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2449735" y="2866739"/>
                    </a:moveTo>
                    <a:lnTo>
                      <a:pt x="3274505" y="1438180"/>
                    </a:lnTo>
                    <a:lnTo>
                      <a:pt x="3271647" y="1433322"/>
                    </a:lnTo>
                    <a:lnTo>
                      <a:pt x="3274505" y="1428560"/>
                    </a:lnTo>
                    <a:lnTo>
                      <a:pt x="2449735" y="0"/>
                    </a:lnTo>
                    <a:lnTo>
                      <a:pt x="794576" y="0"/>
                    </a:lnTo>
                    <a:lnTo>
                      <a:pt x="0" y="1376267"/>
                    </a:lnTo>
                    <a:lnTo>
                      <a:pt x="797433" y="1376267"/>
                    </a:lnTo>
                    <a:lnTo>
                      <a:pt x="797433" y="1376267"/>
                    </a:lnTo>
                    <a:lnTo>
                      <a:pt x="1373791" y="2374583"/>
                    </a:lnTo>
                    <a:lnTo>
                      <a:pt x="1657922" y="2866739"/>
                    </a:lnTo>
                    <a:lnTo>
                      <a:pt x="2449735" y="2866739"/>
                    </a:lnTo>
                    <a:close/>
                  </a:path>
                </a:pathLst>
              </a:custGeom>
              <a:solidFill>
                <a:srgbClr val="FF0000"/>
              </a:solidFill>
              <a:ln w="9525" cap="flat">
                <a:noFill/>
                <a:prstDash val="solid"/>
                <a:miter/>
              </a:ln>
            </p:spPr>
            <p:txBody>
              <a:bodyPr rtlCol="0" anchor="ctr"/>
              <a:lstStyle/>
              <a:p>
                <a:endParaRPr lang="es-ES" sz="2700" noProof="0" dirty="0"/>
              </a:p>
            </p:txBody>
          </p:sp>
          <p:sp>
            <p:nvSpPr>
              <p:cNvPr id="59" name="Freeform: Shape 16">
                <a:extLst>
                  <a:ext uri="{FF2B5EF4-FFF2-40B4-BE49-F238E27FC236}">
                    <a16:creationId xmlns:a16="http://schemas.microsoft.com/office/drawing/2014/main" id="{30C0BE4E-5158-48DD-BCF6-29C093958F88}"/>
                  </a:ext>
                </a:extLst>
              </p:cNvPr>
              <p:cNvSpPr/>
              <p:nvPr/>
            </p:nvSpPr>
            <p:spPr>
              <a:xfrm>
                <a:off x="5654687" y="4726338"/>
                <a:ext cx="4604733" cy="4031184"/>
              </a:xfrm>
              <a:custGeom>
                <a:avLst/>
                <a:gdLst>
                  <a:gd name="connsiteX0" fmla="*/ 3274410 w 3274504"/>
                  <a:gd name="connsiteY0" fmla="*/ 1428464 h 2866644"/>
                  <a:gd name="connsiteX1" fmla="*/ 2449735 w 3274504"/>
                  <a:gd name="connsiteY1" fmla="*/ 0 h 2866644"/>
                  <a:gd name="connsiteX2" fmla="*/ 1657922 w 3274504"/>
                  <a:gd name="connsiteY2" fmla="*/ 0 h 2866644"/>
                  <a:gd name="connsiteX3" fmla="*/ 797433 w 3274504"/>
                  <a:gd name="connsiteY3" fmla="*/ 1490472 h 2866644"/>
                  <a:gd name="connsiteX4" fmla="*/ 0 w 3274504"/>
                  <a:gd name="connsiteY4" fmla="*/ 1490472 h 2866644"/>
                  <a:gd name="connsiteX5" fmla="*/ 794575 w 3274504"/>
                  <a:gd name="connsiteY5" fmla="*/ 2866644 h 2866644"/>
                  <a:gd name="connsiteX6" fmla="*/ 2449735 w 3274504"/>
                  <a:gd name="connsiteY6" fmla="*/ 2866644 h 2866644"/>
                  <a:gd name="connsiteX7" fmla="*/ 3274504 w 3274504"/>
                  <a:gd name="connsiteY7" fmla="*/ 1438180 h 2866644"/>
                  <a:gd name="connsiteX8" fmla="*/ 3271647 w 3274504"/>
                  <a:gd name="connsiteY8" fmla="*/ 1433322 h 2866644"/>
                  <a:gd name="connsiteX9" fmla="*/ 3274410 w 3274504"/>
                  <a:gd name="connsiteY9" fmla="*/ 1428464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4504" h="2866644">
                    <a:moveTo>
                      <a:pt x="3274410" y="1428464"/>
                    </a:moveTo>
                    <a:lnTo>
                      <a:pt x="2449735" y="0"/>
                    </a:lnTo>
                    <a:lnTo>
                      <a:pt x="1657922" y="0"/>
                    </a:lnTo>
                    <a:lnTo>
                      <a:pt x="797433" y="1490472"/>
                    </a:lnTo>
                    <a:lnTo>
                      <a:pt x="0" y="1490472"/>
                    </a:lnTo>
                    <a:lnTo>
                      <a:pt x="794575" y="2866644"/>
                    </a:lnTo>
                    <a:lnTo>
                      <a:pt x="2449735" y="2866644"/>
                    </a:lnTo>
                    <a:lnTo>
                      <a:pt x="3274504" y="1438180"/>
                    </a:lnTo>
                    <a:lnTo>
                      <a:pt x="3271647" y="1433322"/>
                    </a:lnTo>
                    <a:lnTo>
                      <a:pt x="3274410" y="1428464"/>
                    </a:lnTo>
                    <a:close/>
                  </a:path>
                </a:pathLst>
              </a:custGeom>
              <a:solidFill>
                <a:srgbClr val="569938"/>
              </a:solidFill>
              <a:ln w="9525" cap="flat">
                <a:noFill/>
                <a:prstDash val="solid"/>
                <a:miter/>
              </a:ln>
            </p:spPr>
            <p:txBody>
              <a:bodyPr rtlCol="0" anchor="ctr"/>
              <a:lstStyle/>
              <a:p>
                <a:endParaRPr lang="es-ES" sz="2700" noProof="0" dirty="0"/>
              </a:p>
            </p:txBody>
          </p:sp>
          <p:sp>
            <p:nvSpPr>
              <p:cNvPr id="60" name="Freeform: Shape 17">
                <a:extLst>
                  <a:ext uri="{FF2B5EF4-FFF2-40B4-BE49-F238E27FC236}">
                    <a16:creationId xmlns:a16="http://schemas.microsoft.com/office/drawing/2014/main" id="{ED9E3299-0601-4164-2ED8-21EB5675CFEE}"/>
                  </a:ext>
                </a:extLst>
              </p:cNvPr>
              <p:cNvSpPr/>
              <p:nvPr/>
            </p:nvSpPr>
            <p:spPr>
              <a:xfrm>
                <a:off x="8071040" y="2630246"/>
                <a:ext cx="4604733" cy="4031318"/>
              </a:xfrm>
              <a:custGeom>
                <a:avLst/>
                <a:gdLst>
                  <a:gd name="connsiteX0" fmla="*/ 1622203 w 3274504"/>
                  <a:gd name="connsiteY0" fmla="*/ 2804827 h 2866739"/>
                  <a:gd name="connsiteX1" fmla="*/ 1622203 w 3274504"/>
                  <a:gd name="connsiteY1" fmla="*/ 2804827 h 2866739"/>
                  <a:gd name="connsiteX2" fmla="*/ 1657922 w 3274504"/>
                  <a:gd name="connsiteY2" fmla="*/ 2866739 h 2866739"/>
                  <a:gd name="connsiteX3" fmla="*/ 2449735 w 3274504"/>
                  <a:gd name="connsiteY3" fmla="*/ 2866739 h 2866739"/>
                  <a:gd name="connsiteX4" fmla="*/ 3274505 w 3274504"/>
                  <a:gd name="connsiteY4" fmla="*/ 1438180 h 2866739"/>
                  <a:gd name="connsiteX5" fmla="*/ 3271648 w 3274504"/>
                  <a:gd name="connsiteY5" fmla="*/ 1433322 h 2866739"/>
                  <a:gd name="connsiteX6" fmla="*/ 3274505 w 3274504"/>
                  <a:gd name="connsiteY6" fmla="*/ 1428560 h 2866739"/>
                  <a:gd name="connsiteX7" fmla="*/ 2449735 w 3274504"/>
                  <a:gd name="connsiteY7" fmla="*/ 0 h 2866739"/>
                  <a:gd name="connsiteX8" fmla="*/ 794576 w 3274504"/>
                  <a:gd name="connsiteY8" fmla="*/ 0 h 2866739"/>
                  <a:gd name="connsiteX9" fmla="*/ 0 w 3274504"/>
                  <a:gd name="connsiteY9" fmla="*/ 1376267 h 2866739"/>
                  <a:gd name="connsiteX10" fmla="*/ 797433 w 3274504"/>
                  <a:gd name="connsiteY10" fmla="*/ 1376267 h 2866739"/>
                  <a:gd name="connsiteX11" fmla="*/ 1622203 w 3274504"/>
                  <a:gd name="connsiteY11" fmla="*/ 2804827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1622203" y="2804827"/>
                    </a:moveTo>
                    <a:lnTo>
                      <a:pt x="1622203" y="2804827"/>
                    </a:lnTo>
                    <a:lnTo>
                      <a:pt x="1657922" y="2866739"/>
                    </a:lnTo>
                    <a:lnTo>
                      <a:pt x="2449735" y="2866739"/>
                    </a:lnTo>
                    <a:lnTo>
                      <a:pt x="3274505" y="1438180"/>
                    </a:lnTo>
                    <a:lnTo>
                      <a:pt x="3271648" y="1433322"/>
                    </a:lnTo>
                    <a:lnTo>
                      <a:pt x="3274505" y="1428560"/>
                    </a:lnTo>
                    <a:lnTo>
                      <a:pt x="2449735" y="0"/>
                    </a:lnTo>
                    <a:lnTo>
                      <a:pt x="794576" y="0"/>
                    </a:lnTo>
                    <a:lnTo>
                      <a:pt x="0" y="1376267"/>
                    </a:lnTo>
                    <a:lnTo>
                      <a:pt x="797433" y="1376267"/>
                    </a:lnTo>
                    <a:lnTo>
                      <a:pt x="1622203" y="2804827"/>
                    </a:lnTo>
                    <a:close/>
                  </a:path>
                </a:pathLst>
              </a:custGeom>
              <a:solidFill>
                <a:srgbClr val="04A6C2"/>
              </a:solidFill>
              <a:ln w="9525" cap="flat">
                <a:noFill/>
                <a:prstDash val="solid"/>
                <a:miter/>
              </a:ln>
            </p:spPr>
            <p:txBody>
              <a:bodyPr rtlCol="0" anchor="ctr"/>
              <a:lstStyle/>
              <a:p>
                <a:endParaRPr lang="es-ES" sz="2700" noProof="0" dirty="0"/>
              </a:p>
            </p:txBody>
          </p:sp>
        </p:grpSp>
        <p:sp>
          <p:nvSpPr>
            <p:cNvPr id="42" name="TextBox 41">
              <a:extLst>
                <a:ext uri="{FF2B5EF4-FFF2-40B4-BE49-F238E27FC236}">
                  <a16:creationId xmlns:a16="http://schemas.microsoft.com/office/drawing/2014/main" id="{E99BC704-9ECF-4B27-923C-141584433EC5}"/>
                </a:ext>
              </a:extLst>
            </p:cNvPr>
            <p:cNvSpPr txBox="1"/>
            <p:nvPr/>
          </p:nvSpPr>
          <p:spPr>
            <a:xfrm>
              <a:off x="3190682" y="6249371"/>
              <a:ext cx="2770230" cy="2923877"/>
            </a:xfrm>
            <a:prstGeom prst="rect">
              <a:avLst/>
            </a:prstGeom>
            <a:noFill/>
          </p:spPr>
          <p:txBody>
            <a:bodyPr wrap="square" lIns="0" tIns="0" rIns="0" bIns="0" anchor="ctr">
              <a:spAutoFit/>
            </a:bodyPr>
            <a:lstStyle/>
            <a:p>
              <a:pPr algn="ctr"/>
              <a:r>
                <a:rPr lang="es-ES" sz="3000" b="1" noProof="0" dirty="0">
                  <a:solidFill>
                    <a:schemeClr val="bg1"/>
                  </a:solidFill>
                  <a:latin typeface="+mj-lt"/>
                </a:rPr>
                <a:t>Ingresos = Cumplimiento de la misión </a:t>
              </a:r>
            </a:p>
            <a:p>
              <a:pPr algn="ctr"/>
              <a:r>
                <a:rPr lang="es-ES" sz="2500" noProof="0" dirty="0">
                  <a:solidFill>
                    <a:schemeClr val="bg1"/>
                  </a:solidFill>
                  <a:latin typeface="+mj-lt"/>
                </a:rPr>
                <a:t>Generación de ingresos alineados con los valores y la escala</a:t>
              </a:r>
              <a:r>
                <a:rPr lang="es-ES" sz="2500" noProof="0" dirty="0">
                  <a:solidFill>
                    <a:schemeClr val="bg1"/>
                  </a:solidFill>
                  <a:latin typeface="+mj-lt"/>
                  <a:cs typeface="Mongolian Baiti" panose="03000500000000000000" pitchFamily="66" charset="0"/>
                </a:rPr>
                <a:t>.</a:t>
              </a:r>
            </a:p>
          </p:txBody>
        </p:sp>
        <p:sp>
          <p:nvSpPr>
            <p:cNvPr id="43" name="TextBox 42">
              <a:extLst>
                <a:ext uri="{FF2B5EF4-FFF2-40B4-BE49-F238E27FC236}">
                  <a16:creationId xmlns:a16="http://schemas.microsoft.com/office/drawing/2014/main" id="{76D0424D-79BA-4D3F-A995-D4B4DE91D4CE}"/>
                </a:ext>
              </a:extLst>
            </p:cNvPr>
            <p:cNvSpPr txBox="1"/>
            <p:nvPr/>
          </p:nvSpPr>
          <p:spPr>
            <a:xfrm>
              <a:off x="9418750" y="6182246"/>
              <a:ext cx="3017135" cy="3308598"/>
            </a:xfrm>
            <a:prstGeom prst="rect">
              <a:avLst/>
            </a:prstGeom>
            <a:noFill/>
          </p:spPr>
          <p:txBody>
            <a:bodyPr wrap="square" lIns="0" tIns="0" rIns="0" bIns="0" anchor="ctr">
              <a:spAutoFit/>
            </a:bodyPr>
            <a:lstStyle/>
            <a:p>
              <a:pPr algn="ctr"/>
              <a:r>
                <a:rPr lang="es-ES" sz="3000" b="1" noProof="0" dirty="0">
                  <a:solidFill>
                    <a:schemeClr val="bg1"/>
                  </a:solidFill>
                  <a:latin typeface="+mj-lt"/>
                </a:rPr>
                <a:t>Presupuestos transparentes y flexibles</a:t>
              </a:r>
            </a:p>
            <a:p>
              <a:pPr algn="ctr"/>
              <a:r>
                <a:rPr lang="es-ES" sz="2500" noProof="0" dirty="0">
                  <a:solidFill>
                    <a:schemeClr val="bg1"/>
                  </a:solidFill>
                  <a:latin typeface="+mj-lt"/>
                </a:rPr>
                <a:t>Planificar para la incertidumbre, fijar precios de forma ética, escalar de forma realista</a:t>
              </a:r>
              <a:r>
                <a:rPr lang="es-ES" sz="1050" noProof="0" dirty="0">
                  <a:solidFill>
                    <a:schemeClr val="bg1"/>
                  </a:solidFill>
                  <a:latin typeface="+mj-lt"/>
                  <a:cs typeface="Mongolian Baiti" panose="03000500000000000000" pitchFamily="66" charset="0"/>
                </a:rPr>
                <a:t>.</a:t>
              </a:r>
            </a:p>
          </p:txBody>
        </p:sp>
        <p:sp>
          <p:nvSpPr>
            <p:cNvPr id="44" name="TextBox 43">
              <a:extLst>
                <a:ext uri="{FF2B5EF4-FFF2-40B4-BE49-F238E27FC236}">
                  <a16:creationId xmlns:a16="http://schemas.microsoft.com/office/drawing/2014/main" id="{196F55B0-E700-4AB7-86CE-64CB72E70A8D}"/>
                </a:ext>
              </a:extLst>
            </p:cNvPr>
            <p:cNvSpPr txBox="1"/>
            <p:nvPr/>
          </p:nvSpPr>
          <p:spPr>
            <a:xfrm>
              <a:off x="6401616" y="3509763"/>
              <a:ext cx="3017134" cy="2923877"/>
            </a:xfrm>
            <a:prstGeom prst="rect">
              <a:avLst/>
            </a:prstGeom>
            <a:noFill/>
          </p:spPr>
          <p:txBody>
            <a:bodyPr wrap="square" lIns="0" tIns="0" rIns="0" bIns="0" anchor="ctr">
              <a:spAutoFit/>
            </a:bodyPr>
            <a:lstStyle/>
            <a:p>
              <a:pPr algn="ctr"/>
              <a:r>
                <a:rPr lang="es-ES" sz="3000" b="1" noProof="0" dirty="0">
                  <a:solidFill>
                    <a:schemeClr val="bg1"/>
                  </a:solidFill>
                  <a:latin typeface="+mj-lt"/>
                </a:rPr>
                <a:t>Combinación diversa de fuentes de financiación </a:t>
              </a:r>
            </a:p>
            <a:p>
              <a:pPr algn="ctr"/>
              <a:r>
                <a:rPr lang="es-ES" sz="2500" noProof="0" dirty="0">
                  <a:solidFill>
                    <a:schemeClr val="bg1"/>
                  </a:solidFill>
                  <a:latin typeface="+mj-lt"/>
                </a:rPr>
                <a:t>Subvenciones, ingresos, financiación colectiva, inversión ética</a:t>
              </a:r>
              <a:endParaRPr lang="es-ES" sz="2500" noProof="0" dirty="0">
                <a:solidFill>
                  <a:schemeClr val="bg1"/>
                </a:solidFill>
                <a:latin typeface="+mj-lt"/>
                <a:cs typeface="Mongolian Baiti" panose="03000500000000000000" pitchFamily="66" charset="0"/>
              </a:endParaRPr>
            </a:p>
          </p:txBody>
        </p:sp>
        <p:sp>
          <p:nvSpPr>
            <p:cNvPr id="45" name="TextBox 44">
              <a:extLst>
                <a:ext uri="{FF2B5EF4-FFF2-40B4-BE49-F238E27FC236}">
                  <a16:creationId xmlns:a16="http://schemas.microsoft.com/office/drawing/2014/main" id="{E2BC50FD-5592-4BD4-8B25-D90530DF085D}"/>
                </a:ext>
              </a:extLst>
            </p:cNvPr>
            <p:cNvSpPr txBox="1"/>
            <p:nvPr/>
          </p:nvSpPr>
          <p:spPr>
            <a:xfrm>
              <a:off x="11852846" y="3880739"/>
              <a:ext cx="3315372" cy="2077492"/>
            </a:xfrm>
            <a:prstGeom prst="rect">
              <a:avLst/>
            </a:prstGeom>
            <a:noFill/>
          </p:spPr>
          <p:txBody>
            <a:bodyPr wrap="square" lIns="0" tIns="0" rIns="0" bIns="0" anchor="ctr">
              <a:spAutoFit/>
            </a:bodyPr>
            <a:lstStyle/>
            <a:p>
              <a:pPr algn="ctr"/>
              <a:r>
                <a:rPr lang="es-ES" sz="3000" b="1" noProof="0" dirty="0">
                  <a:solidFill>
                    <a:schemeClr val="bg1"/>
                  </a:solidFill>
                  <a:latin typeface="+mj-lt"/>
                </a:rPr>
                <a:t>Medir más que el dinero </a:t>
              </a:r>
            </a:p>
            <a:p>
              <a:pPr algn="ctr"/>
              <a:r>
                <a:rPr lang="es-ES" sz="2500" noProof="0" dirty="0">
                  <a:solidFill>
                    <a:schemeClr val="bg1"/>
                  </a:solidFill>
                  <a:latin typeface="+mj-lt"/>
                </a:rPr>
                <a:t>Vincula los ingresos a objetivos artísticos, sociales y ecológicos</a:t>
              </a:r>
              <a:endParaRPr lang="es-ES" sz="2500" noProof="0" dirty="0">
                <a:solidFill>
                  <a:schemeClr val="bg1"/>
                </a:solidFill>
                <a:latin typeface="+mj-lt"/>
                <a:cs typeface="Mongolian Baiti" panose="03000500000000000000" pitchFamily="66" charset="0"/>
              </a:endParaRPr>
            </a:p>
          </p:txBody>
        </p:sp>
      </p:grpSp>
    </p:spTree>
    <p:extLst>
      <p:ext uri="{BB962C8B-B14F-4D97-AF65-F5344CB8AC3E}">
        <p14:creationId xmlns:p14="http://schemas.microsoft.com/office/powerpoint/2010/main" val="11801512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C8CD-AB32-9D98-9300-BADAD03D22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649F88-7881-B4F4-B00C-070257E76E8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008A17BA-F03C-7D76-F28A-7A0F647F921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4D08D955-5AFF-39B8-BBE6-10126B416EDC}"/>
              </a:ext>
            </a:extLst>
          </p:cNvPr>
          <p:cNvSpPr txBox="1"/>
          <p:nvPr/>
        </p:nvSpPr>
        <p:spPr>
          <a:xfrm>
            <a:off x="0" y="990712"/>
            <a:ext cx="16687800" cy="923330"/>
          </a:xfrm>
          <a:prstGeom prst="rect">
            <a:avLst/>
          </a:prstGeom>
          <a:noFill/>
        </p:spPr>
        <p:txBody>
          <a:bodyPr wrap="square">
            <a:spAutoFit/>
          </a:bodyPr>
          <a:lstStyle/>
          <a:p>
            <a:pPr lvl="0" algn="r"/>
            <a:r>
              <a:rPr lang="es-ES" sz="5400" b="1" noProof="0" dirty="0"/>
              <a:t>Gestión sostenible de proyectos</a:t>
            </a:r>
          </a:p>
        </p:txBody>
      </p:sp>
      <p:sp>
        <p:nvSpPr>
          <p:cNvPr id="12" name="TextBox 11">
            <a:extLst>
              <a:ext uri="{FF2B5EF4-FFF2-40B4-BE49-F238E27FC236}">
                <a16:creationId xmlns:a16="http://schemas.microsoft.com/office/drawing/2014/main" id="{8002903D-BD12-238D-E7A1-B8B95E1566B6}"/>
              </a:ext>
            </a:extLst>
          </p:cNvPr>
          <p:cNvSpPr txBox="1"/>
          <p:nvPr/>
        </p:nvSpPr>
        <p:spPr>
          <a:xfrm>
            <a:off x="649200" y="2580526"/>
            <a:ext cx="16863644" cy="1708160"/>
          </a:xfrm>
          <a:prstGeom prst="rect">
            <a:avLst/>
          </a:prstGeom>
          <a:noFill/>
        </p:spPr>
        <p:txBody>
          <a:bodyPr wrap="square">
            <a:spAutoFit/>
          </a:bodyPr>
          <a:lstStyle/>
          <a:p>
            <a:r>
              <a:rPr lang="es-ES" sz="3500" b="1" noProof="0" dirty="0">
                <a:solidFill>
                  <a:srgbClr val="3F6031"/>
                </a:solidFill>
              </a:rPr>
              <a:t>La gestión de proyectos ofrece las metodologías estructuradas necesarias para hacer realidad las visiones artísticas de manera eficaz, al tiempo que se alinean con los objetivos medioambientales, sociales y económicos.</a:t>
            </a:r>
            <a:endParaRPr lang="es-ES" sz="3500" b="1" noProof="0" dirty="0">
              <a:solidFill>
                <a:srgbClr val="3F6031"/>
              </a:solidFill>
              <a:latin typeface="+mj-lt"/>
            </a:endParaRPr>
          </a:p>
        </p:txBody>
      </p:sp>
      <p:sp>
        <p:nvSpPr>
          <p:cNvPr id="6" name="TextBox 5">
            <a:extLst>
              <a:ext uri="{FF2B5EF4-FFF2-40B4-BE49-F238E27FC236}">
                <a16:creationId xmlns:a16="http://schemas.microsoft.com/office/drawing/2014/main" id="{9FE4FB75-1B61-A1AA-161B-3BEB3D7E7B38}"/>
              </a:ext>
            </a:extLst>
          </p:cNvPr>
          <p:cNvSpPr txBox="1"/>
          <p:nvPr/>
        </p:nvSpPr>
        <p:spPr>
          <a:xfrm>
            <a:off x="646731" y="4293577"/>
            <a:ext cx="11237494" cy="4140172"/>
          </a:xfrm>
          <a:prstGeom prst="rect">
            <a:avLst/>
          </a:prstGeom>
          <a:noFill/>
        </p:spPr>
        <p:txBody>
          <a:bodyPr wrap="square">
            <a:spAutoFit/>
          </a:bodyPr>
          <a:lstStyle/>
          <a:p>
            <a:pPr marL="722313" indent="-722313">
              <a:lnSpc>
                <a:spcPct val="107000"/>
              </a:lnSpc>
              <a:spcBef>
                <a:spcPts val="1200"/>
              </a:spcBef>
              <a:spcAft>
                <a:spcPts val="1200"/>
              </a:spcAft>
              <a:buFont typeface="Wingdings" panose="05000000000000000000" pitchFamily="2" charset="2"/>
              <a:buChar char="Ø"/>
            </a:pPr>
            <a:r>
              <a:rPr lang="es-ES" sz="3500" b="1" noProof="0" dirty="0">
                <a:solidFill>
                  <a:srgbClr val="3F6031"/>
                </a:solidFill>
              </a:rPr>
              <a:t>Planificar para las personas, el planeta y los objetivos</a:t>
            </a:r>
            <a:br>
              <a:rPr lang="es-ES" sz="3500" b="1" noProof="0" dirty="0">
                <a:solidFill>
                  <a:srgbClr val="3F6031"/>
                </a:solidFill>
              </a:rPr>
            </a:br>
            <a:r>
              <a:rPr lang="es-ES" sz="3500" noProof="0" dirty="0"/>
              <a:t>Alinea los objetivos del proyecto con el impacto a largo plazo</a:t>
            </a:r>
          </a:p>
          <a:p>
            <a:pPr marL="722313" indent="-722313">
              <a:lnSpc>
                <a:spcPct val="107000"/>
              </a:lnSpc>
              <a:spcBef>
                <a:spcPts val="1200"/>
              </a:spcBef>
              <a:spcAft>
                <a:spcPts val="1200"/>
              </a:spcAft>
              <a:buFont typeface="Wingdings" panose="05000000000000000000" pitchFamily="2" charset="2"/>
              <a:buChar char="Ø"/>
            </a:pPr>
            <a:r>
              <a:rPr lang="es-ES" sz="3500" b="1" noProof="0" dirty="0">
                <a:solidFill>
                  <a:srgbClr val="3F6031"/>
                </a:solidFill>
              </a:rPr>
              <a:t>Utilizar marcos adaptados</a:t>
            </a:r>
            <a:br>
              <a:rPr lang="es-ES" sz="3500" b="1" noProof="0" dirty="0">
                <a:solidFill>
                  <a:srgbClr val="3F6031"/>
                </a:solidFill>
              </a:rPr>
            </a:br>
            <a:r>
              <a:rPr lang="es-ES" sz="3500" noProof="0" dirty="0"/>
              <a:t>PMBOK®, GPM®, PM²: adaptados a las artes escénicas</a:t>
            </a:r>
          </a:p>
          <a:p>
            <a:pPr marL="722313" indent="-722313">
              <a:lnSpc>
                <a:spcPct val="107000"/>
              </a:lnSpc>
              <a:spcBef>
                <a:spcPts val="1200"/>
              </a:spcBef>
              <a:spcAft>
                <a:spcPts val="1200"/>
              </a:spcAft>
              <a:buFont typeface="Wingdings" panose="05000000000000000000" pitchFamily="2" charset="2"/>
              <a:buChar char="Ø"/>
            </a:pPr>
            <a:r>
              <a:rPr lang="es-ES" sz="3500" b="1" noProof="0" dirty="0">
                <a:solidFill>
                  <a:srgbClr val="3F6031"/>
                </a:solidFill>
              </a:rPr>
              <a:t>Ser ágil y receptivo</a:t>
            </a:r>
            <a:br>
              <a:rPr lang="es-ES" sz="3500" b="1" noProof="0" dirty="0">
                <a:solidFill>
                  <a:srgbClr val="3F6031"/>
                </a:solidFill>
              </a:rPr>
            </a:br>
            <a:r>
              <a:rPr lang="es-ES" sz="3500" noProof="0" dirty="0"/>
              <a:t>Los equipos pequeños pueden iterar, colaborar y adaptarse rápidamente</a:t>
            </a:r>
          </a:p>
        </p:txBody>
      </p:sp>
      <p:grpSp>
        <p:nvGrpSpPr>
          <p:cNvPr id="7" name="Ομάδα 6">
            <a:extLst>
              <a:ext uri="{FF2B5EF4-FFF2-40B4-BE49-F238E27FC236}">
                <a16:creationId xmlns:a16="http://schemas.microsoft.com/office/drawing/2014/main" id="{5C39A547-7849-09F5-3574-A0CA01998C5A}"/>
              </a:ext>
            </a:extLst>
          </p:cNvPr>
          <p:cNvGrpSpPr/>
          <p:nvPr/>
        </p:nvGrpSpPr>
        <p:grpSpPr>
          <a:xfrm>
            <a:off x="12268200" y="3771900"/>
            <a:ext cx="5105400" cy="5105400"/>
            <a:chOff x="7642516" y="1449707"/>
            <a:chExt cx="3810000" cy="3810000"/>
          </a:xfrm>
          <a:solidFill>
            <a:srgbClr val="569938"/>
          </a:solidFill>
        </p:grpSpPr>
        <p:pic>
          <p:nvPicPr>
            <p:cNvPr id="8" name="Γραφικό 7">
              <a:extLst>
                <a:ext uri="{FF2B5EF4-FFF2-40B4-BE49-F238E27FC236}">
                  <a16:creationId xmlns:a16="http://schemas.microsoft.com/office/drawing/2014/main" id="{753D96FA-1BDC-C23B-D61B-D7A170EA554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902997" y="2714326"/>
              <a:ext cx="1289038" cy="1280761"/>
            </a:xfrm>
            <a:prstGeom prst="rect">
              <a:avLst/>
            </a:prstGeom>
          </p:spPr>
        </p:pic>
        <p:pic>
          <p:nvPicPr>
            <p:cNvPr id="9" name="Γραφικό 8">
              <a:extLst>
                <a:ext uri="{FF2B5EF4-FFF2-40B4-BE49-F238E27FC236}">
                  <a16:creationId xmlns:a16="http://schemas.microsoft.com/office/drawing/2014/main" id="{EC17AF84-095D-F99B-AAA0-9AE5BC8A711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642516" y="1449707"/>
              <a:ext cx="3810000" cy="3810000"/>
            </a:xfrm>
            <a:prstGeom prst="rect">
              <a:avLst/>
            </a:prstGeom>
          </p:spPr>
        </p:pic>
      </p:grpSp>
    </p:spTree>
    <p:extLst>
      <p:ext uri="{BB962C8B-B14F-4D97-AF65-F5344CB8AC3E}">
        <p14:creationId xmlns:p14="http://schemas.microsoft.com/office/powerpoint/2010/main" val="2252760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D756-FDB4-9E3B-CB9F-42CA2DD9C4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7EBC7F-E14C-121F-0055-EDC8A78EB33C}"/>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39B6C3D4-8AB3-1086-5567-201F24C82461}"/>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E4AF8D43-B82F-292F-A779-DC29AB3871B6}"/>
              </a:ext>
            </a:extLst>
          </p:cNvPr>
          <p:cNvSpPr txBox="1"/>
          <p:nvPr/>
        </p:nvSpPr>
        <p:spPr>
          <a:xfrm>
            <a:off x="1828800" y="3009900"/>
            <a:ext cx="8534400" cy="1015663"/>
          </a:xfrm>
          <a:prstGeom prst="rect">
            <a:avLst/>
          </a:prstGeom>
          <a:noFill/>
        </p:spPr>
        <p:txBody>
          <a:bodyPr wrap="square">
            <a:spAutoFit/>
          </a:bodyPr>
          <a:lstStyle/>
          <a:p>
            <a:pPr lvl="0"/>
            <a:r>
              <a:rPr lang="es-ES" sz="6000" b="1" noProof="0" dirty="0">
                <a:solidFill>
                  <a:srgbClr val="3F6031"/>
                </a:solidFill>
                <a:effectLst/>
                <a:latin typeface="+mn-lt"/>
              </a:rPr>
              <a:t>Actividad C4.A10</a:t>
            </a:r>
            <a:endParaRPr lang="es-ES" sz="6000" noProof="0" dirty="0">
              <a:solidFill>
                <a:srgbClr val="3F6031"/>
              </a:solidFill>
            </a:endParaRPr>
          </a:p>
        </p:txBody>
      </p:sp>
      <p:sp>
        <p:nvSpPr>
          <p:cNvPr id="7" name="TextBox 6">
            <a:extLst>
              <a:ext uri="{FF2B5EF4-FFF2-40B4-BE49-F238E27FC236}">
                <a16:creationId xmlns:a16="http://schemas.microsoft.com/office/drawing/2014/main" id="{D9AD5AC6-0344-A37D-B3B6-97D2E06330B4}"/>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s-ES" sz="4500" b="1" noProof="0" dirty="0">
                <a:solidFill>
                  <a:srgbClr val="569938"/>
                </a:solidFill>
                <a:latin typeface="Calibri" panose="020F0502020204030204" pitchFamily="34" charset="0"/>
              </a:rPr>
              <a:t>Incorporar el pensamiento regenerativo en la práctica formativa</a:t>
            </a:r>
          </a:p>
        </p:txBody>
      </p:sp>
      <p:sp>
        <p:nvSpPr>
          <p:cNvPr id="6" name="TextBox 5">
            <a:extLst>
              <a:ext uri="{FF2B5EF4-FFF2-40B4-BE49-F238E27FC236}">
                <a16:creationId xmlns:a16="http://schemas.microsoft.com/office/drawing/2014/main" id="{64F35A24-7F15-2B2D-5358-60DE67C6D82E}"/>
              </a:ext>
            </a:extLst>
          </p:cNvPr>
          <p:cNvSpPr txBox="1"/>
          <p:nvPr/>
        </p:nvSpPr>
        <p:spPr>
          <a:xfrm>
            <a:off x="4320051" y="5729300"/>
            <a:ext cx="13374914" cy="3617016"/>
          </a:xfrm>
          <a:prstGeom prst="rect">
            <a:avLst/>
          </a:prstGeom>
          <a:noFill/>
        </p:spPr>
        <p:txBody>
          <a:bodyPr wrap="square">
            <a:spAutoFit/>
          </a:bodyPr>
          <a:lstStyle/>
          <a:p>
            <a:pPr marL="342900" lvl="0" indent="-342900">
              <a:spcBef>
                <a:spcPts val="600"/>
              </a:spcBef>
              <a:spcAft>
                <a:spcPts val="600"/>
              </a:spcAft>
              <a:buSzPct val="100000"/>
              <a:buFont typeface="Symbol" panose="05050102010706020507" pitchFamily="18" charset="2"/>
              <a:buChar char=""/>
              <a:tabLst>
                <a:tab pos="457200" algn="l"/>
              </a:tabLst>
            </a:pPr>
            <a:r>
              <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¿Qué pregunta podrías hacer a tus alumnos para suscitar un debate sobre la regeneración?</a:t>
            </a:r>
            <a:endPar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s-ES" sz="3200" noProof="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¿Qué actividad sencilla podría ayudarles a conectar las ideas regenerativas con su función o contexto?</a:t>
            </a: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s-ES" sz="3200" noProof="0" dirty="0">
                <a:effectLst/>
                <a:latin typeface="Calibri" panose="020F0502020204030204" pitchFamily="34" charset="0"/>
                <a:ea typeface="Arial" panose="020B0604020202020204" pitchFamily="34" charset="0"/>
                <a:cs typeface="Times New Roman" panose="02020603050405020304" pitchFamily="18" charset="0"/>
              </a:rPr>
              <a:t>¿Cómo podría adaptar una herramienta existente (por ejemplo, el lienzo de modelo de negocio) para que sea más regenerativa?</a:t>
            </a:r>
            <a:endParaRPr lang="es-ES" sz="3200" noProof="0" dirty="0"/>
          </a:p>
        </p:txBody>
      </p:sp>
    </p:spTree>
    <p:extLst>
      <p:ext uri="{BB962C8B-B14F-4D97-AF65-F5344CB8AC3E}">
        <p14:creationId xmlns:p14="http://schemas.microsoft.com/office/powerpoint/2010/main" val="1777752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γραφικός χαρακτήρας, γραφική ύλη, είδη γραφείου, στυλό&#10;&#10;Το περιεχόμενο που δημιουργείται από AI ενδέχεται να είναι εσφαλμένο.">
            <a:extLst>
              <a:ext uri="{FF2B5EF4-FFF2-40B4-BE49-F238E27FC236}">
                <a16:creationId xmlns:a16="http://schemas.microsoft.com/office/drawing/2014/main" id="{E0FD75C4-D280-85EE-078D-9FF9383FD06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011" y="0"/>
            <a:ext cx="8534400" cy="10287000"/>
          </a:xfrm>
          <a:prstGeom prst="rect">
            <a:avLst/>
          </a:prstGeom>
        </p:spPr>
      </p:pic>
      <p:sp>
        <p:nvSpPr>
          <p:cNvPr id="6" name="TextBox 5">
            <a:extLst>
              <a:ext uri="{FF2B5EF4-FFF2-40B4-BE49-F238E27FC236}">
                <a16:creationId xmlns:a16="http://schemas.microsoft.com/office/drawing/2014/main" id="{C81E4442-2B2D-8635-1678-ECDAC84CCFE7}"/>
              </a:ext>
            </a:extLst>
          </p:cNvPr>
          <p:cNvSpPr txBox="1"/>
          <p:nvPr/>
        </p:nvSpPr>
        <p:spPr>
          <a:xfrm>
            <a:off x="8931442" y="2019300"/>
            <a:ext cx="8610600" cy="3524619"/>
          </a:xfrm>
          <a:prstGeom prst="rect">
            <a:avLst/>
          </a:prstGeom>
          <a:noFill/>
        </p:spPr>
        <p:txBody>
          <a:bodyPr wrap="square">
            <a:spAutoFit/>
          </a:bodyPr>
          <a:lstStyle/>
          <a:p>
            <a:pPr algn="just">
              <a:lnSpc>
                <a:spcPct val="107000"/>
              </a:lnSpc>
              <a:spcAft>
                <a:spcPts val="800"/>
              </a:spcAft>
            </a:pPr>
            <a:r>
              <a:rPr lang="es-ES" sz="3500" kern="100" noProof="0" dirty="0">
                <a:effectLst/>
                <a:latin typeface="+mj-lt"/>
                <a:ea typeface="Aptos" panose="020B0004020202020204" pitchFamily="34" charset="0"/>
                <a:cs typeface="Times New Roman" panose="02020603050405020304" pitchFamily="18" charset="0"/>
              </a:rPr>
              <a:t>El marketing en las artes escénicas no es solo una herramienta para la promoción o la venta de entradas. Es una </a:t>
            </a:r>
            <a:r>
              <a:rPr lang="es-ES" sz="3500" b="1" kern="100" noProof="0" dirty="0">
                <a:solidFill>
                  <a:srgbClr val="3F6031"/>
                </a:solidFill>
                <a:effectLst/>
                <a:latin typeface="+mj-lt"/>
                <a:ea typeface="Aptos" panose="020B0004020202020204" pitchFamily="34" charset="0"/>
                <a:cs typeface="Times New Roman" panose="02020603050405020304" pitchFamily="18" charset="0"/>
              </a:rPr>
              <a:t>función estratégica </a:t>
            </a:r>
            <a:r>
              <a:rPr lang="es-ES" sz="3500" kern="100" noProof="0" dirty="0">
                <a:effectLst/>
                <a:latin typeface="+mj-lt"/>
                <a:ea typeface="Aptos" panose="020B0004020202020204" pitchFamily="34" charset="0"/>
                <a:cs typeface="Times New Roman" panose="02020603050405020304" pitchFamily="18" charset="0"/>
              </a:rPr>
              <a:t>que permite a las organizaciones y a las personas </a:t>
            </a:r>
            <a:r>
              <a:rPr lang="es-ES" sz="3500" b="1" kern="100" noProof="0" dirty="0">
                <a:solidFill>
                  <a:srgbClr val="3F6031"/>
                </a:solidFill>
                <a:effectLst/>
                <a:latin typeface="+mj-lt"/>
                <a:ea typeface="Aptos" panose="020B0004020202020204" pitchFamily="34" charset="0"/>
                <a:cs typeface="Times New Roman" panose="02020603050405020304" pitchFamily="18" charset="0"/>
              </a:rPr>
              <a:t>comprender a su público</a:t>
            </a:r>
            <a:r>
              <a:rPr lang="es-ES" sz="3500" kern="100" noProof="0" dirty="0">
                <a:effectLst/>
                <a:latin typeface="+mj-lt"/>
                <a:ea typeface="Aptos" panose="020B0004020202020204" pitchFamily="34" charset="0"/>
                <a:cs typeface="Times New Roman" panose="02020603050405020304" pitchFamily="18" charset="0"/>
              </a:rPr>
              <a:t>, </a:t>
            </a:r>
            <a:r>
              <a:rPr lang="es-ES" sz="3500" b="1" kern="100" noProof="0" dirty="0">
                <a:solidFill>
                  <a:srgbClr val="3F6031"/>
                </a:solidFill>
                <a:effectLst/>
                <a:latin typeface="+mj-lt"/>
                <a:ea typeface="Aptos" panose="020B0004020202020204" pitchFamily="34" charset="0"/>
                <a:cs typeface="Times New Roman" panose="02020603050405020304" pitchFamily="18" charset="0"/>
              </a:rPr>
              <a:t>comunicar su propósito </a:t>
            </a:r>
            <a:r>
              <a:rPr lang="es-ES" sz="3500" kern="100" noProof="0" dirty="0">
                <a:effectLst/>
                <a:latin typeface="+mj-lt"/>
                <a:ea typeface="Aptos" panose="020B0004020202020204" pitchFamily="34" charset="0"/>
                <a:cs typeface="Times New Roman" panose="02020603050405020304" pitchFamily="18" charset="0"/>
              </a:rPr>
              <a:t>y </a:t>
            </a:r>
            <a:r>
              <a:rPr lang="es-ES" sz="3500" b="1" kern="100" noProof="0" dirty="0">
                <a:solidFill>
                  <a:srgbClr val="3F6031"/>
                </a:solidFill>
                <a:effectLst/>
                <a:latin typeface="+mj-lt"/>
                <a:ea typeface="Aptos" panose="020B0004020202020204" pitchFamily="34" charset="0"/>
                <a:cs typeface="Times New Roman" panose="02020603050405020304" pitchFamily="18" charset="0"/>
              </a:rPr>
              <a:t>ofrecer un valor significativo. </a:t>
            </a:r>
          </a:p>
        </p:txBody>
      </p:sp>
      <p:sp>
        <p:nvSpPr>
          <p:cNvPr id="7" name="TextBox 6">
            <a:extLst>
              <a:ext uri="{FF2B5EF4-FFF2-40B4-BE49-F238E27FC236}">
                <a16:creationId xmlns:a16="http://schemas.microsoft.com/office/drawing/2014/main" id="{848EB375-8F29-622B-9242-479968E7705A}"/>
              </a:ext>
            </a:extLst>
          </p:cNvPr>
          <p:cNvSpPr txBox="1"/>
          <p:nvPr/>
        </p:nvSpPr>
        <p:spPr>
          <a:xfrm>
            <a:off x="8915400" y="723900"/>
            <a:ext cx="10210800" cy="861774"/>
          </a:xfrm>
          <a:prstGeom prst="rect">
            <a:avLst/>
          </a:prstGeom>
          <a:noFill/>
        </p:spPr>
        <p:txBody>
          <a:bodyPr wrap="square">
            <a:spAutoFit/>
          </a:bodyPr>
          <a:lstStyle/>
          <a:p>
            <a:pPr lvl="0"/>
            <a:r>
              <a:rPr lang="es-ES" sz="5000" b="1" noProof="0" dirty="0"/>
              <a:t>¿Qué es el marketing?</a:t>
            </a:r>
          </a:p>
        </p:txBody>
      </p:sp>
      <p:sp>
        <p:nvSpPr>
          <p:cNvPr id="9" name="TextBox 8">
            <a:extLst>
              <a:ext uri="{FF2B5EF4-FFF2-40B4-BE49-F238E27FC236}">
                <a16:creationId xmlns:a16="http://schemas.microsoft.com/office/drawing/2014/main" id="{8699E8C9-456E-D88F-EEDC-89059C2C98E8}"/>
              </a:ext>
            </a:extLst>
          </p:cNvPr>
          <p:cNvSpPr txBox="1"/>
          <p:nvPr/>
        </p:nvSpPr>
        <p:spPr>
          <a:xfrm>
            <a:off x="8923112" y="7538417"/>
            <a:ext cx="9036642" cy="2323621"/>
          </a:xfrm>
          <a:prstGeom prst="rect">
            <a:avLst/>
          </a:prstGeom>
          <a:solidFill>
            <a:srgbClr val="04A6C2"/>
          </a:solidFill>
        </p:spPr>
        <p:txBody>
          <a:bodyPr wrap="square">
            <a:spAutoFit/>
          </a:bodyPr>
          <a:lstStyle/>
          <a:p>
            <a:r>
              <a:rPr lang="es-ES" sz="3500" b="1" i="1" noProof="0" dirty="0">
                <a:solidFill>
                  <a:schemeClr val="bg1"/>
                </a:solidFill>
              </a:rPr>
              <a:t>Si los modelos de negocio regenerativos ayudan a dar forma a lo que ofrecemos y por qué, el marketing nos ayuda a compartirlo con propósito y claridad.</a:t>
            </a:r>
          </a:p>
        </p:txBody>
      </p:sp>
    </p:spTree>
    <p:extLst>
      <p:ext uri="{BB962C8B-B14F-4D97-AF65-F5344CB8AC3E}">
        <p14:creationId xmlns:p14="http://schemas.microsoft.com/office/powerpoint/2010/main" val="1969630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4927-6D0E-6FFC-D243-EB7421D56C5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CBEF64-6122-CC6D-B1B3-480197CF833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noProof="0" dirty="0"/>
          </a:p>
        </p:txBody>
      </p:sp>
      <p:sp>
        <p:nvSpPr>
          <p:cNvPr id="3" name="Freeform 3">
            <a:extLst>
              <a:ext uri="{FF2B5EF4-FFF2-40B4-BE49-F238E27FC236}">
                <a16:creationId xmlns:a16="http://schemas.microsoft.com/office/drawing/2014/main" id="{47C5FD40-7556-1BBD-9399-05A9B6A94D1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noProof="0" dirty="0"/>
          </a:p>
        </p:txBody>
      </p:sp>
      <p:sp>
        <p:nvSpPr>
          <p:cNvPr id="5" name="TextBox 4">
            <a:extLst>
              <a:ext uri="{FF2B5EF4-FFF2-40B4-BE49-F238E27FC236}">
                <a16:creationId xmlns:a16="http://schemas.microsoft.com/office/drawing/2014/main" id="{994EEDDB-3C02-6518-1D6B-C0FC9332A444}"/>
              </a:ext>
            </a:extLst>
          </p:cNvPr>
          <p:cNvSpPr txBox="1"/>
          <p:nvPr/>
        </p:nvSpPr>
        <p:spPr>
          <a:xfrm>
            <a:off x="-630769" y="1133903"/>
            <a:ext cx="16687800" cy="923330"/>
          </a:xfrm>
          <a:prstGeom prst="rect">
            <a:avLst/>
          </a:prstGeom>
          <a:noFill/>
        </p:spPr>
        <p:txBody>
          <a:bodyPr wrap="square">
            <a:spAutoFit/>
          </a:bodyPr>
          <a:lstStyle/>
          <a:p>
            <a:pPr lvl="0" algn="r"/>
            <a:r>
              <a:rPr lang="es-ES" sz="5400" b="1" noProof="0" dirty="0"/>
              <a:t>Las 7 </a:t>
            </a:r>
            <a:r>
              <a:rPr lang="es-ES" sz="5400" b="1" noProof="0" dirty="0" err="1"/>
              <a:t>Ps</a:t>
            </a:r>
            <a:r>
              <a:rPr lang="es-ES" sz="5400" b="1" noProof="0" dirty="0"/>
              <a:t> del marketing en las artes escénicas</a:t>
            </a:r>
          </a:p>
        </p:txBody>
      </p:sp>
      <p:sp>
        <p:nvSpPr>
          <p:cNvPr id="38" name="Freeform 11"/>
          <p:cNvSpPr>
            <a:spLocks/>
          </p:cNvSpPr>
          <p:nvPr/>
        </p:nvSpPr>
        <p:spPr bwMode="auto">
          <a:xfrm>
            <a:off x="2103596"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39" name="Freeform 12"/>
          <p:cNvSpPr>
            <a:spLocks/>
          </p:cNvSpPr>
          <p:nvPr/>
        </p:nvSpPr>
        <p:spPr bwMode="auto">
          <a:xfrm>
            <a:off x="3031769"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44" name="Freeform 13"/>
          <p:cNvSpPr>
            <a:spLocks/>
          </p:cNvSpPr>
          <p:nvPr/>
        </p:nvSpPr>
        <p:spPr bwMode="auto">
          <a:xfrm>
            <a:off x="3735688"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45" name="Freeform 14"/>
          <p:cNvSpPr>
            <a:spLocks/>
          </p:cNvSpPr>
          <p:nvPr/>
        </p:nvSpPr>
        <p:spPr bwMode="auto">
          <a:xfrm>
            <a:off x="3031769"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3F603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50" name="Rectangle 49"/>
          <p:cNvSpPr/>
          <p:nvPr/>
        </p:nvSpPr>
        <p:spPr>
          <a:xfrm flipH="1">
            <a:off x="2565797" y="4438214"/>
            <a:ext cx="2338891" cy="1154162"/>
          </a:xfrm>
          <a:prstGeom prst="rect">
            <a:avLst/>
          </a:prstGeom>
        </p:spPr>
        <p:txBody>
          <a:bodyPr wrap="square" lIns="0" tIns="0" rIns="0" bIns="0" anchor="ctr">
            <a:spAutoFit/>
          </a:bodyPr>
          <a:lstStyle/>
          <a:p>
            <a:pPr algn="ctr">
              <a:spcBef>
                <a:spcPts val="300"/>
              </a:spcBef>
              <a:spcAft>
                <a:spcPts val="300"/>
              </a:spcAft>
              <a:buNone/>
            </a:pPr>
            <a:r>
              <a:rPr lang="es-ES" sz="3000" b="1" noProof="0" dirty="0">
                <a:latin typeface="+mj-lt"/>
              </a:rPr>
              <a:t>Producto</a:t>
            </a:r>
            <a:endParaRPr lang="es-ES" sz="3000" b="1" noProof="0" dirty="0">
              <a:latin typeface="+mj-lt"/>
              <a:ea typeface="Arial" panose="020B0604020202020204" pitchFamily="34" charset="0"/>
            </a:endParaRPr>
          </a:p>
          <a:p>
            <a:pPr algn="ctr">
              <a:spcBef>
                <a:spcPts val="300"/>
              </a:spcBef>
              <a:spcAft>
                <a:spcPts val="300"/>
              </a:spcAft>
            </a:pPr>
            <a:r>
              <a:rPr lang="es-ES" sz="2000" noProof="0" dirty="0">
                <a:latin typeface="+mj-lt"/>
              </a:rPr>
              <a:t>La experiencia artística</a:t>
            </a:r>
            <a:endParaRPr lang="es-ES" sz="2000" noProof="0" dirty="0">
              <a:solidFill>
                <a:schemeClr val="tx1">
                  <a:lumMod val="75000"/>
                  <a:lumOff val="25000"/>
                </a:schemeClr>
              </a:solidFill>
              <a:latin typeface="+mj-lt"/>
            </a:endParaRPr>
          </a:p>
        </p:txBody>
      </p:sp>
      <p:sp>
        <p:nvSpPr>
          <p:cNvPr id="56" name="Freeform 11"/>
          <p:cNvSpPr>
            <a:spLocks/>
          </p:cNvSpPr>
          <p:nvPr/>
        </p:nvSpPr>
        <p:spPr bwMode="auto">
          <a:xfrm>
            <a:off x="12921111"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57" name="Freeform 12"/>
          <p:cNvSpPr>
            <a:spLocks/>
          </p:cNvSpPr>
          <p:nvPr/>
        </p:nvSpPr>
        <p:spPr bwMode="auto">
          <a:xfrm>
            <a:off x="13849284"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58" name="Freeform 13"/>
          <p:cNvSpPr>
            <a:spLocks/>
          </p:cNvSpPr>
          <p:nvPr/>
        </p:nvSpPr>
        <p:spPr bwMode="auto">
          <a:xfrm>
            <a:off x="1455320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66" name="Freeform 14"/>
          <p:cNvSpPr>
            <a:spLocks/>
          </p:cNvSpPr>
          <p:nvPr/>
        </p:nvSpPr>
        <p:spPr bwMode="auto">
          <a:xfrm>
            <a:off x="13849284"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569938"/>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67" name="Rectangle 66"/>
          <p:cNvSpPr/>
          <p:nvPr/>
        </p:nvSpPr>
        <p:spPr>
          <a:xfrm flipH="1">
            <a:off x="13383312" y="4476687"/>
            <a:ext cx="2338891" cy="1077218"/>
          </a:xfrm>
          <a:prstGeom prst="rect">
            <a:avLst/>
          </a:prstGeom>
        </p:spPr>
        <p:txBody>
          <a:bodyPr wrap="square" lIns="0" tIns="0" rIns="0" bIns="0" anchor="ctr">
            <a:spAutoFit/>
          </a:bodyPr>
          <a:lstStyle/>
          <a:p>
            <a:pPr algn="ctr">
              <a:spcBef>
                <a:spcPts val="300"/>
              </a:spcBef>
              <a:spcAft>
                <a:spcPts val="300"/>
              </a:spcAft>
            </a:pPr>
            <a:r>
              <a:rPr lang="es-ES" sz="3000" b="1" noProof="0" dirty="0">
                <a:latin typeface="+mj-lt"/>
              </a:rPr>
              <a:t>Promoción </a:t>
            </a:r>
            <a:r>
              <a:rPr lang="es-ES" sz="2000" noProof="0" dirty="0">
                <a:latin typeface="+mj-lt"/>
              </a:rPr>
              <a:t>Comunicación y narración</a:t>
            </a:r>
            <a:endParaRPr lang="es-ES" sz="2000" noProof="0" dirty="0">
              <a:solidFill>
                <a:schemeClr val="tx1">
                  <a:lumMod val="75000"/>
                  <a:lumOff val="25000"/>
                </a:schemeClr>
              </a:solidFill>
              <a:latin typeface="+mj-lt"/>
            </a:endParaRPr>
          </a:p>
        </p:txBody>
      </p:sp>
      <p:sp>
        <p:nvSpPr>
          <p:cNvPr id="69" name="Freeform 11"/>
          <p:cNvSpPr>
            <a:spLocks/>
          </p:cNvSpPr>
          <p:nvPr/>
        </p:nvSpPr>
        <p:spPr bwMode="auto">
          <a:xfrm>
            <a:off x="390197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0" name="Freeform 12"/>
          <p:cNvSpPr>
            <a:spLocks/>
          </p:cNvSpPr>
          <p:nvPr/>
        </p:nvSpPr>
        <p:spPr bwMode="auto">
          <a:xfrm>
            <a:off x="483014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1" name="Freeform 13"/>
          <p:cNvSpPr>
            <a:spLocks/>
          </p:cNvSpPr>
          <p:nvPr/>
        </p:nvSpPr>
        <p:spPr bwMode="auto">
          <a:xfrm>
            <a:off x="553406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2" name="Freeform 14"/>
          <p:cNvSpPr>
            <a:spLocks/>
          </p:cNvSpPr>
          <p:nvPr/>
        </p:nvSpPr>
        <p:spPr bwMode="auto">
          <a:xfrm>
            <a:off x="483014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36D7F"/>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3" name="Rectangle 72"/>
          <p:cNvSpPr/>
          <p:nvPr/>
        </p:nvSpPr>
        <p:spPr>
          <a:xfrm flipH="1">
            <a:off x="4364174" y="7504109"/>
            <a:ext cx="2338891" cy="846386"/>
          </a:xfrm>
          <a:prstGeom prst="rect">
            <a:avLst/>
          </a:prstGeom>
        </p:spPr>
        <p:txBody>
          <a:bodyPr wrap="square" lIns="0" tIns="0" rIns="0" bIns="0" anchor="ctr">
            <a:spAutoFit/>
          </a:bodyPr>
          <a:lstStyle/>
          <a:p>
            <a:pPr algn="ctr">
              <a:spcBef>
                <a:spcPts val="300"/>
              </a:spcBef>
              <a:spcAft>
                <a:spcPts val="300"/>
              </a:spcAft>
            </a:pPr>
            <a:r>
              <a:rPr lang="es-ES" sz="3000" b="1" noProof="0" dirty="0">
                <a:latin typeface="+mj-lt"/>
              </a:rPr>
              <a:t>Personas </a:t>
            </a:r>
          </a:p>
          <a:p>
            <a:pPr algn="ctr">
              <a:spcBef>
                <a:spcPts val="300"/>
              </a:spcBef>
              <a:spcAft>
                <a:spcPts val="300"/>
              </a:spcAft>
            </a:pPr>
            <a:r>
              <a:rPr lang="es-ES" sz="2000" noProof="0" dirty="0">
                <a:latin typeface="+mj-lt"/>
              </a:rPr>
              <a:t>Artistas, personal, socios</a:t>
            </a:r>
            <a:endParaRPr lang="es-ES" sz="2000" noProof="0" dirty="0">
              <a:solidFill>
                <a:schemeClr val="tx1">
                  <a:lumMod val="75000"/>
                  <a:lumOff val="25000"/>
                </a:schemeClr>
              </a:solidFill>
              <a:latin typeface="+mj-lt"/>
            </a:endParaRPr>
          </a:p>
        </p:txBody>
      </p:sp>
      <p:sp>
        <p:nvSpPr>
          <p:cNvPr id="75" name="Freeform 11"/>
          <p:cNvSpPr>
            <a:spLocks/>
          </p:cNvSpPr>
          <p:nvPr/>
        </p:nvSpPr>
        <p:spPr bwMode="auto">
          <a:xfrm>
            <a:off x="11122735"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6" name="Freeform 12"/>
          <p:cNvSpPr>
            <a:spLocks/>
          </p:cNvSpPr>
          <p:nvPr/>
        </p:nvSpPr>
        <p:spPr bwMode="auto">
          <a:xfrm>
            <a:off x="12050908"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7" name="Freeform 13"/>
          <p:cNvSpPr>
            <a:spLocks/>
          </p:cNvSpPr>
          <p:nvPr/>
        </p:nvSpPr>
        <p:spPr bwMode="auto">
          <a:xfrm>
            <a:off x="12754826"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8" name="Freeform 14"/>
          <p:cNvSpPr>
            <a:spLocks/>
          </p:cNvSpPr>
          <p:nvPr/>
        </p:nvSpPr>
        <p:spPr bwMode="auto">
          <a:xfrm>
            <a:off x="12050908"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5353"/>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79" name="Rectangle 78"/>
          <p:cNvSpPr/>
          <p:nvPr/>
        </p:nvSpPr>
        <p:spPr>
          <a:xfrm flipH="1">
            <a:off x="11584935" y="7119389"/>
            <a:ext cx="2338891" cy="1615827"/>
          </a:xfrm>
          <a:prstGeom prst="rect">
            <a:avLst/>
          </a:prstGeom>
        </p:spPr>
        <p:txBody>
          <a:bodyPr wrap="square" lIns="0" tIns="0" rIns="0" bIns="0" anchor="ctr">
            <a:spAutoFit/>
          </a:bodyPr>
          <a:lstStyle/>
          <a:p>
            <a:pPr algn="ctr">
              <a:spcBef>
                <a:spcPts val="300"/>
              </a:spcBef>
              <a:spcAft>
                <a:spcPts val="300"/>
              </a:spcAft>
            </a:pPr>
            <a:r>
              <a:rPr lang="es-ES" sz="3000" b="1" noProof="0" dirty="0">
                <a:latin typeface="+mj-lt"/>
              </a:rPr>
              <a:t>Evidencia física </a:t>
            </a:r>
          </a:p>
          <a:p>
            <a:pPr algn="ctr">
              <a:spcBef>
                <a:spcPts val="300"/>
              </a:spcBef>
              <a:spcAft>
                <a:spcPts val="300"/>
              </a:spcAft>
            </a:pPr>
            <a:r>
              <a:rPr lang="es-ES" sz="2000" noProof="0" dirty="0">
                <a:latin typeface="+mj-lt"/>
              </a:rPr>
              <a:t>Identidad visual, espacio, atmósfera</a:t>
            </a:r>
            <a:endParaRPr lang="es-ES" sz="2000" noProof="0" dirty="0">
              <a:solidFill>
                <a:schemeClr val="tx1">
                  <a:lumMod val="75000"/>
                  <a:lumOff val="25000"/>
                </a:schemeClr>
              </a:solidFill>
              <a:latin typeface="+mj-lt"/>
            </a:endParaRPr>
          </a:p>
        </p:txBody>
      </p:sp>
      <p:sp>
        <p:nvSpPr>
          <p:cNvPr id="87" name="Freeform 11"/>
          <p:cNvSpPr>
            <a:spLocks/>
          </p:cNvSpPr>
          <p:nvPr/>
        </p:nvSpPr>
        <p:spPr bwMode="auto">
          <a:xfrm>
            <a:off x="9315272"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88" name="Freeform 12"/>
          <p:cNvSpPr>
            <a:spLocks/>
          </p:cNvSpPr>
          <p:nvPr/>
        </p:nvSpPr>
        <p:spPr bwMode="auto">
          <a:xfrm>
            <a:off x="10243445"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89" name="Freeform 13"/>
          <p:cNvSpPr>
            <a:spLocks/>
          </p:cNvSpPr>
          <p:nvPr/>
        </p:nvSpPr>
        <p:spPr bwMode="auto">
          <a:xfrm>
            <a:off x="1094736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90" name="Freeform 14"/>
          <p:cNvSpPr>
            <a:spLocks/>
          </p:cNvSpPr>
          <p:nvPr/>
        </p:nvSpPr>
        <p:spPr bwMode="auto">
          <a:xfrm>
            <a:off x="10243445"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000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91" name="Rectangle 90"/>
          <p:cNvSpPr/>
          <p:nvPr/>
        </p:nvSpPr>
        <p:spPr>
          <a:xfrm flipH="1">
            <a:off x="9777472" y="4438215"/>
            <a:ext cx="2338891" cy="1154162"/>
          </a:xfrm>
          <a:prstGeom prst="rect">
            <a:avLst/>
          </a:prstGeom>
        </p:spPr>
        <p:txBody>
          <a:bodyPr wrap="square" lIns="0" tIns="0" rIns="0" bIns="0" anchor="ctr">
            <a:spAutoFit/>
          </a:bodyPr>
          <a:lstStyle/>
          <a:p>
            <a:pPr algn="ctr">
              <a:spcBef>
                <a:spcPts val="300"/>
              </a:spcBef>
              <a:spcAft>
                <a:spcPts val="300"/>
              </a:spcAft>
            </a:pPr>
            <a:r>
              <a:rPr lang="es-ES" sz="3000" b="1" noProof="0" dirty="0">
                <a:latin typeface="+mj-lt"/>
              </a:rPr>
              <a:t>Lugar</a:t>
            </a:r>
            <a:r>
              <a:rPr lang="es-ES" sz="3000" noProof="0" dirty="0">
                <a:latin typeface="+mj-lt"/>
              </a:rPr>
              <a:t> </a:t>
            </a:r>
          </a:p>
          <a:p>
            <a:pPr algn="ctr">
              <a:spcBef>
                <a:spcPts val="300"/>
              </a:spcBef>
              <a:spcAft>
                <a:spcPts val="300"/>
              </a:spcAft>
            </a:pPr>
            <a:r>
              <a:rPr lang="es-ES" sz="2000" noProof="0" dirty="0">
                <a:latin typeface="+mj-lt"/>
              </a:rPr>
              <a:t>Dónde/cómo se entrega</a:t>
            </a:r>
            <a:endParaRPr lang="es-ES" sz="2000" noProof="0" dirty="0">
              <a:solidFill>
                <a:schemeClr val="tx1">
                  <a:lumMod val="75000"/>
                  <a:lumOff val="25000"/>
                </a:schemeClr>
              </a:solidFill>
              <a:latin typeface="+mj-lt"/>
            </a:endParaRPr>
          </a:p>
        </p:txBody>
      </p:sp>
      <p:sp>
        <p:nvSpPr>
          <p:cNvPr id="93" name="Freeform 11"/>
          <p:cNvSpPr>
            <a:spLocks/>
          </p:cNvSpPr>
          <p:nvPr/>
        </p:nvSpPr>
        <p:spPr bwMode="auto">
          <a:xfrm>
            <a:off x="5709433"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94" name="Freeform 12"/>
          <p:cNvSpPr>
            <a:spLocks/>
          </p:cNvSpPr>
          <p:nvPr/>
        </p:nvSpPr>
        <p:spPr bwMode="auto">
          <a:xfrm>
            <a:off x="6637607"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95" name="Freeform 13"/>
          <p:cNvSpPr>
            <a:spLocks/>
          </p:cNvSpPr>
          <p:nvPr/>
        </p:nvSpPr>
        <p:spPr bwMode="auto">
          <a:xfrm>
            <a:off x="7341525"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96" name="Freeform 14"/>
          <p:cNvSpPr>
            <a:spLocks/>
          </p:cNvSpPr>
          <p:nvPr/>
        </p:nvSpPr>
        <p:spPr bwMode="auto">
          <a:xfrm>
            <a:off x="6637607"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4A6C2"/>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97" name="Rectangle 96"/>
          <p:cNvSpPr/>
          <p:nvPr/>
        </p:nvSpPr>
        <p:spPr>
          <a:xfrm flipH="1">
            <a:off x="6171634" y="4592103"/>
            <a:ext cx="2338891" cy="846386"/>
          </a:xfrm>
          <a:prstGeom prst="rect">
            <a:avLst/>
          </a:prstGeom>
        </p:spPr>
        <p:txBody>
          <a:bodyPr wrap="square" lIns="0" tIns="0" rIns="0" bIns="0" anchor="ctr">
            <a:spAutoFit/>
          </a:bodyPr>
          <a:lstStyle/>
          <a:p>
            <a:pPr algn="ctr">
              <a:spcBef>
                <a:spcPts val="300"/>
              </a:spcBef>
              <a:spcAft>
                <a:spcPts val="300"/>
              </a:spcAft>
            </a:pPr>
            <a:r>
              <a:rPr lang="es-ES" sz="3000" b="1" noProof="0" dirty="0">
                <a:latin typeface="+mj-lt"/>
              </a:rPr>
              <a:t>Precio </a:t>
            </a:r>
          </a:p>
          <a:p>
            <a:pPr algn="ctr">
              <a:spcBef>
                <a:spcPts val="300"/>
              </a:spcBef>
              <a:spcAft>
                <a:spcPts val="300"/>
              </a:spcAft>
            </a:pPr>
            <a:r>
              <a:rPr lang="es-ES" sz="2000" noProof="0" dirty="0">
                <a:latin typeface="+mj-lt"/>
              </a:rPr>
              <a:t>Valor, equidad, acceso</a:t>
            </a:r>
            <a:endParaRPr lang="es-ES" sz="2000" noProof="0" dirty="0">
              <a:solidFill>
                <a:schemeClr val="tx1">
                  <a:lumMod val="75000"/>
                  <a:lumOff val="25000"/>
                </a:schemeClr>
              </a:solidFill>
              <a:latin typeface="+mj-lt"/>
            </a:endParaRPr>
          </a:p>
        </p:txBody>
      </p:sp>
      <p:sp>
        <p:nvSpPr>
          <p:cNvPr id="99" name="Freeform 11"/>
          <p:cNvSpPr>
            <a:spLocks/>
          </p:cNvSpPr>
          <p:nvPr/>
        </p:nvSpPr>
        <p:spPr bwMode="auto">
          <a:xfrm>
            <a:off x="751235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100" name="Freeform 12"/>
          <p:cNvSpPr>
            <a:spLocks/>
          </p:cNvSpPr>
          <p:nvPr/>
        </p:nvSpPr>
        <p:spPr bwMode="auto">
          <a:xfrm>
            <a:off x="844052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101" name="Freeform 13"/>
          <p:cNvSpPr>
            <a:spLocks/>
          </p:cNvSpPr>
          <p:nvPr/>
        </p:nvSpPr>
        <p:spPr bwMode="auto">
          <a:xfrm>
            <a:off x="914444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102" name="Freeform 14"/>
          <p:cNvSpPr>
            <a:spLocks/>
          </p:cNvSpPr>
          <p:nvPr/>
        </p:nvSpPr>
        <p:spPr bwMode="auto">
          <a:xfrm>
            <a:off x="844052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2A402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s-ES" sz="3000" noProof="0" dirty="0">
              <a:latin typeface="+mj-lt"/>
            </a:endParaRPr>
          </a:p>
        </p:txBody>
      </p:sp>
      <p:sp>
        <p:nvSpPr>
          <p:cNvPr id="103" name="Rectangle 102"/>
          <p:cNvSpPr/>
          <p:nvPr/>
        </p:nvSpPr>
        <p:spPr>
          <a:xfrm flipH="1">
            <a:off x="7974554" y="7350222"/>
            <a:ext cx="2338891" cy="1154162"/>
          </a:xfrm>
          <a:prstGeom prst="rect">
            <a:avLst/>
          </a:prstGeom>
        </p:spPr>
        <p:txBody>
          <a:bodyPr wrap="square" lIns="0" tIns="0" rIns="0" bIns="0" anchor="ctr">
            <a:spAutoFit/>
          </a:bodyPr>
          <a:lstStyle/>
          <a:p>
            <a:pPr algn="ctr">
              <a:spcBef>
                <a:spcPts val="300"/>
              </a:spcBef>
              <a:spcAft>
                <a:spcPts val="300"/>
              </a:spcAft>
            </a:pPr>
            <a:r>
              <a:rPr lang="es-ES" sz="3000" b="1" noProof="0" dirty="0">
                <a:latin typeface="+mj-lt"/>
              </a:rPr>
              <a:t>Proceso</a:t>
            </a:r>
            <a:r>
              <a:rPr lang="es-ES" sz="3000" noProof="0" dirty="0">
                <a:latin typeface="+mj-lt"/>
              </a:rPr>
              <a:t> </a:t>
            </a:r>
          </a:p>
          <a:p>
            <a:pPr algn="ctr">
              <a:spcBef>
                <a:spcPts val="300"/>
              </a:spcBef>
              <a:spcAft>
                <a:spcPts val="300"/>
              </a:spcAft>
            </a:pPr>
            <a:r>
              <a:rPr lang="es-ES" sz="2000" noProof="0" dirty="0">
                <a:latin typeface="+mj-lt"/>
              </a:rPr>
              <a:t>Cómo interactúa el público</a:t>
            </a:r>
            <a:endParaRPr lang="es-ES" sz="2000" noProof="0" dirty="0">
              <a:solidFill>
                <a:schemeClr val="tx1">
                  <a:lumMod val="75000"/>
                  <a:lumOff val="25000"/>
                </a:schemeClr>
              </a:solidFill>
              <a:latin typeface="+mj-lt"/>
            </a:endParaRPr>
          </a:p>
        </p:txBody>
      </p:sp>
      <p:pic>
        <p:nvPicPr>
          <p:cNvPr id="11" name="Γραφικό 10">
            <a:extLst>
              <a:ext uri="{FF2B5EF4-FFF2-40B4-BE49-F238E27FC236}">
                <a16:creationId xmlns:a16="http://schemas.microsoft.com/office/drawing/2014/main" id="{16E9AFA0-FA06-BF16-CDF2-396C461C0A9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375241" y="3166062"/>
            <a:ext cx="720000" cy="720000"/>
          </a:xfrm>
          <a:prstGeom prst="rect">
            <a:avLst/>
          </a:prstGeom>
        </p:spPr>
      </p:pic>
      <p:pic>
        <p:nvPicPr>
          <p:cNvPr id="13" name="Γραφικό 12">
            <a:extLst>
              <a:ext uri="{FF2B5EF4-FFF2-40B4-BE49-F238E27FC236}">
                <a16:creationId xmlns:a16="http://schemas.microsoft.com/office/drawing/2014/main" id="{40272E01-D5DA-730A-4762-CDFEF1E6A91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993131" y="3212311"/>
            <a:ext cx="720000" cy="720000"/>
          </a:xfrm>
          <a:prstGeom prst="rect">
            <a:avLst/>
          </a:prstGeom>
        </p:spPr>
      </p:pic>
      <p:pic>
        <p:nvPicPr>
          <p:cNvPr id="14" name="Γραφικό 13">
            <a:extLst>
              <a:ext uri="{FF2B5EF4-FFF2-40B4-BE49-F238E27FC236}">
                <a16:creationId xmlns:a16="http://schemas.microsoft.com/office/drawing/2014/main" id="{4C1EBD43-D04D-E391-F099-6EDF73460DC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586917" y="3166062"/>
            <a:ext cx="720000" cy="720000"/>
          </a:xfrm>
          <a:prstGeom prst="rect">
            <a:avLst/>
          </a:prstGeom>
        </p:spPr>
      </p:pic>
      <p:pic>
        <p:nvPicPr>
          <p:cNvPr id="15" name="Γραφικό 14">
            <a:extLst>
              <a:ext uri="{FF2B5EF4-FFF2-40B4-BE49-F238E27FC236}">
                <a16:creationId xmlns:a16="http://schemas.microsoft.com/office/drawing/2014/main" id="{7C81ADF9-CCDE-9DB2-CD23-AFC60CC94934}"/>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228854" y="3182397"/>
            <a:ext cx="720000" cy="720000"/>
          </a:xfrm>
          <a:prstGeom prst="rect">
            <a:avLst/>
          </a:prstGeom>
        </p:spPr>
      </p:pic>
      <p:pic>
        <p:nvPicPr>
          <p:cNvPr id="16" name="Γραφικό 15">
            <a:extLst>
              <a:ext uri="{FF2B5EF4-FFF2-40B4-BE49-F238E27FC236}">
                <a16:creationId xmlns:a16="http://schemas.microsoft.com/office/drawing/2014/main" id="{083D31F2-77D5-D0BE-3521-36A06BA38915}"/>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165578" y="6046201"/>
            <a:ext cx="720000" cy="720000"/>
          </a:xfrm>
          <a:prstGeom prst="rect">
            <a:avLst/>
          </a:prstGeom>
        </p:spPr>
      </p:pic>
      <p:pic>
        <p:nvPicPr>
          <p:cNvPr id="17" name="Γραφικό 16">
            <a:extLst>
              <a:ext uri="{FF2B5EF4-FFF2-40B4-BE49-F238E27FC236}">
                <a16:creationId xmlns:a16="http://schemas.microsoft.com/office/drawing/2014/main" id="{F4006D63-4BA1-C197-F77C-890CB62B5D89}"/>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8783999" y="6111036"/>
            <a:ext cx="720000" cy="720000"/>
          </a:xfrm>
          <a:prstGeom prst="rect">
            <a:avLst/>
          </a:prstGeom>
        </p:spPr>
      </p:pic>
      <p:pic>
        <p:nvPicPr>
          <p:cNvPr id="18" name="Γραφικό 17">
            <a:extLst>
              <a:ext uri="{FF2B5EF4-FFF2-40B4-BE49-F238E27FC236}">
                <a16:creationId xmlns:a16="http://schemas.microsoft.com/office/drawing/2014/main" id="{6B8FC4E6-940D-A0BA-514E-247B397C70A3}"/>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12416951" y="6059412"/>
            <a:ext cx="720000" cy="720000"/>
          </a:xfrm>
          <a:prstGeom prst="rect">
            <a:avLst/>
          </a:prstGeom>
        </p:spPr>
      </p:pic>
    </p:spTree>
    <p:extLst>
      <p:ext uri="{BB962C8B-B14F-4D97-AF65-F5344CB8AC3E}">
        <p14:creationId xmlns:p14="http://schemas.microsoft.com/office/powerpoint/2010/main" val="32602497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71BC-1B9D-F3FF-5B56-4A9337293E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EC9037-5650-FABA-C730-8B69963E6D62}"/>
              </a:ext>
            </a:extLst>
          </p:cNvPr>
          <p:cNvSpPr txBox="1"/>
          <p:nvPr/>
        </p:nvSpPr>
        <p:spPr>
          <a:xfrm>
            <a:off x="1438275" y="5491163"/>
            <a:ext cx="14706600" cy="2862322"/>
          </a:xfrm>
          <a:prstGeom prst="rect">
            <a:avLst/>
          </a:prstGeom>
          <a:noFill/>
        </p:spPr>
        <p:txBody>
          <a:bodyPr wrap="square">
            <a:spAutoFit/>
          </a:bodyPr>
          <a:lstStyle/>
          <a:p>
            <a:r>
              <a:rPr lang="es-ES" sz="6000" b="1" i="1" noProof="0" dirty="0">
                <a:solidFill>
                  <a:srgbClr val="FF0000"/>
                </a:solidFill>
              </a:rPr>
              <a:t>¿Cuál de las 7 </a:t>
            </a:r>
            <a:r>
              <a:rPr lang="es-ES" sz="6000" b="1" i="1" noProof="0" dirty="0" err="1">
                <a:solidFill>
                  <a:srgbClr val="FF0000"/>
                </a:solidFill>
              </a:rPr>
              <a:t>P</a:t>
            </a:r>
            <a:r>
              <a:rPr lang="es-ES" sz="4400" b="1" i="1" noProof="0" dirty="0" err="1">
                <a:solidFill>
                  <a:srgbClr val="FF0000"/>
                </a:solidFill>
              </a:rPr>
              <a:t>s</a:t>
            </a:r>
            <a:r>
              <a:rPr lang="es-ES" sz="6000" b="1" i="1" noProof="0" dirty="0">
                <a:solidFill>
                  <a:srgbClr val="FF0000"/>
                </a:solidFill>
              </a:rPr>
              <a:t> crees que los alumnos de tu contexto tienden a pasar por alto y cómo podrías ayudarles a explorarla más a fondo? </a:t>
            </a:r>
            <a:endParaRPr lang="es-ES" sz="6000" b="1" noProof="0" dirty="0">
              <a:solidFill>
                <a:srgbClr val="FF0000"/>
              </a:solidFill>
            </a:endParaRPr>
          </a:p>
        </p:txBody>
      </p:sp>
      <p:pic>
        <p:nvPicPr>
          <p:cNvPr id="6" name="Γραφικό 5">
            <a:extLst>
              <a:ext uri="{FF2B5EF4-FFF2-40B4-BE49-F238E27FC236}">
                <a16:creationId xmlns:a16="http://schemas.microsoft.com/office/drawing/2014/main" id="{7388BD30-8081-1BAB-9886-68E59EB6845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99158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B6474-FAD3-1DDF-658F-367874F61C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9F7937B-B9CB-785A-DF9F-80CDB892218D}"/>
              </a:ext>
            </a:extLst>
          </p:cNvPr>
          <p:cNvSpPr txBox="1"/>
          <p:nvPr/>
        </p:nvSpPr>
        <p:spPr>
          <a:xfrm>
            <a:off x="7467600" y="647700"/>
            <a:ext cx="10210800" cy="1631216"/>
          </a:xfrm>
          <a:prstGeom prst="rect">
            <a:avLst/>
          </a:prstGeom>
          <a:noFill/>
        </p:spPr>
        <p:txBody>
          <a:bodyPr wrap="square">
            <a:spAutoFit/>
          </a:bodyPr>
          <a:lstStyle/>
          <a:p>
            <a:pPr lvl="0"/>
            <a:r>
              <a:rPr lang="es-ES" sz="5000" b="1" noProof="0" dirty="0"/>
              <a:t>¿Qué es el marketing sostenible y regenerativo?</a:t>
            </a:r>
          </a:p>
        </p:txBody>
      </p:sp>
      <p:sp>
        <p:nvSpPr>
          <p:cNvPr id="8" name="TextBox 7">
            <a:extLst>
              <a:ext uri="{FF2B5EF4-FFF2-40B4-BE49-F238E27FC236}">
                <a16:creationId xmlns:a16="http://schemas.microsoft.com/office/drawing/2014/main" id="{058C9145-D45C-308C-A468-21FFC84EA48A}"/>
              </a:ext>
            </a:extLst>
          </p:cNvPr>
          <p:cNvSpPr txBox="1"/>
          <p:nvPr/>
        </p:nvSpPr>
        <p:spPr>
          <a:xfrm>
            <a:off x="7467600" y="3695700"/>
            <a:ext cx="10668000" cy="4524315"/>
          </a:xfrm>
          <a:prstGeom prst="rect">
            <a:avLst/>
          </a:prstGeom>
          <a:noFill/>
        </p:spPr>
        <p:txBody>
          <a:bodyPr wrap="square">
            <a:spAutoFit/>
          </a:bodyPr>
          <a:lstStyle/>
          <a:p>
            <a:r>
              <a:rPr lang="es-ES" sz="3600" noProof="0" dirty="0"/>
              <a:t>El marketing sostenible incorpora el triple resultado (</a:t>
            </a:r>
            <a:r>
              <a:rPr lang="es-ES" sz="3600" b="1" noProof="0" dirty="0">
                <a:solidFill>
                  <a:srgbClr val="3F6031"/>
                </a:solidFill>
              </a:rPr>
              <a:t>personas, planeta </a:t>
            </a:r>
            <a:r>
              <a:rPr lang="es-ES" sz="3600" noProof="0" dirty="0"/>
              <a:t>y </a:t>
            </a:r>
            <a:r>
              <a:rPr lang="es-ES" sz="3600" b="1" noProof="0" dirty="0">
                <a:solidFill>
                  <a:srgbClr val="3F6031"/>
                </a:solidFill>
              </a:rPr>
              <a:t>beneficios</a:t>
            </a:r>
            <a:r>
              <a:rPr lang="es-ES" sz="3600" noProof="0" dirty="0"/>
              <a:t>) y </a:t>
            </a:r>
            <a:r>
              <a:rPr lang="es-ES" sz="3600" b="1" noProof="0" dirty="0">
                <a:solidFill>
                  <a:srgbClr val="3F6031"/>
                </a:solidFill>
              </a:rPr>
              <a:t>se opone al «</a:t>
            </a:r>
            <a:r>
              <a:rPr lang="es-ES" sz="3600" b="1" noProof="0" dirty="0" err="1">
                <a:solidFill>
                  <a:srgbClr val="3F6031"/>
                </a:solidFill>
              </a:rPr>
              <a:t>greenwashing</a:t>
            </a:r>
            <a:r>
              <a:rPr lang="es-ES" sz="3600" b="1" noProof="0" dirty="0">
                <a:solidFill>
                  <a:srgbClr val="3F6031"/>
                </a:solidFill>
              </a:rPr>
              <a:t>» </a:t>
            </a:r>
            <a:r>
              <a:rPr lang="es-ES" sz="3600" noProof="0" dirty="0"/>
              <a:t>garantizando la coherencia entre el mensaje y la acción. </a:t>
            </a:r>
          </a:p>
          <a:p>
            <a:endParaRPr lang="es-ES" sz="3600" noProof="0" dirty="0"/>
          </a:p>
          <a:p>
            <a:r>
              <a:rPr lang="es-ES" sz="3600" noProof="0" dirty="0"/>
              <a:t>El marketing regenerativo va más allá, ya que </a:t>
            </a:r>
            <a:r>
              <a:rPr lang="es-ES" sz="3600" b="1" noProof="0" dirty="0">
                <a:solidFill>
                  <a:srgbClr val="3F6031"/>
                </a:solidFill>
              </a:rPr>
              <a:t>contribuye</a:t>
            </a:r>
            <a:r>
              <a:rPr lang="es-ES" sz="3600" noProof="0" dirty="0"/>
              <a:t> activamente a </a:t>
            </a:r>
            <a:r>
              <a:rPr lang="es-ES" sz="3600" b="1" noProof="0" dirty="0">
                <a:solidFill>
                  <a:srgbClr val="3F6031"/>
                </a:solidFill>
              </a:rPr>
              <a:t>la restauración medioambiental</a:t>
            </a:r>
            <a:r>
              <a:rPr lang="es-ES" sz="3600" noProof="0" dirty="0"/>
              <a:t>, </a:t>
            </a:r>
            <a:r>
              <a:rPr lang="es-ES" sz="3600" b="1" noProof="0" dirty="0">
                <a:solidFill>
                  <a:srgbClr val="3F6031"/>
                </a:solidFill>
              </a:rPr>
              <a:t>la equidad social </a:t>
            </a:r>
            <a:r>
              <a:rPr lang="es-ES" sz="3600" noProof="0" dirty="0"/>
              <a:t>y </a:t>
            </a:r>
            <a:r>
              <a:rPr lang="es-ES" sz="3600" b="1" noProof="0" dirty="0">
                <a:solidFill>
                  <a:srgbClr val="3F6031"/>
                </a:solidFill>
              </a:rPr>
              <a:t>la vitalidad cultural</a:t>
            </a:r>
            <a:r>
              <a:rPr lang="es-ES" sz="3600" noProof="0" dirty="0"/>
              <a:t>.</a:t>
            </a:r>
            <a:endParaRPr lang="es-ES" sz="3600" kern="0" noProof="0" dirty="0">
              <a:latin typeface="+mj-lt"/>
              <a:ea typeface="Arial" panose="020B0604020202020204" pitchFamily="34" charset="0"/>
              <a:cs typeface="Aptos Display" panose="020B0004020202020204" pitchFamily="34" charset="0"/>
            </a:endParaRPr>
          </a:p>
        </p:txBody>
      </p:sp>
      <p:pic>
        <p:nvPicPr>
          <p:cNvPr id="7" name="Εικόνα 6" descr="Εικόνα που περιέχει ζωγραφιά, τέχνη, σκίτσο/σχέδιο, μελάνη&#10;&#10;Το περιεχόμενο που δημιουργείται από AI ενδέχεται να είναι εσφαλμένο.">
            <a:extLst>
              <a:ext uri="{FF2B5EF4-FFF2-40B4-BE49-F238E27FC236}">
                <a16:creationId xmlns:a16="http://schemas.microsoft.com/office/drawing/2014/main" id="{9F462579-739D-7DDC-4674-F3D9D46F21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079"/>
            <a:ext cx="6857478" cy="10287000"/>
          </a:xfrm>
          <a:prstGeom prst="rect">
            <a:avLst/>
          </a:prstGeom>
        </p:spPr>
      </p:pic>
    </p:spTree>
    <p:extLst>
      <p:ext uri="{BB962C8B-B14F-4D97-AF65-F5344CB8AC3E}">
        <p14:creationId xmlns:p14="http://schemas.microsoft.com/office/powerpoint/2010/main" val="1143675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9339-102B-2761-F67A-C858754438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A12C21-AA19-5ABB-4E86-F6A99AC2E497}"/>
              </a:ext>
            </a:extLst>
          </p:cNvPr>
          <p:cNvSpPr txBox="1"/>
          <p:nvPr/>
        </p:nvSpPr>
        <p:spPr>
          <a:xfrm>
            <a:off x="695864" y="5146375"/>
            <a:ext cx="16065260" cy="4401205"/>
          </a:xfrm>
          <a:prstGeom prst="rect">
            <a:avLst/>
          </a:prstGeom>
          <a:noFill/>
        </p:spPr>
        <p:txBody>
          <a:bodyPr wrap="square">
            <a:spAutoFit/>
          </a:bodyPr>
          <a:lstStyle/>
          <a:p>
            <a:r>
              <a:rPr lang="es-ES" sz="5600" b="1" i="1" noProof="0" dirty="0">
                <a:solidFill>
                  <a:srgbClr val="FF0000"/>
                </a:solidFill>
              </a:rPr>
              <a:t>¿Recuerdas alguna ocasión en la que el marketing de una organización entrara en conflicto con sus valores declarados o, por el contrario, los reforzara genuinamente? ¿Cómo podrías utilizar este ejemplo en una sesión de formación?</a:t>
            </a:r>
            <a:endParaRPr lang="es-ES" sz="5600" b="1" noProof="0" dirty="0">
              <a:solidFill>
                <a:srgbClr val="FF0000"/>
              </a:solidFill>
            </a:endParaRPr>
          </a:p>
        </p:txBody>
      </p:sp>
      <p:pic>
        <p:nvPicPr>
          <p:cNvPr id="6" name="Γραφικό 5">
            <a:extLst>
              <a:ext uri="{FF2B5EF4-FFF2-40B4-BE49-F238E27FC236}">
                <a16:creationId xmlns:a16="http://schemas.microsoft.com/office/drawing/2014/main" id="{2E98E416-DAEA-401F-30DB-EF7373156535}"/>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389894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41ED1E-7AD5-4AE1-9B10-07A64EA8094E}">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9b88ca-66eb-4a97-99d4-e4839274e101">
      <Terms xmlns="http://schemas.microsoft.com/office/infopath/2007/PartnerControls"/>
    </lcf76f155ced4ddcb4097134ff3c332f>
    <TaxCatchAll xmlns="c944d2af-eeed-4acc-b052-3107ab9b10d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14f4e005775867085f2b76a543a18287">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48ef7fb312309f053be19f32d048e6b4"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gpDocument" ma:contentTypeID="0x010100DC6F888C2F1B5D49A65EBA32B327FDDF005670BA7AF8E57D47B278179B302C6589" ma:contentTypeVersion="25" ma:contentTypeDescription="Document" ma:contentTypeScope="" ma:versionID="887014e65ad07d2a12ec16d1e4316ef9">
  <xsd:schema xmlns:xsd="http://www.w3.org/2001/XMLSchema" xmlns:xs="http://www.w3.org/2001/XMLSchema" xmlns:p="http://schemas.microsoft.com/office/2006/metadata/properties" xmlns:ns1="http://schemas.microsoft.com/sharepoint/v3" xmlns:ns2="01f4aec3-2e8c-4911-a8f8-2a13ca7a4647" xmlns:ns3="f055c943-bd41-42d9-a4e2-c49d1bf0333e" xmlns:ns4="76f3c5b7-be92-42af-bbbe-368a73ba4bf6" xmlns:ns5="bfcbc64f-caf8-453e-bcd1-608ffc0bd215" targetNamespace="http://schemas.microsoft.com/office/2006/metadata/properties" ma:root="true" ma:fieldsID="ef7e9082d76ca916ad8101676e2e3045" ns1:_="" ns2:_="" ns3:_="" ns4:_="" ns5:_="">
    <xsd:import namespace="http://schemas.microsoft.com/sharepoint/v3"/>
    <xsd:import namespace="01f4aec3-2e8c-4911-a8f8-2a13ca7a4647"/>
    <xsd:import namespace="f055c943-bd41-42d9-a4e2-c49d1bf0333e"/>
    <xsd:import namespace="76f3c5b7-be92-42af-bbbe-368a73ba4bf6"/>
    <xsd:import namespace="bfcbc64f-caf8-453e-bcd1-608ffc0bd215"/>
    <xsd:element name="properties">
      <xsd:complexType>
        <xsd:sequence>
          <xsd:element name="documentManagement">
            <xsd:complexType>
              <xsd:all>
                <xsd:element ref="ns2:_dlc_DocId" minOccurs="0"/>
                <xsd:element ref="ns2:_dlc_DocIdUrl" minOccurs="0"/>
                <xsd:element ref="ns2:_dlc_DocIdPersistId" minOccurs="0"/>
                <xsd:element ref="ns1:gpProjectName" minOccurs="0"/>
                <xsd:element ref="ns3:gpAmbito" minOccurs="0"/>
                <xsd:element ref="ns3:gpDocumentType" minOccurs="0"/>
                <xsd:element ref="ns4:Categoria" minOccurs="0"/>
                <xsd:element ref="ns4:Localizacion" minOccurs="0"/>
                <xsd:element ref="ns4:MediaServiceMetadata" minOccurs="0"/>
                <xsd:element ref="ns4:MediaServiceFastMetadata" minOccurs="0"/>
                <xsd:element ref="ns4:MediaServiceSearchProperties" minOccurs="0"/>
                <xsd:element ref="ns4:MediaServiceObjectDetectorVersions" minOccurs="0"/>
                <xsd:element ref="ns4:lcf76f155ced4ddcb4097134ff3c332f" minOccurs="0"/>
                <xsd:element ref="ns2:TaxCatchAll" minOccurs="0"/>
                <xsd:element ref="ns4:MediaServiceDateTaken"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MediaServiceBillingMetadata" minOccurs="0"/>
                <xsd:element ref="ns4:Contrato" minOccurs="0"/>
                <xsd:element ref="ns4:Departamento" minOccurs="0"/>
                <xsd:element ref="ns5:Cliente" minOccurs="0"/>
                <xsd:element ref="ns4:Proyecto" minOccurs="0"/>
                <xsd:element ref="ns4:Propues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gpProjectName" ma:index="11" nillable="true" ma:displayName="Project Name" ma:internalName="gpProject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f4aec3-2e8c-4911-a8f8-2a13ca7a4647"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dexed="true"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bf6d4195-0d6b-497a-86eb-a0b056ec1343}" ma:internalName="TaxCatchAll" ma:showField="CatchAllData" ma:web="01f4aec3-2e8c-4911-a8f8-2a13ca7a46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55c943-bd41-42d9-a4e2-c49d1bf0333e" elementFormDefault="qualified">
    <xsd:import namespace="http://schemas.microsoft.com/office/2006/documentManagement/types"/>
    <xsd:import namespace="http://schemas.microsoft.com/office/infopath/2007/PartnerControls"/>
    <xsd:element name="gpAmbito" ma:index="12" nillable="true" ma:displayName="Ámbito" ma:default="N/A" ma:format="Dropdown" ma:internalName="gpAmbito">
      <xsd:simpleType>
        <xsd:restriction base="dms:Choice">
          <xsd:enumeration value="N/A"/>
          <xsd:enumeration value="Procesal Laboral"/>
          <xsd:enumeration value="Jur�dico Laboral"/>
          <xsd:enumeration value="Societario"/>
          <xsd:enumeration value="Contrataci�n - Mercantil"/>
          <xsd:enumeration value="M&amp;A"/>
          <xsd:enumeration value="Informes"/>
        </xsd:restriction>
      </xsd:simpleType>
    </xsd:element>
    <xsd:element name="gpDocumentType" ma:index="13" nillable="true" ma:displayName="Tipo de documento" ma:default="N/A" ma:format="Dropdown" ma:internalName="gpDocumentType">
      <xsd:simpleType>
        <xsd:restriction base="dms:Choice">
          <xsd:enumeration value="N/A"/>
          <xsd:enumeration value="Despido"/>
          <xsd:enumeration value="Cantidad"/>
          <xsd:enumeration value="Derechos Fundamentales"/>
          <xsd:enumeration value="Sanci�n"/>
          <xsd:enumeration value="Conciliaci�n"/>
          <xsd:enumeration value="Acuerdo"/>
          <xsd:enumeration value="Recargo de prestaciones"/>
          <xsd:enumeration value="Incapacidad"/>
          <xsd:enumeration value="Sentencia"/>
          <xsd:enumeration value="Contrato"/>
          <xsd:enumeration value="Cl�usulas"/>
          <xsd:enumeration value="Teletrabajo"/>
          <xsd:enumeration value="Igualdad"/>
          <xsd:enumeration value="Expatriaci�n"/>
          <xsd:enumeration value="Subrogaci�n"/>
          <xsd:enumeration value="Cesi�n"/>
          <xsd:enumeration value="Due Dilligence"/>
          <xsd:enumeration value="Acta Junta"/>
          <xsd:enumeration value="Acta Consejo"/>
          <xsd:enumeration value="Acta socio �nico"/>
          <xsd:enumeration value="Certificaci�n acta Junta"/>
          <xsd:enumeration value="Certificaci�n acta Consejo"/>
          <xsd:enumeration value="Certificaci�n acta Socio �nico"/>
          <xsd:enumeration value="Respuesta auditores"/>
          <xsd:enumeration value="Convocatoria"/>
          <xsd:enumeration value="Distribuci�n"/>
          <xsd:enumeration value="Agencia"/>
          <xsd:enumeration value="Servicios"/>
          <xsd:enumeration value="Colaboraci�n"/>
          <xsd:enumeration value="Otros"/>
          <xsd:enumeration value="DD full report"/>
          <xsd:enumeration value="DD red bullet"/>
          <xsd:enumeration value="SPA"/>
          <xsd:enumeration value="Anexo R&amp;W"/>
          <xsd:enumeration value="SHA"/>
          <xsd:enumeration value="Informe"/>
        </xsd:restriction>
      </xsd:simpleType>
    </xsd:element>
  </xsd:schema>
  <xsd:schema xmlns:xsd="http://www.w3.org/2001/XMLSchema" xmlns:xs="http://www.w3.org/2001/XMLSchema" xmlns:dms="http://schemas.microsoft.com/office/2006/documentManagement/types" xmlns:pc="http://schemas.microsoft.com/office/infopath/2007/PartnerControls" targetNamespace="76f3c5b7-be92-42af-bbbe-368a73ba4bf6" elementFormDefault="qualified">
    <xsd:import namespace="http://schemas.microsoft.com/office/2006/documentManagement/types"/>
    <xsd:import namespace="http://schemas.microsoft.com/office/infopath/2007/PartnerControls"/>
    <xsd:element name="Categoria" ma:index="14" nillable="true" ma:displayName="Categoria" ma:list="5820d1d3-d2b9-4d51-ac2a-f494f502cfad" ma:internalName="Categoria" ma:showField="Title">
      <xsd:simpleType>
        <xsd:restriction base="dms:Lookup"/>
      </xsd:simpleType>
    </xsd:element>
    <xsd:element name="Localizacion" ma:index="15" nillable="true" ma:displayName="Localizacion" ma:list="e5dd0f9b-3283-4b08-8f98-052a55b22bb1" ma:internalName="Localizacion" ma:showField="Title">
      <xsd:simpleType>
        <xsd:restriction base="dms:Lookup"/>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b9beb79d-4d1f-4432-8fbc-589102f504d2"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Contrato" ma:index="30" nillable="true" ma:displayName="Contrato" ma:internalName="Contrato">
      <xsd:simpleType>
        <xsd:restriction base="dms:Text">
          <xsd:maxLength value="255"/>
        </xsd:restriction>
      </xsd:simpleType>
    </xsd:element>
    <xsd:element name="Departamento" ma:index="31" nillable="true" ma:displayName="Departamento" ma:internalName="Departamento">
      <xsd:simpleType>
        <xsd:restriction base="dms:Text">
          <xsd:maxLength value="255"/>
        </xsd:restriction>
      </xsd:simpleType>
    </xsd:element>
    <xsd:element name="Proyecto" ma:index="33" nillable="true" ma:displayName="Proyecto" ma:internalName="Proyecto">
      <xsd:simpleType>
        <xsd:restriction base="dms:Text">
          <xsd:maxLength value="255"/>
        </xsd:restriction>
      </xsd:simpleType>
    </xsd:element>
    <xsd:element name="Propuesta" ma:index="34" nillable="true" ma:displayName="Propuesta" ma:internalName="Propuest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cbc64f-caf8-453e-bcd1-608ffc0bd215" elementFormDefault="qualified">
    <xsd:import namespace="http://schemas.microsoft.com/office/2006/documentManagement/types"/>
    <xsd:import namespace="http://schemas.microsoft.com/office/infopath/2007/PartnerControls"/>
    <xsd:element name="Cliente" ma:index="32" nillable="true" ma:displayName="Cliente" ma:default="1128" ma:internalName="Cliente">
      <xsd:simpleType>
        <xsd:restriction base="dms:Text">
          <xsd:maxLength value="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6E75AC-0444-4A42-904A-3D25279CD354}">
  <ds:schemaRefs>
    <ds:schemaRef ds:uri="http://schemas.microsoft.com/sharepoint/v3"/>
    <ds:schemaRef ds:uri="http://purl.org/dc/elements/1.1/"/>
    <ds:schemaRef ds:uri="01f4aec3-2e8c-4911-a8f8-2a13ca7a4647"/>
    <ds:schemaRef ds:uri="f055c943-bd41-42d9-a4e2-c49d1bf0333e"/>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bfcbc64f-caf8-453e-bcd1-608ffc0bd215"/>
    <ds:schemaRef ds:uri="76f3c5b7-be92-42af-bbbe-368a73ba4bf6"/>
    <ds:schemaRef ds:uri="http://purl.org/dc/terms/"/>
  </ds:schemaRefs>
</ds:datastoreItem>
</file>

<file path=customXml/itemProps2.xml><?xml version="1.0" encoding="utf-8"?>
<ds:datastoreItem xmlns:ds="http://schemas.openxmlformats.org/officeDocument/2006/customXml" ds:itemID="{B19C5FCC-27A2-4523-BD21-5AD47160BF3C}"/>
</file>

<file path=customXml/itemProps3.xml><?xml version="1.0" encoding="utf-8"?>
<ds:datastoreItem xmlns:ds="http://schemas.openxmlformats.org/officeDocument/2006/customXml" ds:itemID="{8D6D7127-497E-4ED4-8AA0-21F398EBDA50}">
  <ds:schemaRefs>
    <ds:schemaRef ds:uri="01f4aec3-2e8c-4911-a8f8-2a13ca7a4647"/>
    <ds:schemaRef ds:uri="76f3c5b7-be92-42af-bbbe-368a73ba4bf6"/>
    <ds:schemaRef ds:uri="bfcbc64f-caf8-453e-bcd1-608ffc0bd215"/>
    <ds:schemaRef ds:uri="f055c943-bd41-42d9-a4e2-c49d1bf033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FADF27F-8915-4E77-A5FD-C716A73EA3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967</TotalTime>
  <Words>17279</Words>
  <Application>Microsoft Office PowerPoint</Application>
  <PresentationFormat>Personalizado</PresentationFormat>
  <Paragraphs>1147</Paragraphs>
  <Slides>107</Slides>
  <Notes>107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107</vt:i4>
      </vt:variant>
    </vt:vector>
  </HeadingPairs>
  <TitlesOfParts>
    <vt:vector size="115" baseType="lpstr">
      <vt:lpstr>Aptos</vt:lpstr>
      <vt:lpstr>Arial</vt:lpstr>
      <vt:lpstr>Calibri</vt:lpstr>
      <vt:lpstr>Symbol</vt:lpstr>
      <vt:lpstr>Tahoma</vt:lpstr>
      <vt:lpstr>Times New Roman</vt:lpstr>
      <vt:lpstr>Wingdings</vt:lpstr>
      <vt:lpstr>Office Theme</vt:lpstr>
      <vt:lpstr>Presentación de PowerPoint</vt:lpstr>
      <vt:lpstr>Presentación de PowerPoint</vt:lpstr>
      <vt:lpstr>Presentación de PowerPoint</vt:lpstr>
      <vt:lpstr>Introducción a INSPIRE</vt:lpstr>
      <vt:lpstr>Objetivos de INSPIRE</vt:lpstr>
      <vt:lpstr>Alineación con la política de la UE</vt:lpstr>
      <vt:lpstr>Presentación de PowerPoint</vt:lpstr>
      <vt:lpstr>Por qué es importante INSPIRE</vt:lpstr>
      <vt:lpstr>Presentación de PowerPoint</vt:lpstr>
      <vt:lpstr>Presentación de PowerPoint</vt:lpstr>
      <vt:lpstr>Programa de formación en línea INSPIRE</vt:lpstr>
      <vt:lpstr>Presentación de PowerPoint</vt:lpstr>
      <vt:lpstr>Estructura del programa de formación en línea INSPIRE</vt:lpstr>
      <vt:lpstr>Módulo 1: Sostenibilidad</vt:lpstr>
      <vt:lpstr>Módulo 2: Producciones sostenibles</vt:lpstr>
      <vt:lpstr>Módulo 3: Digitalización</vt:lpstr>
      <vt:lpstr>Módulo 4: Emprendimiento</vt:lpstr>
      <vt:lpstr>Módulo 5:  Gestión de personas</vt:lpstr>
      <vt:lpstr>Presentación de PowerPoint</vt:lpstr>
      <vt:lpstr>Plataforma de aprendizaje virtual INSPIRE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PPT</dc:title>
  <dc:creator>Dimitra Zervaki</dc:creator>
  <cp:keywords>, docId:D5CE0388F17BAE487C88E3368205C813</cp:keywords>
  <cp:lastModifiedBy>Anna  Cebrián Prats</cp:lastModifiedBy>
  <cp:revision>81</cp:revision>
  <cp:lastPrinted>2025-08-06T23:43:54Z</cp:lastPrinted>
  <dcterms:created xsi:type="dcterms:W3CDTF">2006-08-16T00:00:00Z</dcterms:created>
  <dcterms:modified xsi:type="dcterms:W3CDTF">2026-03-27T15:10:14Z</dcterms:modified>
  <dc:identifier>DAF-0nawCPQ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y fmtid="{D5CDD505-2E9C-101B-9397-08002B2CF9AE}" pid="3" name="_dlc_DocIdItemGuid">
    <vt:lpwstr>1e3a8feb-5133-4fb6-a22d-8c5573634dc9</vt:lpwstr>
  </property>
  <property fmtid="{D5CDD505-2E9C-101B-9397-08002B2CF9AE}" pid="4" name="MediaServiceImageTags">
    <vt:lpwstr/>
  </property>
</Properties>
</file>